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1" r:id="rId3"/>
    <p:sldId id="286" r:id="rId4"/>
    <p:sldId id="318" r:id="rId5"/>
    <p:sldId id="310" r:id="rId6"/>
    <p:sldId id="257" r:id="rId7"/>
    <p:sldId id="262" r:id="rId8"/>
    <p:sldId id="264" r:id="rId9"/>
    <p:sldId id="263" r:id="rId10"/>
    <p:sldId id="287" r:id="rId11"/>
    <p:sldId id="266" r:id="rId12"/>
    <p:sldId id="259" r:id="rId13"/>
    <p:sldId id="270" r:id="rId14"/>
    <p:sldId id="290" r:id="rId15"/>
    <p:sldId id="303" r:id="rId16"/>
    <p:sldId id="301" r:id="rId17"/>
    <p:sldId id="272" r:id="rId18"/>
    <p:sldId id="273" r:id="rId19"/>
    <p:sldId id="294" r:id="rId20"/>
    <p:sldId id="293" r:id="rId21"/>
    <p:sldId id="283" r:id="rId22"/>
    <p:sldId id="336" r:id="rId23"/>
    <p:sldId id="258" r:id="rId24"/>
    <p:sldId id="342" r:id="rId25"/>
    <p:sldId id="319" r:id="rId26"/>
    <p:sldId id="267" r:id="rId27"/>
    <p:sldId id="295" r:id="rId28"/>
    <p:sldId id="334" r:id="rId29"/>
    <p:sldId id="337" r:id="rId30"/>
    <p:sldId id="322" r:id="rId31"/>
    <p:sldId id="335" r:id="rId32"/>
    <p:sldId id="321" r:id="rId33"/>
    <p:sldId id="323" r:id="rId34"/>
    <p:sldId id="311" r:id="rId35"/>
    <p:sldId id="341" r:id="rId3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1" autoAdjust="0"/>
    <p:restoredTop sz="94660"/>
  </p:normalViewPr>
  <p:slideViewPr>
    <p:cSldViewPr>
      <p:cViewPr varScale="1">
        <p:scale>
          <a:sx n="104" d="100"/>
          <a:sy n="104" d="100"/>
        </p:scale>
        <p:origin x="16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B7B2F-BB4E-491D-80FD-F5BC5CE05712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DDB23-BCDF-4DA1-891F-240856A860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244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DDB23-BCDF-4DA1-891F-240856A8603C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07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AFF5E-0A84-4133-859A-DB5450E083A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04-A1CB-46D5-8363-BF6E8F1796C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E69C9-6FAF-48F1-A048-7A889BC6B5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E46D8-6B70-484A-B12C-B0EAD6DD6B2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4A526-F653-4571-A844-2BF021F8C4B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1640A-82C0-4DFE-AFC7-D1F52F2CDD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29D28-E916-45E3-B48E-993BE79C45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62FA5-4C45-455B-A01D-EAE0953255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A212-77FF-4676-AC09-954A84BD650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0ED2D-1BC9-4BA1-8703-7C68D5E4FAA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AFB29-AACE-4CBD-AD5A-9B3810A648F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AB8240C1-8C14-47ED-B0EF-A47E85D400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24" y="571480"/>
            <a:ext cx="7786742" cy="2143140"/>
          </a:xfrm>
        </p:spPr>
        <p:txBody>
          <a:bodyPr/>
          <a:lstStyle/>
          <a:p>
            <a:pPr eaLnBrk="1" hangingPunct="1"/>
            <a:r>
              <a:rPr lang="fr-CA" b="1" dirty="0"/>
              <a:t>Bases Immunologiques </a:t>
            </a:r>
            <a:br>
              <a:rPr lang="fr-CA" b="1" dirty="0"/>
            </a:br>
            <a:r>
              <a:rPr lang="fr-CA" b="1" dirty="0"/>
              <a:t>des Allergies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20" y="2957506"/>
            <a:ext cx="8501122" cy="320779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CA" sz="2400" b="1" dirty="0"/>
          </a:p>
          <a:p>
            <a:pPr eaLnBrk="1" hangingPunct="1">
              <a:lnSpc>
                <a:spcPct val="90000"/>
              </a:lnSpc>
            </a:pPr>
            <a:r>
              <a:rPr lang="fr-CA" sz="2400" b="1" dirty="0" err="1"/>
              <a:t>Bourèma</a:t>
            </a:r>
            <a:r>
              <a:rPr lang="fr-CA" sz="2400" b="1" dirty="0"/>
              <a:t> KOURIBA </a:t>
            </a:r>
            <a:r>
              <a:rPr lang="fr-CA" sz="2400" b="1" dirty="0" err="1"/>
              <a:t>PharmD</a:t>
            </a:r>
            <a:r>
              <a:rPr lang="fr-CA" sz="2400" b="1" dirty="0"/>
              <a:t>, </a:t>
            </a:r>
            <a:r>
              <a:rPr lang="fr-CA" sz="2400" b="1" dirty="0" err="1"/>
              <a:t>MSc</a:t>
            </a:r>
            <a:r>
              <a:rPr lang="fr-CA" sz="2400" b="1" dirty="0"/>
              <a:t>, PhD</a:t>
            </a:r>
            <a:endParaRPr lang="fr-CA" sz="2400" dirty="0"/>
          </a:p>
          <a:p>
            <a:pPr eaLnBrk="1" hangingPunct="1">
              <a:lnSpc>
                <a:spcPct val="90000"/>
              </a:lnSpc>
            </a:pPr>
            <a:r>
              <a:rPr lang="fr-CA" sz="2400" dirty="0">
                <a:latin typeface="Agency FB" pitchFamily="34" charset="0"/>
              </a:rPr>
              <a:t>Professeur Agrégé d’Immunologie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>
                <a:latin typeface="Agency FB" pitchFamily="34" charset="0"/>
              </a:rPr>
              <a:t>Faculté de Médecine de Pharmacie et d’Odontostomatologie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>
                <a:latin typeface="Agency FB" pitchFamily="34" charset="0"/>
              </a:rPr>
              <a:t>Université des Sciences, Techniques et de Technologie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>
                <a:latin typeface="Agency FB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>
                <a:latin typeface="Agency FB" pitchFamily="34" charset="0"/>
              </a:rPr>
              <a:t>Directeur Scientifique Centre d’Infectiologie Charles Mérieux-Mali (CICM-Mali)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pPr eaLnBrk="1" hangingPunct="1"/>
            <a:r>
              <a:rPr lang="fr-CA" b="1" dirty="0"/>
              <a:t>Plan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6" y="1000108"/>
            <a:ext cx="8086724" cy="530921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dirty="0"/>
              <a:t>Introduction</a:t>
            </a:r>
          </a:p>
          <a:p>
            <a:pPr marL="514350" indent="-514350" eaLnBrk="1" hangingPunct="1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</a:pPr>
            <a:endParaRPr lang="fr-CA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fr-CA" dirty="0"/>
              <a:t>Types d’allergies</a:t>
            </a:r>
          </a:p>
          <a:p>
            <a:pPr marL="514350" indent="-514350" eaLnBrk="1" hangingPunct="1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</a:pPr>
            <a:endParaRPr lang="fr-CA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fr-CA" dirty="0"/>
              <a:t>Causes des allergies : allergènes</a:t>
            </a:r>
          </a:p>
          <a:p>
            <a:pPr marL="514350" indent="-514350" eaLnBrk="1" hangingPunct="1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</a:pPr>
            <a:endParaRPr lang="fr-CA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fr-CA" dirty="0"/>
              <a:t>Bases immunologiques ou mécanismes des réactions allergiques</a:t>
            </a:r>
          </a:p>
          <a:p>
            <a:pPr marL="514350" indent="-514350" eaLnBrk="1" hangingPunct="1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</a:pPr>
            <a:endParaRPr lang="fr-CA" dirty="0"/>
          </a:p>
          <a:p>
            <a:pPr marL="0" indent="0" eaLnBrk="1" hangingPunct="1">
              <a:lnSpc>
                <a:spcPts val="3000"/>
              </a:lnSpc>
              <a:spcBef>
                <a:spcPts val="0"/>
              </a:spcBef>
              <a:buNone/>
            </a:pPr>
            <a:endParaRPr lang="fr-CA" dirty="0"/>
          </a:p>
          <a:p>
            <a:pPr marL="0" indent="0" eaLnBrk="1" hangingPunct="1">
              <a:buNone/>
            </a:pPr>
            <a:r>
              <a:rPr lang="fr-CA" dirty="0"/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/>
          <a:lstStyle/>
          <a:p>
            <a:pPr eaLnBrk="1" hangingPunct="1"/>
            <a:r>
              <a:rPr lang="fr-CA" b="1" dirty="0"/>
              <a:t>Introduction</a:t>
            </a:r>
            <a:endParaRPr lang="fr-FR" b="1" dirty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552" y="1000108"/>
            <a:ext cx="7975768" cy="5572164"/>
          </a:xfrm>
        </p:spPr>
        <p:txBody>
          <a:bodyPr/>
          <a:lstStyle/>
          <a:p>
            <a:pPr algn="just" eaLnBrk="1" hangingPunct="1"/>
            <a:r>
              <a:rPr lang="fr-FR" sz="2800" dirty="0"/>
              <a:t>Une allergie est </a:t>
            </a:r>
            <a:r>
              <a:rPr lang="fr-FR" sz="2800" b="1" dirty="0"/>
              <a:t>une réaction anormale </a:t>
            </a:r>
            <a:r>
              <a:rPr lang="fr-FR" sz="2800" dirty="0"/>
              <a:t>du </a:t>
            </a:r>
            <a:r>
              <a:rPr lang="fr-FR" sz="2800" b="1" dirty="0"/>
              <a:t>système immunitaire </a:t>
            </a:r>
            <a:r>
              <a:rPr lang="fr-FR" sz="2800" dirty="0"/>
              <a:t>de notre corps envers des substances qui ne sont normalement pas dangereuses pour le corps humain. </a:t>
            </a:r>
          </a:p>
          <a:p>
            <a:pPr algn="just" eaLnBrk="1" hangingPunct="1"/>
            <a:endParaRPr lang="fr-FR" sz="2800" dirty="0"/>
          </a:p>
          <a:p>
            <a:pPr algn="just" eaLnBrk="1" hangingPunct="1"/>
            <a:r>
              <a:rPr lang="fr-FR" sz="2800" dirty="0"/>
              <a:t>Maladies allergiques sont au quatrième rang du classement des maladies mondiales par l’Organisation Mondiale de la Santé.</a:t>
            </a:r>
          </a:p>
          <a:p>
            <a:pPr algn="just" eaLnBrk="1" hangingPunct="1"/>
            <a:endParaRPr lang="fr-FR" sz="2800" dirty="0"/>
          </a:p>
          <a:p>
            <a:pPr algn="just" eaLnBrk="1" hangingPunct="1"/>
            <a:r>
              <a:rPr lang="fr-FR" sz="2800" dirty="0"/>
              <a:t> Plus de 20% de la population mondiale souffre d’allergies majoritairement asthme (150 millions de cas).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pPr eaLnBrk="1" hangingPunct="1"/>
            <a:r>
              <a:rPr lang="fr-CA" b="1" dirty="0"/>
              <a:t>Introduction</a:t>
            </a:r>
            <a:endParaRPr lang="fr-FR" b="1" dirty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5214974"/>
          </a:xfrm>
        </p:spPr>
        <p:txBody>
          <a:bodyPr/>
          <a:lstStyle/>
          <a:p>
            <a:pPr algn="just" eaLnBrk="1" hangingPunct="1"/>
            <a:r>
              <a:rPr lang="fr-FR" sz="2800" dirty="0"/>
              <a:t>Incidence des allergies en constante augmentation dans pays industrialisés et villes des pays en développement.</a:t>
            </a:r>
          </a:p>
          <a:p>
            <a:pPr algn="just" eaLnBrk="1" hangingPunct="1">
              <a:spcBef>
                <a:spcPts val="0"/>
              </a:spcBef>
              <a:buNone/>
            </a:pPr>
            <a:endParaRPr lang="fr-FR" sz="2800" dirty="0"/>
          </a:p>
          <a:p>
            <a:pPr algn="just"/>
            <a:r>
              <a:rPr lang="fr-FR" sz="2800" dirty="0"/>
              <a:t>L’allergie alimentaire devenue un enjeu majeur de santé publique. </a:t>
            </a:r>
          </a:p>
          <a:p>
            <a:pPr lvl="1" algn="just"/>
            <a:r>
              <a:rPr lang="fr-FR" sz="2400" dirty="0"/>
              <a:t>Elle concerne 3,5% de la population française, 6 à 8% de la population pédiatrique.</a:t>
            </a:r>
          </a:p>
          <a:p>
            <a:pPr lvl="1" algn="just"/>
            <a:endParaRPr lang="fr-FR" sz="2400" dirty="0"/>
          </a:p>
          <a:p>
            <a:pPr marL="342900" lvl="1" indent="-342900" eaLnBrk="1" hangingPunct="1">
              <a:buFontTx/>
              <a:buChar char="•"/>
            </a:pPr>
            <a:r>
              <a:rPr lang="fr-CA" dirty="0"/>
              <a:t>Asthme affecte environ 12% des enfants et 8% des adultes au Canada. Plus de 200 canadiens meurent chaque année à cause de l’asthme.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 eaLnBrk="1" hangingPunct="1"/>
            <a:r>
              <a:rPr lang="fr-CA" b="1" dirty="0"/>
              <a:t>Introduction</a:t>
            </a:r>
            <a:endParaRPr lang="fr-FR" b="1" dirty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28596" y="1142984"/>
            <a:ext cx="8358246" cy="5286412"/>
          </a:xfrm>
        </p:spPr>
        <p:txBody>
          <a:bodyPr/>
          <a:lstStyle/>
          <a:p>
            <a:pPr algn="just"/>
            <a:r>
              <a:rPr lang="fr-FR" sz="2800" dirty="0"/>
              <a:t>Au Mali, peu d’études menées; prévalence de l’asthme respectivement : 8% (1975), 12% (1981), </a:t>
            </a:r>
            <a:r>
              <a:rPr lang="fr-FR" sz="2800" b="1" dirty="0"/>
              <a:t>14,9% (1999)  </a:t>
            </a:r>
            <a:r>
              <a:rPr lang="fr-FR" sz="2800" dirty="0"/>
              <a:t>(</a:t>
            </a:r>
            <a:r>
              <a:rPr lang="fr-FR" sz="2800" dirty="0" err="1"/>
              <a:t>Toloba</a:t>
            </a:r>
            <a:r>
              <a:rPr lang="fr-FR" sz="2800" dirty="0"/>
              <a:t> Y. 1999).</a:t>
            </a:r>
          </a:p>
          <a:p>
            <a:pPr algn="just">
              <a:buNone/>
            </a:pPr>
            <a:endParaRPr lang="fr-FR" sz="2800" b="1" dirty="0"/>
          </a:p>
          <a:p>
            <a:pPr algn="just"/>
            <a:r>
              <a:rPr lang="fr-FR" sz="2800" dirty="0"/>
              <a:t>Allergies maladies invalidantes, traitement long et coûteux. </a:t>
            </a:r>
          </a:p>
          <a:p>
            <a:pPr lvl="1" algn="just"/>
            <a:r>
              <a:rPr lang="fr-CA" sz="2400" dirty="0"/>
              <a:t>L’asthme a un impact significatif sur la qualité de vie, est une cause importante d’absence à l’école et au travail </a:t>
            </a:r>
            <a:r>
              <a:rPr lang="fr-FR" sz="2400" dirty="0"/>
              <a:t> impact sur l’économie familiale</a:t>
            </a:r>
            <a:endParaRPr lang="fr-CA" sz="2400" dirty="0"/>
          </a:p>
          <a:p>
            <a:pPr lvl="1" algn="just"/>
            <a:endParaRPr lang="fr-FR" sz="2400" dirty="0"/>
          </a:p>
          <a:p>
            <a:pPr lvl="1" algn="just"/>
            <a:r>
              <a:rPr lang="fr-FR" sz="2400" dirty="0"/>
              <a:t>Dermatite </a:t>
            </a:r>
            <a:r>
              <a:rPr lang="fr-FR" sz="2400" dirty="0" err="1"/>
              <a:t>atopique</a:t>
            </a:r>
            <a:r>
              <a:rPr lang="fr-FR" sz="2400" dirty="0"/>
              <a:t> aux USA  environ</a:t>
            </a:r>
            <a:r>
              <a:rPr lang="fr-FR" sz="2800" dirty="0"/>
              <a:t> 3,8 </a:t>
            </a:r>
            <a:r>
              <a:rPr lang="fr-FR" dirty="0"/>
              <a:t>milliards $ par an.</a:t>
            </a:r>
            <a:endParaRPr lang="fr-F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fr-CA" b="1" dirty="0"/>
              <a:t>Types d’allergies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CA" dirty="0"/>
              <a:t>Rhume des foins (rhinite allergique)</a:t>
            </a:r>
          </a:p>
          <a:p>
            <a:pPr eaLnBrk="1" hangingPunct="1"/>
            <a:endParaRPr lang="fr-CA" dirty="0"/>
          </a:p>
          <a:p>
            <a:pPr eaLnBrk="1" hangingPunct="1"/>
            <a:r>
              <a:rPr lang="fr-CA" dirty="0"/>
              <a:t>Asthme</a:t>
            </a:r>
          </a:p>
          <a:p>
            <a:pPr eaLnBrk="1" hangingPunct="1"/>
            <a:endParaRPr lang="fr-CA" dirty="0"/>
          </a:p>
          <a:p>
            <a:pPr eaLnBrk="1" hangingPunct="1"/>
            <a:r>
              <a:rPr lang="fr-CA" dirty="0"/>
              <a:t>Eczéma (dermatite </a:t>
            </a:r>
            <a:r>
              <a:rPr lang="fr-CA" dirty="0" err="1"/>
              <a:t>atopique</a:t>
            </a:r>
            <a:r>
              <a:rPr lang="fr-CA" dirty="0"/>
              <a:t>)</a:t>
            </a:r>
          </a:p>
          <a:p>
            <a:pPr eaLnBrk="1" hangingPunct="1"/>
            <a:endParaRPr lang="fr-CA" dirty="0"/>
          </a:p>
          <a:p>
            <a:pPr eaLnBrk="1" hangingPunct="1"/>
            <a:r>
              <a:rPr lang="fr-CA" dirty="0"/>
              <a:t>Choc anaphylactique</a:t>
            </a:r>
          </a:p>
        </p:txBody>
      </p:sp>
      <p:pic>
        <p:nvPicPr>
          <p:cNvPr id="14340" name="Picture 5" descr="Allergic%20Rhinitis%20CAr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1283" y="3215959"/>
            <a:ext cx="2381311" cy="299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Fl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1643050"/>
            <a:ext cx="137399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fr-CA" b="1" dirty="0"/>
              <a:t>Types d’allergies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8401080" cy="5043510"/>
          </a:xfrm>
        </p:spPr>
        <p:txBody>
          <a:bodyPr/>
          <a:lstStyle/>
          <a:p>
            <a:pPr algn="just" eaLnBrk="1" hangingPunct="1"/>
            <a:r>
              <a:rPr lang="fr-CA" b="1" dirty="0"/>
              <a:t>Rhume des foins (rhinite allergique)</a:t>
            </a:r>
          </a:p>
          <a:p>
            <a:pPr algn="just" eaLnBrk="1" hangingPunct="1">
              <a:buNone/>
            </a:pPr>
            <a:r>
              <a:rPr lang="fr-CA" dirty="0"/>
              <a:t>	Les symptômes du rhume des foins incluent un nez qui coule, des démangeaisons, éternuement et nez congestionné. Ces symptômes sont la réponse normale du nez à une inflammation.</a:t>
            </a:r>
          </a:p>
          <a:p>
            <a:pPr lvl="1" algn="just" eaLnBrk="1" hangingPunct="1">
              <a:buFontTx/>
              <a:buNone/>
            </a:pPr>
            <a:endParaRPr lang="fr-CA" dirty="0"/>
          </a:p>
        </p:txBody>
      </p:sp>
      <p:pic>
        <p:nvPicPr>
          <p:cNvPr id="15364" name="Picture 5" descr="istockphoto_2139063_snee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229" y="4195760"/>
            <a:ext cx="2714644" cy="266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fr-CA" b="1" dirty="0"/>
              <a:t>Types d’allergies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5143536"/>
          </a:xfrm>
        </p:spPr>
        <p:txBody>
          <a:bodyPr/>
          <a:lstStyle/>
          <a:p>
            <a:pPr algn="just" eaLnBrk="1" hangingPunct="1"/>
            <a:r>
              <a:rPr lang="fr-CA" b="1" dirty="0"/>
              <a:t>Asthme</a:t>
            </a:r>
          </a:p>
          <a:p>
            <a:pPr lvl="1" algn="just" eaLnBrk="1" hangingPunct="1"/>
            <a:r>
              <a:rPr lang="fr-CA" dirty="0"/>
              <a:t>Inflammation chronique du système respiratoire.</a:t>
            </a:r>
          </a:p>
          <a:p>
            <a:pPr lvl="1" algn="just" eaLnBrk="1" hangingPunct="1"/>
            <a:endParaRPr lang="fr-CA" dirty="0"/>
          </a:p>
          <a:p>
            <a:pPr lvl="1" algn="just" eaLnBrk="1" hangingPunct="1"/>
            <a:r>
              <a:rPr lang="fr-CA" dirty="0"/>
              <a:t>Affecte environ 12% des enfants et 8% des adultes au Canada. Plus de 200 canadiens meurent chaque année à cause de l’asthme.</a:t>
            </a:r>
          </a:p>
          <a:p>
            <a:pPr lvl="1" algn="just" eaLnBrk="1" hangingPunct="1"/>
            <a:endParaRPr lang="fr-CA" dirty="0"/>
          </a:p>
          <a:p>
            <a:pPr lvl="1" algn="just" eaLnBrk="1" hangingPunct="1"/>
            <a:r>
              <a:rPr lang="fr-CA" dirty="0"/>
              <a:t>Les symptômes incluent des épisodes de toux, éternuements, serrements à la poitrine, production de mucus et souffle court.</a:t>
            </a:r>
          </a:p>
          <a:p>
            <a:pPr lvl="1" algn="just" eaLnBrk="1" hangingPunct="1"/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88640"/>
            <a:ext cx="1538283" cy="168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72547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fr-CA" b="1" dirty="0"/>
              <a:t>Types d’allergies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928670"/>
            <a:ext cx="8643998" cy="5572164"/>
          </a:xfrm>
        </p:spPr>
        <p:txBody>
          <a:bodyPr/>
          <a:lstStyle/>
          <a:p>
            <a:pPr algn="just" eaLnBrk="1" hangingPunct="1"/>
            <a:r>
              <a:rPr lang="fr-CA" b="1" dirty="0"/>
              <a:t>Eczéma (dermatite </a:t>
            </a:r>
            <a:r>
              <a:rPr lang="fr-CA" b="1" dirty="0" err="1"/>
              <a:t>atopique</a:t>
            </a:r>
            <a:r>
              <a:rPr lang="fr-CA" b="1" dirty="0"/>
              <a:t>)</a:t>
            </a:r>
          </a:p>
          <a:p>
            <a:pPr lvl="1" indent="-400050" algn="just" eaLnBrk="1" hangingPunct="1"/>
            <a:r>
              <a:rPr lang="fr-CA" dirty="0"/>
              <a:t>Apparaît normalement avant l’âge de 5 ans.</a:t>
            </a:r>
          </a:p>
          <a:p>
            <a:pPr lvl="1" indent="-400050" algn="just" eaLnBrk="1" hangingPunct="1">
              <a:lnSpc>
                <a:spcPts val="2000"/>
              </a:lnSpc>
              <a:spcBef>
                <a:spcPts val="0"/>
              </a:spcBef>
            </a:pPr>
            <a:endParaRPr lang="fr-CA" dirty="0"/>
          </a:p>
          <a:p>
            <a:pPr marL="685800" lvl="1" indent="-342900" algn="just" eaLnBrk="1" hangingPunct="1"/>
            <a:r>
              <a:rPr lang="fr-CA" dirty="0"/>
              <a:t>Peut être causé par une combinaison de facteurs environnementaux, génétiques et du système immunitaire.</a:t>
            </a:r>
          </a:p>
          <a:p>
            <a:pPr marL="685800" lvl="1" indent="-342900" algn="just" eaLnBrk="1" hangingPunct="1">
              <a:lnSpc>
                <a:spcPts val="2000"/>
              </a:lnSpc>
              <a:spcBef>
                <a:spcPts val="0"/>
              </a:spcBef>
            </a:pPr>
            <a:endParaRPr lang="fr-CA" dirty="0"/>
          </a:p>
          <a:p>
            <a:pPr marL="685800" lvl="1" indent="-342900" algn="just" eaLnBrk="1" hangingPunct="1"/>
            <a:r>
              <a:rPr lang="fr-CA" dirty="0"/>
              <a:t>Souvent accompagné d’asthme et/ou de rhume des foins.</a:t>
            </a:r>
          </a:p>
          <a:p>
            <a:pPr marL="685800" lvl="1" indent="-342900" algn="just" eaLnBrk="1" hangingPunct="1">
              <a:lnSpc>
                <a:spcPts val="2000"/>
              </a:lnSpc>
            </a:pPr>
            <a:endParaRPr lang="fr-CA" dirty="0"/>
          </a:p>
          <a:p>
            <a:pPr marL="685800" lvl="1" indent="-342900" algn="just" eaLnBrk="1" hangingPunct="1"/>
            <a:r>
              <a:rPr lang="fr-CA" dirty="0"/>
              <a:t>Beaucoup de démangeaisons, d’inflammation et peau sèche.</a:t>
            </a:r>
          </a:p>
          <a:p>
            <a:pPr marL="685800" lvl="1" indent="-342900" algn="just" eaLnBrk="1" hangingPunct="1"/>
            <a:r>
              <a:rPr lang="fr-CA" dirty="0"/>
              <a:t>La peau est facilement infectée.</a:t>
            </a:r>
          </a:p>
          <a:p>
            <a:pPr algn="just" eaLnBrk="1" hangingPunct="1">
              <a:buFontTx/>
              <a:buNone/>
            </a:pPr>
            <a:endParaRPr lang="fr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643554"/>
            <a:ext cx="142872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atopic_dermatiti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5633552"/>
            <a:ext cx="1600186" cy="12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fr-CA" b="1" dirty="0"/>
              <a:t>Types d’allergies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736"/>
            <a:ext cx="8229600" cy="5000660"/>
          </a:xfrm>
        </p:spPr>
        <p:txBody>
          <a:bodyPr/>
          <a:lstStyle/>
          <a:p>
            <a:pPr eaLnBrk="1" hangingPunct="1"/>
            <a:r>
              <a:rPr lang="fr-CA" sz="2800" b="1" dirty="0">
                <a:solidFill>
                  <a:srgbClr val="FF0000"/>
                </a:solidFill>
              </a:rPr>
              <a:t>Choc anaphylactique</a:t>
            </a:r>
          </a:p>
          <a:p>
            <a:pPr marL="407988" lvl="1" indent="-342900" eaLnBrk="1" hangingPunct="1"/>
            <a:r>
              <a:rPr lang="fr-CA" sz="2400" dirty="0"/>
              <a:t>Affecte plusieurs systèmes du corps</a:t>
            </a:r>
          </a:p>
          <a:p>
            <a:pPr lvl="2" eaLnBrk="1" hangingPunct="1"/>
            <a:r>
              <a:rPr lang="fr-CA" sz="2000" dirty="0"/>
              <a:t>Peau</a:t>
            </a:r>
          </a:p>
          <a:p>
            <a:pPr lvl="2" eaLnBrk="1" hangingPunct="1"/>
            <a:r>
              <a:rPr lang="fr-CA" sz="2000" dirty="0"/>
              <a:t>Voies respiratoires</a:t>
            </a:r>
          </a:p>
          <a:p>
            <a:pPr lvl="2" eaLnBrk="1" hangingPunct="1"/>
            <a:r>
              <a:rPr lang="fr-CA" sz="2000" dirty="0"/>
              <a:t>Système </a:t>
            </a:r>
            <a:r>
              <a:rPr lang="fr-CA" sz="2000" dirty="0" err="1"/>
              <a:t>gastro-instestinal</a:t>
            </a:r>
            <a:endParaRPr lang="fr-CA" sz="2000" dirty="0"/>
          </a:p>
          <a:p>
            <a:pPr lvl="2" eaLnBrk="1" hangingPunct="1"/>
            <a:r>
              <a:rPr lang="fr-CA" sz="2000" dirty="0"/>
              <a:t>Système cardiovasculaire</a:t>
            </a:r>
          </a:p>
          <a:p>
            <a:pPr lvl="2" eaLnBrk="1" hangingPunct="1">
              <a:buNone/>
            </a:pPr>
            <a:endParaRPr lang="fr-CA" sz="2000" dirty="0"/>
          </a:p>
          <a:p>
            <a:pPr marL="342900" lvl="1" indent="-342900" eaLnBrk="1" hangingPunct="1">
              <a:tabLst>
                <a:tab pos="407988" algn="l"/>
              </a:tabLst>
            </a:pPr>
            <a:r>
              <a:rPr lang="fr-CA" sz="2400" dirty="0"/>
              <a:t>Symptômes</a:t>
            </a:r>
          </a:p>
          <a:p>
            <a:pPr lvl="2" eaLnBrk="1" hangingPunct="1"/>
            <a:r>
              <a:rPr lang="fr-CA" sz="2000" dirty="0"/>
              <a:t>Enflures</a:t>
            </a:r>
          </a:p>
          <a:p>
            <a:pPr lvl="2" eaLnBrk="1" hangingPunct="1"/>
            <a:r>
              <a:rPr lang="fr-CA" sz="2000" dirty="0"/>
              <a:t>Difficultés à respirer</a:t>
            </a:r>
          </a:p>
          <a:p>
            <a:pPr lvl="2" eaLnBrk="1" hangingPunct="1"/>
            <a:r>
              <a:rPr lang="fr-CA" sz="2000" dirty="0"/>
              <a:t>Crampes abdominales, vomissements et diarrhée.</a:t>
            </a:r>
          </a:p>
          <a:p>
            <a:pPr lvl="2" eaLnBrk="1" hangingPunct="1"/>
            <a:r>
              <a:rPr lang="fr-CA" sz="2000" dirty="0"/>
              <a:t>Effondrement du système circulatoire, </a:t>
            </a:r>
            <a:r>
              <a:rPr lang="fr-CA" sz="2000" dirty="0">
                <a:solidFill>
                  <a:srgbClr val="FF0000"/>
                </a:solidFill>
              </a:rPr>
              <a:t>coma </a:t>
            </a:r>
            <a:r>
              <a:rPr lang="fr-CA" sz="2000" dirty="0"/>
              <a:t>et </a:t>
            </a:r>
            <a:r>
              <a:rPr lang="fr-CA" sz="2000" dirty="0">
                <a:solidFill>
                  <a:srgbClr val="FF0000"/>
                </a:solidFill>
              </a:rPr>
              <a:t>mort</a:t>
            </a:r>
            <a:r>
              <a:rPr lang="fr-CA" sz="2000" dirty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8458" y="3929066"/>
            <a:ext cx="3312632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00694" y="3357562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Réponse anaphylactique </a:t>
            </a:r>
          </a:p>
          <a:p>
            <a:r>
              <a:rPr lang="fr-FR" dirty="0">
                <a:solidFill>
                  <a:srgbClr val="FF0000"/>
                </a:solidFill>
              </a:rPr>
              <a:t>au venin d’abeille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401080" cy="5214974"/>
          </a:xfrm>
        </p:spPr>
        <p:txBody>
          <a:bodyPr/>
          <a:lstStyle/>
          <a:p>
            <a:pPr algn="just" eaLnBrk="1" hangingPunct="1"/>
            <a:r>
              <a:rPr lang="fr-CA" b="1" dirty="0"/>
              <a:t>Allergènes</a:t>
            </a:r>
            <a:r>
              <a:rPr lang="fr-CA" dirty="0"/>
              <a:t>	</a:t>
            </a:r>
          </a:p>
          <a:p>
            <a:pPr algn="just" eaLnBrk="1" hangingPunct="1">
              <a:buNone/>
            </a:pPr>
            <a:endParaRPr lang="fr-CA" dirty="0"/>
          </a:p>
          <a:p>
            <a:pPr marL="407988" lvl="1" indent="-342900" algn="just" eaLnBrk="1" hangingPunct="1"/>
            <a:r>
              <a:rPr lang="fr-CA" dirty="0"/>
              <a:t>Les réactions allergiques sont causées par des substances présentes dans l’environnement nommées </a:t>
            </a:r>
            <a:r>
              <a:rPr lang="fr-CA" b="1" dirty="0"/>
              <a:t>allergènes</a:t>
            </a:r>
            <a:r>
              <a:rPr lang="fr-CA" dirty="0"/>
              <a:t>.</a:t>
            </a:r>
          </a:p>
          <a:p>
            <a:pPr lvl="1" algn="just" eaLnBrk="1" hangingPunct="1">
              <a:buNone/>
            </a:pPr>
            <a:endParaRPr lang="fr-CA" dirty="0"/>
          </a:p>
          <a:p>
            <a:pPr marL="407988" lvl="1" indent="-407988" algn="just" eaLnBrk="1" hangingPunct="1"/>
            <a:r>
              <a:rPr lang="fr-CA" dirty="0"/>
              <a:t>Presque n’importe quoi peut être un allergène pour quelqu’un.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fr-CA" dirty="0"/>
              <a:t>Les allergènes les plus communs</a:t>
            </a:r>
          </a:p>
          <a:p>
            <a:pPr eaLnBrk="1" hangingPunct="1"/>
            <a:r>
              <a:rPr lang="fr-CA" dirty="0"/>
              <a:t>Aliments</a:t>
            </a:r>
            <a:endParaRPr lang="fr-CA" i="1" dirty="0"/>
          </a:p>
          <a:p>
            <a:pPr eaLnBrk="1" hangingPunct="1"/>
            <a:r>
              <a:rPr lang="fr-CA" dirty="0"/>
              <a:t>Médicaments</a:t>
            </a:r>
          </a:p>
          <a:p>
            <a:pPr eaLnBrk="1" hangingPunct="1"/>
            <a:r>
              <a:rPr lang="fr-CA" dirty="0"/>
              <a:t>Venins de piqûres d’insectes</a:t>
            </a:r>
          </a:p>
          <a:p>
            <a:pPr eaLnBrk="1" hangingPunct="1"/>
            <a:r>
              <a:rPr lang="fr-CA" dirty="0"/>
              <a:t>Pollen des arbres et des herbes</a:t>
            </a:r>
          </a:p>
          <a:p>
            <a:pPr eaLnBrk="1" hangingPunct="1"/>
            <a:r>
              <a:rPr lang="fr-CA" dirty="0"/>
              <a:t>Poils de chats et chiens</a:t>
            </a:r>
          </a:p>
          <a:p>
            <a:pPr eaLnBrk="1" hangingPunct="1"/>
            <a:r>
              <a:rPr lang="fr-CA" dirty="0"/>
              <a:t>Protéines des acariens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00108"/>
            <a:ext cx="8229600" cy="5286412"/>
          </a:xfrm>
        </p:spPr>
        <p:txBody>
          <a:bodyPr/>
          <a:lstStyle/>
          <a:p>
            <a:pPr eaLnBrk="1" hangingPunct="1"/>
            <a:r>
              <a:rPr lang="fr-CA" b="1" dirty="0"/>
              <a:t>Aliments (</a:t>
            </a:r>
            <a:r>
              <a:rPr lang="fr-CA" b="1" dirty="0" err="1"/>
              <a:t>trophallergènes</a:t>
            </a:r>
            <a:r>
              <a:rPr lang="fr-CA" b="1" dirty="0"/>
              <a:t>)</a:t>
            </a:r>
          </a:p>
          <a:p>
            <a:pPr eaLnBrk="1" hangingPunct="1">
              <a:buNone/>
            </a:pPr>
            <a:r>
              <a:rPr lang="fr-CA" dirty="0"/>
              <a:t>Principaux  aliments cause de 90% des</a:t>
            </a:r>
          </a:p>
          <a:p>
            <a:pPr eaLnBrk="1" hangingPunct="1">
              <a:buNone/>
            </a:pPr>
            <a:r>
              <a:rPr lang="fr-CA" dirty="0"/>
              <a:t>réactions allergiques. </a:t>
            </a:r>
          </a:p>
          <a:p>
            <a:pPr lvl="1" eaLnBrk="1" hangingPunct="1"/>
            <a:r>
              <a:rPr lang="fr-CA" dirty="0"/>
              <a:t>Arachides, </a:t>
            </a:r>
          </a:p>
          <a:p>
            <a:pPr lvl="1" eaLnBrk="1" hangingPunct="1"/>
            <a:r>
              <a:rPr lang="fr-CA" dirty="0"/>
              <a:t>Lait, </a:t>
            </a:r>
          </a:p>
          <a:p>
            <a:pPr lvl="1" eaLnBrk="1" hangingPunct="1"/>
            <a:r>
              <a:rPr lang="fr-CA" dirty="0" err="1"/>
              <a:t>Oeufs</a:t>
            </a:r>
            <a:r>
              <a:rPr lang="fr-CA" dirty="0"/>
              <a:t>, </a:t>
            </a:r>
          </a:p>
          <a:p>
            <a:pPr lvl="1" eaLnBrk="1" hangingPunct="1"/>
            <a:r>
              <a:rPr lang="fr-CA" dirty="0"/>
              <a:t>Fonio</a:t>
            </a:r>
          </a:p>
          <a:p>
            <a:pPr lvl="1" eaLnBrk="1" hangingPunct="1"/>
            <a:r>
              <a:rPr lang="fr-CA" dirty="0"/>
              <a:t>Blé et soja (plus souvent chez les enfants)</a:t>
            </a:r>
          </a:p>
          <a:p>
            <a:pPr lvl="1" eaLnBrk="1" hangingPunct="1"/>
            <a:r>
              <a:rPr lang="fr-CA" dirty="0"/>
              <a:t>Poissons et fruits de mers (plus souvent chez les adultes)</a:t>
            </a:r>
          </a:p>
        </p:txBody>
      </p:sp>
      <p:pic>
        <p:nvPicPr>
          <p:cNvPr id="4" name="Picture 5" descr="istockphoto_3765042_asian_f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420888"/>
            <a:ext cx="3500462" cy="282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324"/>
            <a:ext cx="8229600" cy="868346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en-US" b="1" dirty="0"/>
              <a:t>Causes des allergies</a:t>
            </a:r>
            <a:endParaRPr lang="fr-FR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7232"/>
            <a:ext cx="8229600" cy="5500726"/>
          </a:xfrm>
        </p:spPr>
        <p:txBody>
          <a:bodyPr/>
          <a:lstStyle/>
          <a:p>
            <a:pPr algn="just" eaLnBrk="1" hangingPunct="1"/>
            <a:r>
              <a:rPr lang="en-US" b="1" dirty="0"/>
              <a:t>Aliments </a:t>
            </a:r>
            <a:r>
              <a:rPr lang="fr-CA" b="1" dirty="0"/>
              <a:t>(</a:t>
            </a:r>
            <a:r>
              <a:rPr lang="fr-CA" b="1" dirty="0" err="1"/>
              <a:t>trophallergènes</a:t>
            </a:r>
            <a:r>
              <a:rPr lang="fr-CA" b="1" dirty="0"/>
              <a:t>)</a:t>
            </a:r>
            <a:endParaRPr lang="en-US" b="1" dirty="0"/>
          </a:p>
          <a:p>
            <a:pPr algn="just" eaLnBrk="1" hangingPunct="1">
              <a:lnSpc>
                <a:spcPts val="2500"/>
              </a:lnSpc>
              <a:spcBef>
                <a:spcPts val="0"/>
              </a:spcBef>
              <a:buNone/>
            </a:pPr>
            <a:endParaRPr lang="en-US" b="1" dirty="0"/>
          </a:p>
          <a:p>
            <a:pPr marL="571500" lvl="1" indent="-342900" algn="just" eaLnBrk="1" hangingPunct="1"/>
            <a:r>
              <a:rPr lang="fr-FR" dirty="0"/>
              <a:t>Les symptômes les plus communs d’une allergie alimentaire impliquent la peau (eczéma) et les intestins (vomissements, nausées et diarrhées). </a:t>
            </a:r>
          </a:p>
          <a:p>
            <a:pPr lvl="1" algn="just" eaLnBrk="1" hangingPunct="1">
              <a:spcBef>
                <a:spcPts val="0"/>
              </a:spcBef>
            </a:pPr>
            <a:endParaRPr lang="fr-FR" dirty="0"/>
          </a:p>
          <a:p>
            <a:pPr lvl="1" algn="just" eaLnBrk="1" hangingPunct="1">
              <a:lnSpc>
                <a:spcPts val="2500"/>
              </a:lnSpc>
              <a:spcBef>
                <a:spcPts val="0"/>
              </a:spcBef>
              <a:buNone/>
            </a:pPr>
            <a:endParaRPr lang="fr-FR" dirty="0"/>
          </a:p>
          <a:p>
            <a:pPr marL="522288" lvl="1" indent="-342900" algn="just" eaLnBrk="1" hangingPunct="1"/>
            <a:r>
              <a:rPr lang="fr-FR" dirty="0"/>
              <a:t>D’autre symptômes peuvent être de la toux ou des éternuements, asthme, rhinite et rarement </a:t>
            </a:r>
            <a:r>
              <a:rPr lang="fr-FR" dirty="0">
                <a:solidFill>
                  <a:srgbClr val="FF0000"/>
                </a:solidFill>
              </a:rPr>
              <a:t>une réaction anaphylactique</a:t>
            </a:r>
            <a:r>
              <a:rPr lang="fr-FR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71546"/>
            <a:ext cx="8229600" cy="5429288"/>
          </a:xfrm>
        </p:spPr>
        <p:txBody>
          <a:bodyPr/>
          <a:lstStyle/>
          <a:p>
            <a:pPr algn="just" eaLnBrk="1" hangingPunct="1"/>
            <a:r>
              <a:rPr lang="fr-CA" b="1" dirty="0"/>
              <a:t>Médicaments</a:t>
            </a:r>
          </a:p>
          <a:p>
            <a:pPr marL="571500" lvl="1" indent="-457200" algn="just" eaLnBrk="1" hangingPunct="1"/>
            <a:r>
              <a:rPr lang="fr-CA" dirty="0"/>
              <a:t>Environ 15 à 30% des patients hospitalisés vont avoir une réaction non-voulue à cause des médicaments. </a:t>
            </a:r>
          </a:p>
          <a:p>
            <a:pPr marL="571500" lvl="1" indent="-457200" algn="just" eaLnBrk="1" hangingPunct="1">
              <a:lnSpc>
                <a:spcPts val="2000"/>
              </a:lnSpc>
            </a:pPr>
            <a:endParaRPr lang="fr-CA" dirty="0"/>
          </a:p>
          <a:p>
            <a:pPr marL="571500" lvl="1" indent="-457200" algn="just" eaLnBrk="1" hangingPunct="1"/>
            <a:r>
              <a:rPr lang="fr-CA" dirty="0"/>
              <a:t>Par contre, une vraie réaction allergique à des médicaments se produit dans 1 cas sur 10 d’une mauvaise réaction face à des médicaments.</a:t>
            </a:r>
          </a:p>
          <a:p>
            <a:pPr marL="571500" lvl="1" indent="-457200" algn="just" eaLnBrk="1" hangingPunct="1"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329642" cy="5357850"/>
          </a:xfrm>
        </p:spPr>
        <p:txBody>
          <a:bodyPr/>
          <a:lstStyle/>
          <a:p>
            <a:pPr eaLnBrk="1" hangingPunct="1"/>
            <a:r>
              <a:rPr lang="fr-CA" b="1" dirty="0"/>
              <a:t>Médicaments</a:t>
            </a:r>
          </a:p>
          <a:p>
            <a:pPr marL="342900" lvl="1" indent="-342900" eaLnBrk="1" hangingPunct="1"/>
            <a:r>
              <a:rPr lang="fr-CA" dirty="0"/>
              <a:t>Différencier réaction d’intolérance (desquamation) à l’allergie (enflures, Choc anaphylactique)</a:t>
            </a:r>
          </a:p>
          <a:p>
            <a:pPr lvl="1" eaLnBrk="1" hangingPunct="1">
              <a:buNone/>
            </a:pPr>
            <a:endParaRPr lang="fr-CA" dirty="0"/>
          </a:p>
          <a:p>
            <a:pPr marL="407988" lvl="1" indent="-342900" eaLnBrk="1" hangingPunct="1"/>
            <a:r>
              <a:rPr lang="fr-CA" dirty="0"/>
              <a:t>Exemples</a:t>
            </a:r>
          </a:p>
          <a:p>
            <a:pPr marL="685800" lvl="2" eaLnBrk="1" hangingPunct="1"/>
            <a:r>
              <a:rPr lang="fr-CA" dirty="0"/>
              <a:t>Antibiotiques (</a:t>
            </a:r>
            <a:r>
              <a:rPr lang="fr-FR" dirty="0"/>
              <a:t>bêta-</a:t>
            </a:r>
            <a:r>
              <a:rPr lang="fr-FR" dirty="0" err="1"/>
              <a:t>lactamines</a:t>
            </a:r>
            <a:r>
              <a:rPr lang="fr-CA" dirty="0"/>
              <a:t>)</a:t>
            </a:r>
          </a:p>
          <a:p>
            <a:pPr marL="750888" lvl="2" indent="-293688" eaLnBrk="1" hangingPunct="1"/>
            <a:r>
              <a:rPr lang="fr-CA" dirty="0"/>
              <a:t>Antitoxine tétanique </a:t>
            </a:r>
          </a:p>
          <a:p>
            <a:pPr marL="750888" lvl="2" indent="-293688" eaLnBrk="1" hangingPunct="1"/>
            <a:r>
              <a:rPr lang="fr-CA" dirty="0"/>
              <a:t>Vaccins</a:t>
            </a:r>
          </a:p>
          <a:p>
            <a:pPr marL="750888" lvl="2" indent="-293688" eaLnBrk="1" hangingPunct="1"/>
            <a:r>
              <a:rPr lang="fr-CA" dirty="0"/>
              <a:t>Anesthésiques (curares)</a:t>
            </a:r>
          </a:p>
          <a:p>
            <a:pPr marL="750888" lvl="2" indent="-293688" eaLnBrk="1" hangingPunct="1"/>
            <a:r>
              <a:rPr lang="fr-CA" dirty="0"/>
              <a:t>Antalgiques</a:t>
            </a:r>
          </a:p>
          <a:p>
            <a:pPr marL="750888" lvl="2" indent="-293688" eaLnBrk="1" hangingPunct="1"/>
            <a:endParaRPr lang="fr-CA" dirty="0"/>
          </a:p>
        </p:txBody>
      </p:sp>
      <p:pic>
        <p:nvPicPr>
          <p:cNvPr id="29700" name="Picture 5" descr="teen_abuse_drug_prescrip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714752"/>
            <a:ext cx="28575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1011222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  <a:endParaRPr lang="fr-CA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285860"/>
            <a:ext cx="8358246" cy="5286412"/>
          </a:xfrm>
        </p:spPr>
        <p:txBody>
          <a:bodyPr/>
          <a:lstStyle/>
          <a:p>
            <a:pPr eaLnBrk="1" hangingPunct="1"/>
            <a:r>
              <a:rPr lang="fr-CA" b="1" dirty="0"/>
              <a:t>Piqûres d’insectes</a:t>
            </a:r>
          </a:p>
          <a:p>
            <a:pPr marL="407988" lvl="1" indent="-407988" eaLnBrk="1" hangingPunct="1"/>
            <a:r>
              <a:rPr lang="fr-CA" dirty="0"/>
              <a:t>Une anaphylaxie se produit dans 0,5 à 5% de la population à la suite d’une piqûre d’insecte.</a:t>
            </a:r>
          </a:p>
          <a:p>
            <a:pPr lvl="1" eaLnBrk="1" hangingPunct="1">
              <a:spcBef>
                <a:spcPts val="0"/>
              </a:spcBef>
            </a:pPr>
            <a:endParaRPr lang="fr-CA" dirty="0"/>
          </a:p>
          <a:p>
            <a:pPr marL="342900" lvl="1" indent="-342900" eaLnBrk="1" hangingPunct="1"/>
            <a:r>
              <a:rPr lang="fr-CA" dirty="0"/>
              <a:t>Au moins 40 morts surviennent à chaque année aux États-Unis à la suite d’une piqûre d’insecte.</a:t>
            </a:r>
          </a:p>
          <a:p>
            <a:pPr lvl="1" eaLnBrk="1" hangingPunct="1">
              <a:spcBef>
                <a:spcPts val="0"/>
              </a:spcBef>
            </a:pPr>
            <a:endParaRPr lang="fr-CA" dirty="0"/>
          </a:p>
          <a:p>
            <a:pPr marL="342900" lvl="1" indent="-342900" eaLnBrk="1" hangingPunct="1"/>
            <a:r>
              <a:rPr lang="fr-CA" dirty="0"/>
              <a:t>La majorité des piqûres d’insectes proviennent de guêpes et abeilles.</a:t>
            </a:r>
          </a:p>
        </p:txBody>
      </p:sp>
      <p:pic>
        <p:nvPicPr>
          <p:cNvPr id="4" name="Picture 5" descr="istockphoto_3749794_bumble_b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143512"/>
            <a:ext cx="135729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143512"/>
            <a:ext cx="155886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22"/>
            <a:ext cx="8329642" cy="5357850"/>
          </a:xfrm>
        </p:spPr>
        <p:txBody>
          <a:bodyPr/>
          <a:lstStyle/>
          <a:p>
            <a:pPr eaLnBrk="1" hangingPunct="1"/>
            <a:r>
              <a:rPr lang="fr-CA" b="1" dirty="0"/>
              <a:t>Pollens (pneumallergènes)</a:t>
            </a:r>
          </a:p>
          <a:p>
            <a:pPr marL="342900" lvl="1" indent="-342900" eaLnBrk="1" hangingPunct="1"/>
            <a:r>
              <a:rPr lang="fr-CA" dirty="0"/>
              <a:t>Ils représentent les allergènes les plus communs </a:t>
            </a:r>
          </a:p>
          <a:p>
            <a:pPr marL="685800" lvl="2" indent="-342900" eaLnBrk="1" hangingPunct="1"/>
            <a:r>
              <a:rPr lang="fr-CA" dirty="0"/>
              <a:t>Pollens des arbres et d’herbacées</a:t>
            </a:r>
          </a:p>
          <a:p>
            <a:pPr marL="685800" lvl="2" indent="-342900" eaLnBrk="1" hangingPunct="1"/>
            <a:r>
              <a:rPr lang="fr-CA" dirty="0"/>
              <a:t>Gazon</a:t>
            </a:r>
          </a:p>
          <a:p>
            <a:pPr lvl="1" eaLnBrk="1" hangingPunct="1">
              <a:lnSpc>
                <a:spcPct val="90000"/>
              </a:lnSpc>
            </a:pPr>
            <a:endParaRPr lang="fr-CA" sz="2400" dirty="0"/>
          </a:p>
          <a:p>
            <a:pPr lvl="1" eaLnBrk="1" hangingPunct="1">
              <a:lnSpc>
                <a:spcPct val="90000"/>
              </a:lnSpc>
            </a:pPr>
            <a:endParaRPr lang="fr-CA" sz="2400" dirty="0"/>
          </a:p>
          <a:p>
            <a:pPr lvl="1" eaLnBrk="1" hangingPunct="1">
              <a:lnSpc>
                <a:spcPct val="90000"/>
              </a:lnSpc>
            </a:pPr>
            <a:endParaRPr lang="fr-CA" sz="2400" dirty="0"/>
          </a:p>
          <a:p>
            <a:pPr lvl="1" eaLnBrk="1" hangingPunct="1">
              <a:lnSpc>
                <a:spcPct val="90000"/>
              </a:lnSpc>
            </a:pPr>
            <a:endParaRPr lang="fr-CA" sz="2400" dirty="0"/>
          </a:p>
          <a:p>
            <a:pPr marL="342900" lvl="1" indent="-342900" eaLnBrk="1" hangingPunct="1">
              <a:lnSpc>
                <a:spcPct val="90000"/>
              </a:lnSpc>
              <a:buNone/>
            </a:pPr>
            <a:endParaRPr lang="fr-CA" dirty="0"/>
          </a:p>
          <a:p>
            <a:pPr marL="342900" lvl="1" indent="-342900" algn="just" eaLnBrk="1" hangingPunct="1">
              <a:lnSpc>
                <a:spcPct val="90000"/>
              </a:lnSpc>
            </a:pPr>
            <a:r>
              <a:rPr lang="fr-CA" dirty="0"/>
              <a:t>Les allergies au pollen sont saisonnières et le type de pollens détermine quand les symptômes vont avoir lieu.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857495"/>
            <a:ext cx="3714776" cy="239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868144" y="3429000"/>
            <a:ext cx="3044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+mn-lt"/>
              </a:rPr>
              <a:t>L’ambroisie est un fléau qui </a:t>
            </a:r>
          </a:p>
          <a:p>
            <a:r>
              <a:rPr lang="fr-FR" dirty="0">
                <a:solidFill>
                  <a:srgbClr val="FF0000"/>
                </a:solidFill>
                <a:latin typeface="+mn-lt"/>
              </a:rPr>
              <a:t>envahit le Sud de la France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5"/>
            <a:ext cx="8229600" cy="5500725"/>
          </a:xfrm>
        </p:spPr>
        <p:txBody>
          <a:bodyPr/>
          <a:lstStyle/>
          <a:p>
            <a:pPr marL="342900" lvl="2" indent="-342900" algn="just" eaLnBrk="1" hangingPunct="1"/>
            <a:r>
              <a:rPr lang="fr-CA" sz="3200" b="1" dirty="0"/>
              <a:t>Particules de chats et chiens</a:t>
            </a:r>
          </a:p>
          <a:p>
            <a:pPr marL="342900" lvl="1" indent="-342900" algn="just" eaLnBrk="1" hangingPunct="1"/>
            <a:r>
              <a:rPr lang="fr-CA" dirty="0"/>
              <a:t>Chats et chiens causes les plus communes d’allergies animales. Ce n’est pas juste les poils et la peau qui contiennent les allergènes, mais également l’urine et la salive.</a:t>
            </a:r>
          </a:p>
          <a:p>
            <a:pPr marL="342900" lvl="1" indent="-342900" algn="just" eaLnBrk="1" hangingPunct="1">
              <a:buNone/>
            </a:pPr>
            <a:r>
              <a:rPr lang="fr-CA" dirty="0"/>
              <a:t> </a:t>
            </a:r>
          </a:p>
          <a:p>
            <a:pPr marL="342900" lvl="1" indent="-277813" algn="just" eaLnBrk="1" hangingPunct="1"/>
            <a:r>
              <a:rPr lang="fr-CA" dirty="0"/>
              <a:t>Il n’existe pas de chats et chiens sans allergènes.</a:t>
            </a:r>
          </a:p>
        </p:txBody>
      </p:sp>
      <p:pic>
        <p:nvPicPr>
          <p:cNvPr id="34820" name="Picture 5" descr="ticket-cat-dog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4429132"/>
            <a:ext cx="342899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2"/>
            </a:pPr>
            <a:r>
              <a:rPr lang="fr-CA" b="1" dirty="0"/>
              <a:t>Causes des allergies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85794"/>
            <a:ext cx="8229600" cy="5715040"/>
          </a:xfrm>
        </p:spPr>
        <p:txBody>
          <a:bodyPr/>
          <a:lstStyle/>
          <a:p>
            <a:pPr algn="just" eaLnBrk="1" hangingPunct="1"/>
            <a:r>
              <a:rPr lang="fr-CA" b="1" dirty="0"/>
              <a:t>Acariens</a:t>
            </a:r>
          </a:p>
          <a:p>
            <a:pPr marL="293688" lvl="1" indent="-293688" algn="just" eaLnBrk="1" hangingPunct="1"/>
            <a:r>
              <a:rPr lang="fr-CA" dirty="0"/>
              <a:t>Acariens (famille des créatures à huit pattes appelées arachnides): araignées et tiques. </a:t>
            </a:r>
          </a:p>
          <a:p>
            <a:pPr marL="293688" lvl="1" indent="-293688" algn="just" eaLnBrk="1" hangingPunct="1"/>
            <a:r>
              <a:rPr lang="fr-CA" dirty="0"/>
              <a:t>Se reproduisent facilement endroits chauds et humides.</a:t>
            </a:r>
          </a:p>
          <a:p>
            <a:pPr lvl="1" algn="just" eaLnBrk="1" hangingPunct="1"/>
            <a:endParaRPr lang="fr-CA" dirty="0"/>
          </a:p>
          <a:p>
            <a:pPr marL="342900" lvl="1" indent="-277813" algn="just" eaLnBrk="1" hangingPunct="1"/>
            <a:endParaRPr lang="fr-CA" dirty="0"/>
          </a:p>
          <a:p>
            <a:pPr marL="342900" lvl="1" indent="-277813" algn="just" eaLnBrk="1" hangingPunct="1"/>
            <a:r>
              <a:rPr lang="fr-CA" dirty="0"/>
              <a:t>Personnes allergiques aux acariens réagissent à des protéines présentes corps- excréments.  </a:t>
            </a:r>
          </a:p>
          <a:p>
            <a:pPr marL="342900" lvl="1" indent="-277813" algn="just" eaLnBrk="1" hangingPunct="1"/>
            <a:endParaRPr lang="fr-CA" dirty="0"/>
          </a:p>
          <a:p>
            <a:pPr marL="342900" lvl="1" indent="-277813" algn="just" eaLnBrk="1" hangingPunct="1"/>
            <a:r>
              <a:rPr lang="fr-CA" dirty="0"/>
              <a:t>Acariens  souvent trouvées dans oreillers, matelas et tapis.</a:t>
            </a:r>
          </a:p>
          <a:p>
            <a:pPr marL="342900" lvl="1" indent="-277813" algn="just" eaLnBrk="1" hangingPunct="1">
              <a:buNone/>
            </a:pPr>
            <a:endParaRPr lang="fr-CA" dirty="0"/>
          </a:p>
        </p:txBody>
      </p:sp>
      <p:pic>
        <p:nvPicPr>
          <p:cNvPr id="4" name="Picture 5" descr="dust_m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708920"/>
            <a:ext cx="2714644" cy="1684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404665"/>
            <a:ext cx="7772400" cy="144016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3"/>
            </a:pPr>
            <a:r>
              <a:rPr lang="fr-CA" b="1" dirty="0"/>
              <a:t>Bases immunologiques des allergies </a:t>
            </a:r>
            <a:br>
              <a:rPr lang="fr-CA" b="1" dirty="0"/>
            </a:br>
            <a:endParaRPr lang="fr-FR" b="1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457200" y="1988840"/>
            <a:ext cx="822960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ML" sz="3200" kern="0" dirty="0">
                <a:latin typeface="+mn-lt"/>
                <a:cs typeface="+mn-cs"/>
              </a:rPr>
              <a:t>A</a:t>
            </a:r>
            <a:r>
              <a:rPr kumimoji="0" lang="fr-ML" sz="32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llergies sont réactions </a:t>
            </a:r>
            <a:r>
              <a:rPr kumimoji="0" lang="fr-ML" sz="3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d’</a:t>
            </a:r>
            <a:r>
              <a:rPr kumimoji="0" lang="fr-ML" sz="3200" b="1" i="0" u="none" strike="noStrike" kern="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hypersensibilité</a:t>
            </a:r>
            <a:r>
              <a:rPr kumimoji="0" lang="fr-ML" sz="3200" b="0" i="0" u="none" strike="noStrike" kern="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ML" sz="3200" b="1" i="0" u="none" strike="noStrike" kern="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immédiate</a:t>
            </a:r>
            <a:r>
              <a:rPr kumimoji="0" lang="fr-ML" sz="32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initiée par des mécanismes immunologiques à médiation </a:t>
            </a:r>
            <a:r>
              <a:rPr kumimoji="0" lang="fr-ML" sz="32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humorale </a:t>
            </a:r>
            <a:r>
              <a:rPr kumimoji="0" lang="fr-ML" sz="32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</a:t>
            </a:r>
            <a:r>
              <a:rPr kumimoji="0" lang="fr-ML" sz="32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cellulaire.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ML" sz="3200" b="1" kern="0" dirty="0">
              <a:latin typeface="+mn-lt"/>
              <a:cs typeface="+mn-cs"/>
            </a:endParaRPr>
          </a:p>
          <a:p>
            <a:pPr algn="just" eaLnBrk="0" hangingPunct="0">
              <a:spcBef>
                <a:spcPct val="20000"/>
              </a:spcBef>
              <a:defRPr/>
            </a:pPr>
            <a:r>
              <a:rPr lang="fr-ML" sz="3200" dirty="0"/>
              <a:t>La réaction survient dans 15-30mn minutes qui suivent le contact avec l’allergène et atteint son maximum dans l’heure.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ML" sz="32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725470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600" b="1" dirty="0"/>
              <a:t>Bases immunologiques des allergies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/>
          <a:lstStyle/>
          <a:p>
            <a:r>
              <a:rPr lang="fr-ML" sz="2800" b="1" dirty="0"/>
              <a:t>Rappel sur la réponse immunitaire</a:t>
            </a:r>
          </a:p>
          <a:p>
            <a:pPr>
              <a:spcBef>
                <a:spcPts val="0"/>
              </a:spcBef>
              <a:buNone/>
            </a:pPr>
            <a:endParaRPr lang="fr-ML" sz="2800" b="1" dirty="0"/>
          </a:p>
          <a:p>
            <a:pPr>
              <a:buNone/>
            </a:pPr>
            <a:r>
              <a:rPr lang="fr-ML" sz="2400" b="1" u="sng" dirty="0"/>
              <a:t>Réponse cellulaire</a:t>
            </a:r>
            <a:r>
              <a:rPr lang="fr-ML" sz="2400" b="1" dirty="0"/>
              <a:t>                </a:t>
            </a:r>
            <a:r>
              <a:rPr lang="fr-ML" sz="2400" b="1" u="sng" dirty="0"/>
              <a:t>Réponse humorale</a:t>
            </a:r>
          </a:p>
          <a:p>
            <a:r>
              <a:rPr lang="fr-ML" sz="2400" dirty="0"/>
              <a:t>Lymphocytes T                   Lymphocytes B, Plasmocytes</a:t>
            </a:r>
          </a:p>
          <a:p>
            <a:r>
              <a:rPr lang="fr-ML" sz="2400" dirty="0">
                <a:solidFill>
                  <a:srgbClr val="0000FF"/>
                </a:solidFill>
              </a:rPr>
              <a:t>Lymphocytes T CD4+</a:t>
            </a:r>
            <a:r>
              <a:rPr lang="fr-ML" sz="2400" dirty="0"/>
              <a:t>	    IgG (</a:t>
            </a:r>
            <a:r>
              <a:rPr lang="fr-ML" sz="1800" dirty="0"/>
              <a:t>IgG1, IgG2, IgG3, </a:t>
            </a:r>
            <a:r>
              <a:rPr lang="fr-ML" sz="1800" b="1" dirty="0">
                <a:solidFill>
                  <a:srgbClr val="0000FF"/>
                </a:solidFill>
              </a:rPr>
              <a:t>IgG4</a:t>
            </a:r>
            <a:r>
              <a:rPr lang="fr-ML" sz="2400" dirty="0"/>
              <a:t>)</a:t>
            </a:r>
          </a:p>
          <a:p>
            <a:r>
              <a:rPr lang="fr-ML" sz="2400" dirty="0"/>
              <a:t>Lymphocytes T CD8+	    </a:t>
            </a:r>
            <a:r>
              <a:rPr lang="fr-ML" sz="2400" dirty="0">
                <a:solidFill>
                  <a:srgbClr val="0000FF"/>
                </a:solidFill>
              </a:rPr>
              <a:t>IgE</a:t>
            </a:r>
          </a:p>
          <a:p>
            <a:r>
              <a:rPr lang="fr-ML" sz="2400" dirty="0"/>
              <a:t>Macrophages		    </a:t>
            </a:r>
            <a:r>
              <a:rPr lang="fr-ML" sz="2400" dirty="0" err="1"/>
              <a:t>IgA</a:t>
            </a:r>
            <a:r>
              <a:rPr lang="fr-ML" sz="2400" dirty="0"/>
              <a:t> (IgA1, IgA2)</a:t>
            </a:r>
          </a:p>
          <a:p>
            <a:r>
              <a:rPr lang="fr-ML" sz="2400" dirty="0"/>
              <a:t>Neutrophiles	               IgM</a:t>
            </a:r>
          </a:p>
          <a:p>
            <a:r>
              <a:rPr lang="fr-ML" sz="2400" dirty="0"/>
              <a:t>Eosinophiles</a:t>
            </a:r>
          </a:p>
          <a:p>
            <a:r>
              <a:rPr lang="fr-ML" sz="2400" dirty="0">
                <a:solidFill>
                  <a:srgbClr val="0000FF"/>
                </a:solidFill>
              </a:rPr>
              <a:t>Basophiles</a:t>
            </a:r>
          </a:p>
          <a:p>
            <a:r>
              <a:rPr lang="fr-ML" sz="2400" dirty="0">
                <a:solidFill>
                  <a:srgbClr val="0000FF"/>
                </a:solidFill>
              </a:rPr>
              <a:t>Mastocytes</a:t>
            </a:r>
          </a:p>
          <a:p>
            <a:r>
              <a:rPr lang="fr-ML" sz="2400" dirty="0">
                <a:solidFill>
                  <a:srgbClr val="0000FF"/>
                </a:solidFill>
              </a:rPr>
              <a:t>Cellules dendritiques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3"/>
            </a:pPr>
            <a:r>
              <a:rPr lang="fr-CA" sz="3600" b="1" dirty="0"/>
              <a:t>Bases immunologiques des allergies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29642" cy="4757758"/>
          </a:xfrm>
        </p:spPr>
        <p:txBody>
          <a:bodyPr/>
          <a:lstStyle/>
          <a:p>
            <a:r>
              <a:rPr lang="fr-CA" dirty="0"/>
              <a:t>Allergènes</a:t>
            </a:r>
          </a:p>
          <a:p>
            <a:r>
              <a:rPr lang="fr-CA" dirty="0"/>
              <a:t>Lymphocytes T helpers ou TCD4+</a:t>
            </a:r>
          </a:p>
          <a:p>
            <a:r>
              <a:rPr lang="fr-CA" dirty="0"/>
              <a:t>Cellules dendritiques</a:t>
            </a:r>
          </a:p>
          <a:p>
            <a:pPr eaLnBrk="1" hangingPunct="1"/>
            <a:r>
              <a:rPr lang="fr-CA" dirty="0"/>
              <a:t>Anticorps </a:t>
            </a:r>
            <a:r>
              <a:rPr lang="fr-CA" dirty="0" err="1"/>
              <a:t>IgE</a:t>
            </a:r>
            <a:r>
              <a:rPr lang="fr-CA" dirty="0"/>
              <a:t> </a:t>
            </a:r>
          </a:p>
          <a:p>
            <a:pPr eaLnBrk="1" hangingPunct="1"/>
            <a:r>
              <a:rPr lang="fr-CA" dirty="0"/>
              <a:t>Mastocytes</a:t>
            </a:r>
          </a:p>
          <a:p>
            <a:pPr eaLnBrk="1" hangingPunct="1"/>
            <a:r>
              <a:rPr lang="fr-CA" dirty="0"/>
              <a:t>Éosinophiles</a:t>
            </a:r>
          </a:p>
        </p:txBody>
      </p:sp>
      <p:pic>
        <p:nvPicPr>
          <p:cNvPr id="7172" name="Picture 5" descr="intlallergens_h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67" y="3667146"/>
            <a:ext cx="52863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2016288"/>
            <a:ext cx="7835064" cy="4293032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0" y="5302368"/>
            <a:ext cx="91440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222222"/>
                </a:solidFill>
              </a:rPr>
              <a:t>Source: J Clin Invest DOI: 10.1172/JCI124607</a:t>
            </a:r>
          </a:p>
          <a:p>
            <a:pPr algn="ctr"/>
            <a:endParaRPr lang="en-US" sz="1000" b="1" dirty="0">
              <a:solidFill>
                <a:srgbClr val="222222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C94D59D-32CA-4737-9920-79C1F848D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Font typeface="+mj-lt"/>
              <a:buAutoNum type="arabicPeriod" startAt="3"/>
            </a:pPr>
            <a:r>
              <a:rPr lang="fr-CA" sz="3600" b="1" kern="0" dirty="0"/>
              <a:t>Bases immunologiques des allergies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683D9B-1218-4B5F-B6B3-3A94E1EE3915}"/>
              </a:ext>
            </a:extLst>
          </p:cNvPr>
          <p:cNvSpPr txBox="1"/>
          <p:nvPr/>
        </p:nvSpPr>
        <p:spPr>
          <a:xfrm>
            <a:off x="745232" y="1484784"/>
            <a:ext cx="814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Phase de sensibilization = Production d</a:t>
            </a:r>
            <a:r>
              <a:rPr lang="fr-FR" sz="2800" b="1" dirty="0"/>
              <a:t>’IgE</a:t>
            </a:r>
            <a:endParaRPr lang="en-US" sz="28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37876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200" b="1" dirty="0"/>
              <a:t>Bases immunologiques des allergies</a:t>
            </a:r>
            <a:endParaRPr lang="en-US" sz="32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6832"/>
            <a:ext cx="8064896" cy="464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2204EB-1D37-4EED-9349-90364FC994EC}"/>
              </a:ext>
            </a:extLst>
          </p:cNvPr>
          <p:cNvSpPr txBox="1"/>
          <p:nvPr/>
        </p:nvSpPr>
        <p:spPr>
          <a:xfrm>
            <a:off x="287524" y="98072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Phase de reaction = </a:t>
            </a:r>
            <a:r>
              <a:rPr lang="en-US" sz="2400" b="1" dirty="0" err="1"/>
              <a:t>dégranulation</a:t>
            </a:r>
            <a:r>
              <a:rPr lang="en-US" sz="2400" b="1" dirty="0"/>
              <a:t> des Mastocytes et production de </a:t>
            </a:r>
            <a:r>
              <a:rPr lang="en-US" sz="2400" b="1" dirty="0" err="1"/>
              <a:t>médiateurs</a:t>
            </a:r>
            <a:endParaRPr lang="en-US" sz="2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3"/>
            </a:pPr>
            <a:r>
              <a:rPr lang="fr-CA" sz="3600" b="1" dirty="0"/>
              <a:t>Bases immunologiques des allergies</a:t>
            </a:r>
            <a:endParaRPr lang="fr-CA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pPr algn="just" eaLnBrk="1" hangingPunct="1"/>
            <a:r>
              <a:rPr lang="fr-CA" b="1" dirty="0"/>
              <a:t>Anticorps </a:t>
            </a:r>
            <a:r>
              <a:rPr lang="fr-CA" b="1" dirty="0" err="1"/>
              <a:t>IgE</a:t>
            </a:r>
            <a:r>
              <a:rPr lang="fr-CA" b="1" dirty="0"/>
              <a:t> et mastocytes</a:t>
            </a:r>
          </a:p>
          <a:p>
            <a:pPr marL="571500" lvl="1" indent="-342900" algn="just" eaLnBrk="1" hangingPunct="1"/>
            <a:r>
              <a:rPr lang="fr-CA" dirty="0"/>
              <a:t>Le système immunitaire produit plusieurs anticorps. L’anticorps impliqué dans les réactions allergiques est appelé Immunoglobuline E (</a:t>
            </a:r>
            <a:r>
              <a:rPr lang="fr-CA" dirty="0" err="1"/>
              <a:t>IgE</a:t>
            </a:r>
            <a:r>
              <a:rPr lang="fr-CA" dirty="0"/>
              <a:t>).</a:t>
            </a:r>
          </a:p>
          <a:p>
            <a:pPr marL="571500" lvl="1" indent="-342900" algn="just" eaLnBrk="1" hangingPunct="1">
              <a:buNone/>
            </a:pPr>
            <a:endParaRPr lang="fr-CA" dirty="0"/>
          </a:p>
          <a:p>
            <a:pPr marL="571500" lvl="1" indent="-342900" algn="just" eaLnBrk="1" hangingPunct="1"/>
            <a:r>
              <a:rPr lang="fr-CA" dirty="0"/>
              <a:t>Lors d’une réaction allergique, les allergènes entrent en contact avec des cellules spéciales appelées mastocytes qui sont localisées à l’intérieur du nez, des poumons, de la peau et des intestins.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 eaLnBrk="1" hangingPunct="1">
              <a:buFont typeface="+mj-lt"/>
              <a:buAutoNum type="arabicPeriod" startAt="3"/>
            </a:pPr>
            <a:r>
              <a:rPr lang="fr-CA" sz="3200" b="1" dirty="0"/>
              <a:t>Bases immunologiques des allergies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29600" cy="5286412"/>
          </a:xfrm>
        </p:spPr>
        <p:txBody>
          <a:bodyPr/>
          <a:lstStyle/>
          <a:p>
            <a:pPr eaLnBrk="1" hangingPunct="1"/>
            <a:r>
              <a:rPr lang="fr-CA" b="1" dirty="0"/>
              <a:t>Anticorps </a:t>
            </a:r>
            <a:r>
              <a:rPr lang="fr-CA" b="1" dirty="0" err="1"/>
              <a:t>IgE</a:t>
            </a:r>
            <a:r>
              <a:rPr lang="fr-CA" b="1" dirty="0"/>
              <a:t> et mastocytes</a:t>
            </a:r>
          </a:p>
          <a:p>
            <a:pPr marL="571500" lvl="1" indent="-342900" eaLnBrk="1" hangingPunct="1"/>
            <a:r>
              <a:rPr lang="fr-CA" dirty="0"/>
              <a:t>Des anticorps </a:t>
            </a:r>
            <a:r>
              <a:rPr lang="fr-CA" dirty="0" err="1"/>
              <a:t>IgE</a:t>
            </a:r>
            <a:r>
              <a:rPr lang="fr-CA" dirty="0"/>
              <a:t> attachés aux mastocytes vont déclencher la libération des plusieurs agents incluant l’</a:t>
            </a:r>
            <a:r>
              <a:rPr lang="fr-CA" dirty="0">
                <a:solidFill>
                  <a:srgbClr val="FF0000"/>
                </a:solidFill>
              </a:rPr>
              <a:t>histamine</a:t>
            </a:r>
            <a:r>
              <a:rPr lang="fr-CA" dirty="0"/>
              <a:t>, résultant en une inflammation et les symptômes d’allergie.</a:t>
            </a:r>
          </a:p>
          <a:p>
            <a:pPr lvl="1" eaLnBrk="1" hangingPunct="1"/>
            <a:endParaRPr lang="fr-CA" dirty="0"/>
          </a:p>
        </p:txBody>
      </p:sp>
      <p:pic>
        <p:nvPicPr>
          <p:cNvPr id="5" name="Picture 2" descr="http://www.unifr.ch/anatomy/elearningfree/francais/bindegewebe/zelle/images/mastzel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137046"/>
            <a:ext cx="1942154" cy="25781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35776" y="4625878"/>
            <a:ext cx="42148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Mastocyte au microscope électronique</a:t>
            </a:r>
          </a:p>
          <a:p>
            <a:pPr marL="342900" indent="-342900">
              <a:buAutoNum type="arabicPeriod"/>
            </a:pPr>
            <a:r>
              <a:rPr lang="fr-FR" sz="1400" dirty="0"/>
              <a:t>granules bien foncés </a:t>
            </a:r>
          </a:p>
          <a:p>
            <a:pPr marL="342900" indent="-342900">
              <a:buAutoNum type="arabicPeriod"/>
            </a:pPr>
            <a:r>
              <a:rPr lang="fr-FR" sz="1400" dirty="0"/>
              <a:t>noyau </a:t>
            </a:r>
          </a:p>
          <a:p>
            <a:pPr marL="342900" indent="-342900">
              <a:buAutoNum type="arabicPeriod"/>
            </a:pPr>
            <a:r>
              <a:rPr lang="fr-FR" sz="1400" dirty="0"/>
              <a:t>3. nucléole</a:t>
            </a:r>
          </a:p>
          <a:p>
            <a:pPr marL="342900" indent="-342900"/>
            <a:r>
              <a:rPr lang="fr-FR" sz="1400" dirty="0"/>
              <a:t>Les granules foncés contiennent de l'histamine et l'héparine. </a:t>
            </a:r>
            <a:br>
              <a:rPr lang="fr-FR" sz="1400" dirty="0"/>
            </a:br>
            <a:endParaRPr lang="en-US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2161" y="4071942"/>
            <a:ext cx="2804627" cy="278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725470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200" b="1" dirty="0"/>
              <a:t>Bases immunologiques des allergies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624538"/>
            <a:ext cx="7674076" cy="46365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34" y="1000108"/>
            <a:ext cx="4823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L" sz="2000" b="1" dirty="0"/>
              <a:t>Mécanisme des allergies alimentaires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0854" y="6237312"/>
            <a:ext cx="792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Hannah J. Gould and Brian J. Sutton Nat Rev </a:t>
            </a:r>
            <a:r>
              <a:rPr lang="en-US" sz="1400" i="1" dirty="0" err="1"/>
              <a:t>Immunol</a:t>
            </a:r>
            <a:r>
              <a:rPr lang="en-US" sz="1400" i="1" dirty="0"/>
              <a:t> 2008, 8 :205-217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14380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200" b="1" dirty="0"/>
              <a:t>Bases immunologiques des allergies</a:t>
            </a:r>
            <a:endParaRPr lang="fr-FR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5720" y="1500174"/>
          <a:ext cx="8572561" cy="523254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1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2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642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 dirty="0"/>
                        <a:t>Médiateurs des granules</a:t>
                      </a:r>
                      <a:endParaRPr lang="fr-FR" sz="1800" b="1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642"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/>
                        <a:t>Substance</a:t>
                      </a:r>
                      <a:endParaRPr lang="en-US" sz="1800" b="1" i="0" u="none" strike="noStrike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Activités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 dirty="0"/>
                        <a:t>Symptômes</a:t>
                      </a:r>
                      <a:endParaRPr lang="fr-FR" sz="1800" b="1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028">
                <a:tc rowSpan="5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/>
                        <a:t>Histamine</a:t>
                      </a:r>
                      <a:endParaRPr lang="en-US" sz="1800" b="1" i="0" u="none" strike="noStrike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Provoque une constriction des bronches.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Respiration sifflante, difficile.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1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Dilate les vaisseaux</a:t>
                      </a:r>
                      <a:br>
                        <a:rPr lang="fr-FR" sz="1800" u="none" strike="noStrike" noProof="0" dirty="0"/>
                      </a:br>
                      <a:r>
                        <a:rPr lang="fr-FR" sz="1800" u="none" strike="noStrike" noProof="0" dirty="0"/>
                        <a:t>sanguins.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Rougeur locale à l’endroit de l’administration de l’allergène ; si dilatation généralisée,  peut contribuer à un effondrement mortel de la pression artérielle (choc).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4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Augmente perméabilité</a:t>
                      </a:r>
                      <a:br>
                        <a:rPr lang="fr-FR" sz="1800" u="none" strike="noStrike" noProof="0" dirty="0"/>
                      </a:br>
                      <a:r>
                        <a:rPr lang="fr-FR" sz="1800" u="none" strike="noStrike" noProof="0" dirty="0"/>
                        <a:t>des petits vaisseaux sanguins.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Œdème local des tissus ; si le changement de perméabilité est généralisé, il peut contribuer au choc.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u="none" strike="noStrike" noProof="0" dirty="0"/>
                    </a:p>
                    <a:p>
                      <a:pPr algn="ctr"/>
                      <a:r>
                        <a:rPr lang="fr-FR" sz="1800" u="none" strike="noStrike" noProof="0" dirty="0"/>
                        <a:t>Stimule les terminaisons nerveuses.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endParaRPr lang="fr-FR" sz="1800" u="none" strike="noStrike" noProof="0" dirty="0"/>
                    </a:p>
                    <a:p>
                      <a:pPr algn="ctr"/>
                      <a:r>
                        <a:rPr lang="fr-FR" sz="1800" u="none" strike="noStrike" noProof="0" dirty="0"/>
                        <a:t>Démangeaisons et douleurs cutanées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97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800" u="none" strike="noStrike" noProof="0" dirty="0"/>
                    </a:p>
                    <a:p>
                      <a:pPr algn="ctr"/>
                      <a:r>
                        <a:rPr lang="fr-FR" sz="1800" u="none" strike="noStrike" noProof="0" dirty="0"/>
                        <a:t>Stimule la sécrétion de mucus dans les voies respiratoires.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endParaRPr lang="fr-FR" sz="1800" u="none" strike="noStrike" noProof="0" dirty="0"/>
                    </a:p>
                    <a:p>
                      <a:pPr algn="ctr"/>
                      <a:r>
                        <a:rPr lang="fr-FR" sz="1800" u="none" strike="noStrike" noProof="0" dirty="0"/>
                        <a:t>Congestion des voies respiratoires.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714357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400" b="1" dirty="0"/>
              <a:t> Médiateurs de l’inflammation et activités biologiques</a:t>
            </a:r>
          </a:p>
          <a:p>
            <a:endParaRPr lang="en-US" sz="24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200" b="1" dirty="0"/>
              <a:t>Bases immunologiques des allergies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4714908"/>
          </a:xfrm>
        </p:spPr>
        <p:txBody>
          <a:bodyPr/>
          <a:lstStyle/>
          <a:p>
            <a:r>
              <a:rPr lang="fr-FR" sz="2400" b="1" dirty="0"/>
              <a:t>Médiateurs de l’inflammation et activités biologiques</a:t>
            </a: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5719" y="2285992"/>
          <a:ext cx="8660211" cy="400052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039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26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 dirty="0"/>
                        <a:t>Médiateurs lipidiques</a:t>
                      </a:r>
                      <a:endParaRPr lang="fr-FR" sz="1800" b="1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893"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Substance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Activités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Symptômes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122"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Leucotriènes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Provoque une constriction des bronches.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/>
                        <a:t>Comme l’histamine.</a:t>
                      </a:r>
                      <a:endParaRPr lang="fr-FR" sz="1800" b="0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1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Augmente la perméabilité des petits vaisseaux sanguins.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/>
                        <a:t>Comme l’histamine.</a:t>
                      </a:r>
                      <a:endParaRPr lang="fr-FR" sz="1800" b="0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7122">
                <a:tc>
                  <a:txBody>
                    <a:bodyPr/>
                    <a:lstStyle/>
                    <a:p>
                      <a:pPr algn="ctr"/>
                      <a:r>
                        <a:rPr lang="fr-FR" sz="1800" b="1" u="none" strike="noStrike" noProof="0"/>
                        <a:t>Prostaglandine D</a:t>
                      </a:r>
                      <a:endParaRPr lang="fr-FR" sz="1800" b="1" i="0" u="none" strike="noStrike" noProof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Provoque une constriction des bronches.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u="none" strike="noStrike" noProof="0" dirty="0"/>
                        <a:t>Comme l’histamine.</a:t>
                      </a:r>
                      <a:endParaRPr lang="fr-FR" sz="1800" b="0" i="0" u="none" strike="noStrike" noProof="0" dirty="0">
                        <a:solidFill>
                          <a:srgbClr val="330033"/>
                        </a:solidFill>
                        <a:latin typeface="Verdana"/>
                      </a:endParaRPr>
                    </a:p>
                  </a:txBody>
                  <a:tcPr marL="1976" marR="1976" marT="1976" marB="197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214290"/>
            <a:ext cx="8972584" cy="785794"/>
          </a:xfrm>
        </p:spPr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fr-CA" sz="3600" b="1" dirty="0"/>
              <a:t>Bases </a:t>
            </a:r>
            <a:r>
              <a:rPr lang="fr-CA" sz="3200" b="1" dirty="0"/>
              <a:t>immunologiques</a:t>
            </a:r>
            <a:r>
              <a:rPr lang="fr-CA" sz="3600" b="1" dirty="0"/>
              <a:t> des allergies</a:t>
            </a:r>
            <a:endParaRPr lang="en-US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678661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5929330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Comparaison</a:t>
            </a:r>
            <a:r>
              <a:rPr lang="en-US" dirty="0"/>
              <a:t> des </a:t>
            </a:r>
            <a:r>
              <a:rPr lang="en-US" dirty="0" err="1"/>
              <a:t>risques</a:t>
            </a:r>
            <a:r>
              <a:rPr lang="en-US" dirty="0"/>
              <a:t> </a:t>
            </a:r>
            <a:r>
              <a:rPr lang="en-US" dirty="0" err="1"/>
              <a:t>d’asthme</a:t>
            </a:r>
            <a:r>
              <a:rPr lang="en-US" dirty="0"/>
              <a:t>, de </a:t>
            </a:r>
            <a:r>
              <a:rPr lang="en-US" dirty="0" err="1"/>
              <a:t>dermatite</a:t>
            </a:r>
            <a:r>
              <a:rPr lang="en-US" dirty="0"/>
              <a:t> </a:t>
            </a:r>
            <a:r>
              <a:rPr lang="en-US" dirty="0" err="1"/>
              <a:t>atopique</a:t>
            </a:r>
            <a:r>
              <a:rPr lang="en-US" dirty="0"/>
              <a:t> et </a:t>
            </a:r>
            <a:r>
              <a:rPr lang="en-US" dirty="0" err="1"/>
              <a:t>d’allergie</a:t>
            </a:r>
            <a:r>
              <a:rPr lang="en-US" dirty="0"/>
              <a:t>  à </a:t>
            </a:r>
            <a:r>
              <a:rPr lang="en-US" dirty="0" err="1"/>
              <a:t>l’arachide</a:t>
            </a:r>
            <a:r>
              <a:rPr lang="en-US" dirty="0"/>
              <a:t> en presence  et en absence de mutation du </a:t>
            </a:r>
            <a:r>
              <a:rPr lang="en-US" dirty="0" err="1"/>
              <a:t>gène</a:t>
            </a:r>
            <a:r>
              <a:rPr lang="en-US" dirty="0"/>
              <a:t>  de </a:t>
            </a:r>
            <a:r>
              <a:rPr lang="en-US" dirty="0" err="1"/>
              <a:t>filaggrin</a:t>
            </a:r>
            <a:r>
              <a:rPr lang="en-US" dirty="0"/>
              <a:t> .</a:t>
            </a:r>
          </a:p>
          <a:p>
            <a:r>
              <a:rPr lang="en-US" i="1" dirty="0"/>
              <a:t>Irvine AD et al. N </a:t>
            </a:r>
            <a:r>
              <a:rPr lang="en-US" i="1" dirty="0" err="1"/>
              <a:t>Engl</a:t>
            </a:r>
            <a:r>
              <a:rPr lang="en-US" i="1" dirty="0"/>
              <a:t> J Med (2011);365:1315-27</a:t>
            </a:r>
            <a:r>
              <a:rPr lang="en-US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908720"/>
            <a:ext cx="8053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Rôle de la </a:t>
            </a:r>
            <a:r>
              <a:rPr lang="fr-FR" sz="2800" b="1" dirty="0" err="1"/>
              <a:t>filaggrin</a:t>
            </a:r>
            <a:r>
              <a:rPr lang="fr-FR" sz="2800" b="1" dirty="0"/>
              <a:t> dans la dermatite </a:t>
            </a:r>
            <a:r>
              <a:rPr lang="fr-FR" sz="2800" b="1" dirty="0" err="1"/>
              <a:t>atopique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531" y="2214555"/>
            <a:ext cx="737424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1560" y="1136952"/>
            <a:ext cx="8401080" cy="857248"/>
          </a:xfrm>
        </p:spPr>
        <p:txBody>
          <a:bodyPr/>
          <a:lstStyle/>
          <a:p>
            <a:pPr algn="l"/>
            <a:r>
              <a:rPr lang="en-US" sz="2400" b="1" dirty="0" err="1"/>
              <a:t>Effet</a:t>
            </a:r>
            <a:r>
              <a:rPr lang="en-US" sz="2400" b="1" dirty="0"/>
              <a:t> de </a:t>
            </a:r>
            <a:r>
              <a:rPr lang="en-US" sz="2400" b="1" dirty="0" err="1"/>
              <a:t>l’inhibition</a:t>
            </a:r>
            <a:r>
              <a:rPr lang="en-US" sz="2400" b="1" dirty="0"/>
              <a:t> des </a:t>
            </a:r>
            <a:r>
              <a:rPr lang="en-US" sz="2400" b="1" dirty="0" err="1"/>
              <a:t>IgE</a:t>
            </a:r>
            <a:r>
              <a:rPr lang="en-US" sz="2400" b="1" dirty="0"/>
              <a:t> </a:t>
            </a:r>
            <a:r>
              <a:rPr lang="en-US" sz="2400" b="1" dirty="0" err="1"/>
              <a:t>sur</a:t>
            </a:r>
            <a:r>
              <a:rPr lang="en-US" sz="2400" b="1" dirty="0"/>
              <a:t> les </a:t>
            </a:r>
            <a:r>
              <a:rPr lang="en-US" sz="2400" b="1" dirty="0" err="1"/>
              <a:t>réactions</a:t>
            </a:r>
            <a:r>
              <a:rPr lang="en-US" sz="2400" b="1" dirty="0"/>
              <a:t> </a:t>
            </a:r>
            <a:r>
              <a:rPr lang="en-US" sz="2400" b="1" dirty="0" err="1"/>
              <a:t>allergiques</a:t>
            </a:r>
            <a:endParaRPr lang="en-US" sz="24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71406" y="214290"/>
            <a:ext cx="897258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fr-CA" sz="3600" b="1" kern="0"/>
              <a:t>Bases </a:t>
            </a:r>
            <a:r>
              <a:rPr lang="fr-CA" sz="3200" b="1" kern="0"/>
              <a:t>immunologiques</a:t>
            </a:r>
            <a:r>
              <a:rPr lang="fr-CA" sz="3600" b="1" kern="0"/>
              <a:t> des allergies</a:t>
            </a:r>
            <a:endParaRPr lang="en-US" sz="3600" b="1" kern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429684" cy="1000132"/>
          </a:xfrm>
        </p:spPr>
        <p:txBody>
          <a:bodyPr/>
          <a:lstStyle/>
          <a:p>
            <a:pPr algn="l"/>
            <a:r>
              <a:rPr lang="fr-FR" sz="2400" b="1" dirty="0"/>
              <a:t>Immunothérapie basée sur l’utilisation des cytokines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07518"/>
            <a:ext cx="8286808" cy="437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8728" y="6000768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Blocage</a:t>
            </a:r>
            <a:r>
              <a:rPr lang="en-US" dirty="0"/>
              <a:t> de la </a:t>
            </a:r>
            <a:r>
              <a:rPr lang="en-US" dirty="0" err="1"/>
              <a:t>voie</a:t>
            </a:r>
            <a:r>
              <a:rPr lang="en-US" dirty="0"/>
              <a:t> Th2 par anti-IL-4, anti-IL-13 anti-IL-9 </a:t>
            </a:r>
          </a:p>
          <a:p>
            <a:r>
              <a:rPr lang="en-US" dirty="0"/>
              <a:t>Augmentation des Th1 par Interferon-gamma et Il-12 recombinants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1406" y="214290"/>
            <a:ext cx="8972584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fr-CA" sz="3600" b="1" kern="0"/>
              <a:t>Bases </a:t>
            </a:r>
            <a:r>
              <a:rPr lang="fr-CA" sz="3200" b="1" kern="0"/>
              <a:t>immunologiques</a:t>
            </a:r>
            <a:r>
              <a:rPr lang="fr-CA" sz="3600" b="1" kern="0"/>
              <a:t> des allergies</a:t>
            </a:r>
            <a:endParaRPr lang="en-US" sz="3600" b="1" kern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064896" cy="5040560"/>
          </a:xfrm>
        </p:spPr>
        <p:txBody>
          <a:bodyPr/>
          <a:lstStyle/>
          <a:p>
            <a:pPr algn="just"/>
            <a:endParaRPr lang="fr-FR" sz="2800" dirty="0"/>
          </a:p>
          <a:p>
            <a:pPr algn="just"/>
            <a:r>
              <a:rPr lang="fr-FR" sz="2800" dirty="0"/>
              <a:t>L’allergie est une réaction d’hypersensibilité de l’organisme à un allergène dont les mécanismes de bases sont immunologiques.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Des progrès importants ont été accomplis dans la connaissance des mécanismes physiopathologiques qui ont permis des applications diagnostiques et thérapeutiques.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357166"/>
            <a:ext cx="7772400" cy="104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stockphoto_2139063_snee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3030"/>
            <a:ext cx="2982661" cy="292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92054" y="653787"/>
            <a:ext cx="5104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Blackadder ITC" pitchFamily="82" charset="0"/>
              </a:rPr>
              <a:t>Merci de </a:t>
            </a:r>
            <a:r>
              <a:rPr lang="en-US" sz="4800" b="1" dirty="0" err="1">
                <a:latin typeface="Blackadder ITC" pitchFamily="82" charset="0"/>
              </a:rPr>
              <a:t>votre</a:t>
            </a:r>
            <a:r>
              <a:rPr lang="en-US" sz="4800" b="1" dirty="0">
                <a:latin typeface="Blackadder ITC" pitchFamily="82" charset="0"/>
              </a:rPr>
              <a:t> attention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A619D63-4568-40A4-95F9-20B5340E4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8908" y="2414830"/>
            <a:ext cx="6181564" cy="367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3874</TotalTime>
  <Words>1400</Words>
  <Application>Microsoft Office PowerPoint</Application>
  <PresentationFormat>On-screen Show (4:3)</PresentationFormat>
  <Paragraphs>261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Agency FB</vt:lpstr>
      <vt:lpstr>Arial</vt:lpstr>
      <vt:lpstr>Blackadder ITC</vt:lpstr>
      <vt:lpstr>Calibri</vt:lpstr>
      <vt:lpstr>Verdana</vt:lpstr>
      <vt:lpstr>Default Design</vt:lpstr>
      <vt:lpstr>Bases Immunologiques  des Allergies</vt:lpstr>
      <vt:lpstr>Plan</vt:lpstr>
      <vt:lpstr>Introduction</vt:lpstr>
      <vt:lpstr>Introduction</vt:lpstr>
      <vt:lpstr>Introduction</vt:lpstr>
      <vt:lpstr>Types d’allergies</vt:lpstr>
      <vt:lpstr>Types d’allergies</vt:lpstr>
      <vt:lpstr>Types d’allergies</vt:lpstr>
      <vt:lpstr>Types d’allergies</vt:lpstr>
      <vt:lpstr>Types d’allergies</vt:lpstr>
      <vt:lpstr>Causes des allergies</vt:lpstr>
      <vt:lpstr>Causes des allergies</vt:lpstr>
      <vt:lpstr>Causes des allergies</vt:lpstr>
      <vt:lpstr>Causes des allergies</vt:lpstr>
      <vt:lpstr>Causes des allergies</vt:lpstr>
      <vt:lpstr>Causes des allergies</vt:lpstr>
      <vt:lpstr>Causes des allergies</vt:lpstr>
      <vt:lpstr>Causes des allergies</vt:lpstr>
      <vt:lpstr>Causes des allergies</vt:lpstr>
      <vt:lpstr>Causes des allergies</vt:lpstr>
      <vt:lpstr>Bases immunologiques des allergies  </vt:lpstr>
      <vt:lpstr>Bases immunologiques des allergies</vt:lpstr>
      <vt:lpstr>Bases immunologiques des allergies</vt:lpstr>
      <vt:lpstr>PowerPoint Presentation</vt:lpstr>
      <vt:lpstr>Bases immunologiques des allergies</vt:lpstr>
      <vt:lpstr>Bases immunologiques des allergies</vt:lpstr>
      <vt:lpstr>Bases immunologiques des allergies</vt:lpstr>
      <vt:lpstr>Bases immunologiques des allergies</vt:lpstr>
      <vt:lpstr>Bases immunologiques des allergies</vt:lpstr>
      <vt:lpstr>Bases immunologiques des allergies</vt:lpstr>
      <vt:lpstr>Bases immunologiques des allergies</vt:lpstr>
      <vt:lpstr>Effet de l’inhibition des IgE sur les réactions allergiques</vt:lpstr>
      <vt:lpstr>Immunothérapie basée sur l’utilisation des cytokines</vt:lpstr>
      <vt:lpstr>PowerPoint Presentation</vt:lpstr>
      <vt:lpstr>PowerPoint Presentation</vt:lpstr>
    </vt:vector>
  </TitlesOfParts>
  <Company>JNB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Everything about Allergy: From Diagnosis to Treatment.</dc:title>
  <dc:creator>JNB</dc:creator>
  <cp:lastModifiedBy>dt873</cp:lastModifiedBy>
  <cp:revision>207</cp:revision>
  <dcterms:created xsi:type="dcterms:W3CDTF">2011-12-20T16:55:56Z</dcterms:created>
  <dcterms:modified xsi:type="dcterms:W3CDTF">2019-06-27T08:56:04Z</dcterms:modified>
</cp:coreProperties>
</file>