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73" r:id="rId3"/>
    <p:sldId id="274" r:id="rId4"/>
    <p:sldId id="291" r:id="rId5"/>
    <p:sldId id="279" r:id="rId6"/>
    <p:sldId id="280" r:id="rId7"/>
    <p:sldId id="284" r:id="rId8"/>
    <p:sldId id="285" r:id="rId9"/>
    <p:sldId id="286" r:id="rId10"/>
    <p:sldId id="295" r:id="rId11"/>
    <p:sldId id="289" r:id="rId12"/>
    <p:sldId id="287" r:id="rId13"/>
    <p:sldId id="294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04"/>
    <p:restoredTop sz="94574"/>
  </p:normalViewPr>
  <p:slideViewPr>
    <p:cSldViewPr snapToGrid="0" snapToObjects="1">
      <p:cViewPr varScale="1">
        <p:scale>
          <a:sx n="89" d="100"/>
          <a:sy n="89" d="100"/>
        </p:scale>
        <p:origin x="200" y="5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1ADA64-E40E-304C-9A02-AA9EB0ABF8E3}" type="datetimeFigureOut">
              <a:rPr lang="fr-FR" smtClean="0"/>
              <a:pPr/>
              <a:t>06/12/2017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46AC8-CD67-5148-AA06-B9B0C2037F7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441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dirty="0">
              <a:latin typeface="Calibri" charset="0"/>
              <a:ea typeface="MS PGothic" charset="0"/>
            </a:endParaRPr>
          </a:p>
        </p:txBody>
      </p:sp>
      <p:sp>
        <p:nvSpPr>
          <p:cNvPr id="2048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algn="just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algn="just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algn="just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algn="just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0FA109E5-F0FA-4F44-87A4-5CE29419C7DF}" type="slidenum">
              <a:rPr lang="fr-FR" sz="1900">
                <a:solidFill>
                  <a:srgbClr val="000000"/>
                </a:solidFill>
                <a:latin typeface="Calibri" charset="0"/>
                <a:ea typeface="MS PGothic" charset="0"/>
                <a:cs typeface="MS PGothic" charset="0"/>
              </a:rPr>
              <a:pPr/>
              <a:t>13</a:t>
            </a:fld>
            <a:endParaRPr lang="fr-FR" sz="1900" dirty="0">
              <a:solidFill>
                <a:srgbClr val="000000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320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31A-B13D-6440-8923-19AE9ADF15A1}" type="datetimeFigureOut">
              <a:rPr lang="fr-FR" smtClean="0"/>
              <a:pPr/>
              <a:t>06/12/2017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AF1E6-DE5B-2C45-8497-AC651EE4476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9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31A-B13D-6440-8923-19AE9ADF15A1}" type="datetimeFigureOut">
              <a:rPr lang="fr-FR" smtClean="0"/>
              <a:pPr/>
              <a:t>06/12/2017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AF1E6-DE5B-2C45-8497-AC651EE4476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3801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31A-B13D-6440-8923-19AE9ADF15A1}" type="datetimeFigureOut">
              <a:rPr lang="fr-FR" smtClean="0"/>
              <a:pPr/>
              <a:t>06/12/2017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AF1E6-DE5B-2C45-8497-AC651EE4476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260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31A-B13D-6440-8923-19AE9ADF15A1}" type="datetimeFigureOut">
              <a:rPr lang="fr-FR" smtClean="0"/>
              <a:pPr/>
              <a:t>06/12/2017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AF1E6-DE5B-2C45-8497-AC651EE4476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524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31A-B13D-6440-8923-19AE9ADF15A1}" type="datetimeFigureOut">
              <a:rPr lang="fr-FR" smtClean="0"/>
              <a:pPr/>
              <a:t>06/12/2017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AF1E6-DE5B-2C45-8497-AC651EE4476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9360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31A-B13D-6440-8923-19AE9ADF15A1}" type="datetimeFigureOut">
              <a:rPr lang="fr-FR" smtClean="0"/>
              <a:pPr/>
              <a:t>06/12/2017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AF1E6-DE5B-2C45-8497-AC651EE4476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5335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31A-B13D-6440-8923-19AE9ADF15A1}" type="datetimeFigureOut">
              <a:rPr lang="fr-FR" smtClean="0"/>
              <a:pPr/>
              <a:t>06/12/2017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AF1E6-DE5B-2C45-8497-AC651EE4476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2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31A-B13D-6440-8923-19AE9ADF15A1}" type="datetimeFigureOut">
              <a:rPr lang="fr-FR" smtClean="0"/>
              <a:pPr/>
              <a:t>06/12/2017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AF1E6-DE5B-2C45-8497-AC651EE4476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1264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31A-B13D-6440-8923-19AE9ADF15A1}" type="datetimeFigureOut">
              <a:rPr lang="fr-FR" smtClean="0"/>
              <a:pPr/>
              <a:t>06/12/2017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AF1E6-DE5B-2C45-8497-AC651EE4476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8873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31A-B13D-6440-8923-19AE9ADF15A1}" type="datetimeFigureOut">
              <a:rPr lang="fr-FR" smtClean="0"/>
              <a:pPr/>
              <a:t>06/12/2017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AF1E6-DE5B-2C45-8497-AC651EE4476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728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931A-B13D-6440-8923-19AE9ADF15A1}" type="datetimeFigureOut">
              <a:rPr lang="fr-FR" smtClean="0"/>
              <a:pPr/>
              <a:t>06/12/2017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AF1E6-DE5B-2C45-8497-AC651EE4476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751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7931A-B13D-6440-8923-19AE9ADF15A1}" type="datetimeFigureOut">
              <a:rPr lang="fr-FR" smtClean="0"/>
              <a:pPr/>
              <a:t>06/12/2017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AF1E6-DE5B-2C45-8497-AC651EE4476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8192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666875" y="284321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r-FR" sz="4400" dirty="0" smtClean="0"/>
              <a:t>Point sur les Aspects juridiques et fiscaux applicable dans une entreprise</a:t>
            </a:r>
            <a:br>
              <a:rPr lang="fr-FR" sz="4400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sz="4000" dirty="0" smtClean="0"/>
              <a:t>SYNAPHARM 2017</a:t>
            </a: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66875" y="5472111"/>
            <a:ext cx="9144000" cy="1100139"/>
          </a:xfrm>
        </p:spPr>
        <p:txBody>
          <a:bodyPr>
            <a:normAutofit fontScale="92500" lnSpcReduction="20000"/>
          </a:bodyPr>
          <a:lstStyle/>
          <a:p>
            <a:endParaRPr lang="fr-FR" dirty="0" smtClean="0"/>
          </a:p>
          <a:p>
            <a:r>
              <a:rPr lang="fr-FR" dirty="0" smtClean="0"/>
              <a:t>Mamadou Coulibaly </a:t>
            </a:r>
          </a:p>
          <a:p>
            <a:r>
              <a:rPr lang="fr-FR" dirty="0" smtClean="0"/>
              <a:t>Avocat au Barreau du Mali </a:t>
            </a:r>
            <a:endParaRPr lang="fr-FR" dirty="0"/>
          </a:p>
        </p:txBody>
      </p:sp>
      <p:pic>
        <p:nvPicPr>
          <p:cNvPr id="6" name="Image 5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70647" y="-395474"/>
            <a:ext cx="3285322" cy="27386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</p:spTree>
    <p:extLst>
      <p:ext uri="{BB962C8B-B14F-4D97-AF65-F5344CB8AC3E}">
        <p14:creationId xmlns:p14="http://schemas.microsoft.com/office/powerpoint/2010/main" val="1931312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782" y="4208462"/>
            <a:ext cx="2972435" cy="2555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445204" y="238125"/>
            <a:ext cx="7429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Les OBLIGATIONS </a:t>
            </a:r>
            <a:r>
              <a:rPr lang="fr-FR" sz="3200" dirty="0" smtClean="0"/>
              <a:t>FISCALES &amp; </a:t>
            </a:r>
            <a:r>
              <a:rPr lang="fr-FR" sz="3200" dirty="0" smtClean="0"/>
              <a:t>LEGALES</a:t>
            </a:r>
            <a:endParaRPr lang="fr-FR" sz="3200" dirty="0"/>
          </a:p>
        </p:txBody>
      </p:sp>
      <p:sp>
        <p:nvSpPr>
          <p:cNvPr id="3" name="ZoneTexte 2"/>
          <p:cNvSpPr txBox="1"/>
          <p:nvPr/>
        </p:nvSpPr>
        <p:spPr>
          <a:xfrm>
            <a:off x="3592286" y="18777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600200" y="1453242"/>
            <a:ext cx="100747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3200" dirty="0" smtClean="0"/>
              <a:t>OBLIGATIONS COMPTABLES</a:t>
            </a:r>
          </a:p>
          <a:p>
            <a:pPr marL="285750" indent="-285750">
              <a:buFontTx/>
              <a:buChar char="-"/>
            </a:pPr>
            <a:r>
              <a:rPr lang="fr-FR" sz="3200" dirty="0" smtClean="0"/>
              <a:t>OBLIGATIONS FISCALES</a:t>
            </a:r>
          </a:p>
          <a:p>
            <a:pPr marL="285750" indent="-285750">
              <a:buFontTx/>
              <a:buChar char="-"/>
            </a:pPr>
            <a:r>
              <a:rPr lang="fr-FR" sz="3200" dirty="0" smtClean="0"/>
              <a:t>OBLIGATIONS SOCIALES et LEGALES STRICTO SENSU</a:t>
            </a:r>
            <a:endParaRPr lang="fr-FR" sz="3200" dirty="0"/>
          </a:p>
        </p:txBody>
      </p:sp>
      <p:pic>
        <p:nvPicPr>
          <p:cNvPr id="5124" name="Picture 4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959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782" y="4208462"/>
            <a:ext cx="2972435" cy="2555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530929" y="238125"/>
            <a:ext cx="7429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Les OBLIGATIONS FISCALES &amp; LEGALES</a:t>
            </a:r>
            <a:endParaRPr lang="fr-FR" sz="3200" dirty="0"/>
          </a:p>
        </p:txBody>
      </p:sp>
      <p:sp>
        <p:nvSpPr>
          <p:cNvPr id="3" name="ZoneTexte 2"/>
          <p:cNvSpPr txBox="1"/>
          <p:nvPr/>
        </p:nvSpPr>
        <p:spPr>
          <a:xfrm>
            <a:off x="3592286" y="18777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600200" y="1453242"/>
            <a:ext cx="1007472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3200" dirty="0" smtClean="0"/>
              <a:t>OBLIGATIONS COMPTABLES</a:t>
            </a:r>
          </a:p>
          <a:p>
            <a:endParaRPr lang="fr-FR" sz="3200" dirty="0" smtClean="0">
              <a:latin typeface="Times New Roman" charset="0"/>
              <a:ea typeface="Times New Roman" charset="0"/>
            </a:endParaRPr>
          </a:p>
          <a:p>
            <a:pPr algn="just"/>
            <a:r>
              <a:rPr lang="fr-FR" sz="3200" dirty="0" smtClean="0">
                <a:latin typeface="Times New Roman" charset="0"/>
                <a:ea typeface="Times New Roman" charset="0"/>
              </a:rPr>
              <a:t>L'OHADA </a:t>
            </a:r>
            <a:r>
              <a:rPr lang="fr-FR" sz="3200" dirty="0">
                <a:latin typeface="Times New Roman" charset="0"/>
                <a:ea typeface="Times New Roman" charset="0"/>
              </a:rPr>
              <a:t>impose à tous les </a:t>
            </a:r>
            <a:r>
              <a:rPr lang="fr-FR" sz="3200" dirty="0" smtClean="0">
                <a:latin typeface="Times New Roman" charset="0"/>
                <a:ea typeface="Times New Roman" charset="0"/>
              </a:rPr>
              <a:t>entrepreneurs </a:t>
            </a:r>
            <a:r>
              <a:rPr lang="fr-FR" sz="3200" dirty="0">
                <a:latin typeface="Times New Roman" charset="0"/>
                <a:ea typeface="Times New Roman" charset="0"/>
              </a:rPr>
              <a:t>la tenue d'un «</a:t>
            </a:r>
            <a:r>
              <a:rPr lang="fr-FR" sz="3200" dirty="0" smtClean="0">
                <a:latin typeface="Times New Roman" charset="0"/>
                <a:ea typeface="Times New Roman" charset="0"/>
              </a:rPr>
              <a:t>livre ­</a:t>
            </a:r>
            <a:r>
              <a:rPr lang="fr-FR" sz="3200" dirty="0">
                <a:latin typeface="Times New Roman" charset="0"/>
                <a:ea typeface="Times New Roman" charset="0"/>
              </a:rPr>
              <a:t>journal », enregistrant au jour le jour ses opérations commerciales, d'un « grand livre », avec balance générale récapitulative, ainsi que d'un «livre d'inventaire », sur lequel sont transcrits le Bilan, le Compte de résultat de chaque exercice et le résumé </a:t>
            </a:r>
            <a:r>
              <a:rPr lang="fr-FR" sz="3200" dirty="0" smtClean="0">
                <a:latin typeface="Times New Roman" charset="0"/>
                <a:ea typeface="Times New Roman" charset="0"/>
              </a:rPr>
              <a:t>des opérations </a:t>
            </a:r>
            <a:r>
              <a:rPr lang="fr-FR" sz="3200" dirty="0">
                <a:latin typeface="Times New Roman" charset="0"/>
                <a:ea typeface="Times New Roman" charset="0"/>
              </a:rPr>
              <a:t>d'inventaire. </a:t>
            </a:r>
            <a:endParaRPr lang="fr-FR" sz="4400" dirty="0">
              <a:latin typeface="Courier New" charset="0"/>
              <a:ea typeface="Times New Roman" charset="0"/>
            </a:endParaRPr>
          </a:p>
          <a:p>
            <a:pPr marL="285750" indent="-285750">
              <a:buFontTx/>
              <a:buChar char="-"/>
            </a:pPr>
            <a:endParaRPr lang="fr-FR" sz="3200" dirty="0"/>
          </a:p>
          <a:p>
            <a:pPr marL="285750" indent="-285750">
              <a:buFontTx/>
              <a:buChar char="-"/>
            </a:pPr>
            <a:endParaRPr lang="fr-FR" sz="3200" dirty="0" smtClean="0"/>
          </a:p>
        </p:txBody>
      </p:sp>
      <p:pic>
        <p:nvPicPr>
          <p:cNvPr id="5124" name="Picture 4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786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782" y="4208462"/>
            <a:ext cx="2972435" cy="2555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602367" y="238125"/>
            <a:ext cx="7429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/>
              <a:t>Les OBLIGATIONS FISCALES &amp; LEGALES</a:t>
            </a:r>
            <a:endParaRPr lang="fr-FR" sz="3200" dirty="0"/>
          </a:p>
        </p:txBody>
      </p:sp>
      <p:sp>
        <p:nvSpPr>
          <p:cNvPr id="3" name="ZoneTexte 2"/>
          <p:cNvSpPr txBox="1"/>
          <p:nvPr/>
        </p:nvSpPr>
        <p:spPr>
          <a:xfrm>
            <a:off x="3592286" y="18777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600200" y="1453242"/>
            <a:ext cx="100747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La comptabilité peut être tenue :</a:t>
            </a:r>
          </a:p>
          <a:p>
            <a:r>
              <a:rPr lang="fr-FR" sz="3200" dirty="0"/>
              <a:t>- par une entreprise de comptabilité, une société de comptabilité, un comptable agréé ou un expert comptable agréé ;</a:t>
            </a:r>
          </a:p>
          <a:p>
            <a:pPr>
              <a:buFontTx/>
              <a:buChar char="-"/>
            </a:pPr>
            <a:r>
              <a:rPr lang="fr-FR" sz="3200" dirty="0"/>
              <a:t>sous la responsabilité du chef d’entreprise par un comptable salarié qui doit être titulaire au moins du Certificat d’Aptitude Professionnel d’aide-comptable.</a:t>
            </a:r>
          </a:p>
          <a:p>
            <a:pPr marL="285750" indent="-285750">
              <a:buFontTx/>
              <a:buChar char="-"/>
            </a:pPr>
            <a:endParaRPr lang="fr-FR" sz="3200" dirty="0"/>
          </a:p>
          <a:p>
            <a:pPr marL="285750" indent="-285750">
              <a:buFontTx/>
              <a:buChar char="-"/>
            </a:pPr>
            <a:endParaRPr lang="fr-FR" sz="3200" dirty="0" smtClean="0"/>
          </a:p>
        </p:txBody>
      </p:sp>
      <p:pic>
        <p:nvPicPr>
          <p:cNvPr id="5124" name="Picture 4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935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fr-FR" dirty="0" smtClean="0"/>
              <a:t>Tout contribuable a l’obligation de s’immatriculer auprès des impôts dans les </a:t>
            </a:r>
            <a:r>
              <a:rPr lang="fr-FR" u="sng" dirty="0" smtClean="0"/>
              <a:t>10 jours</a:t>
            </a:r>
            <a:r>
              <a:rPr lang="fr-FR" dirty="0" smtClean="0"/>
              <a:t> qui suivent la création de son </a:t>
            </a:r>
            <a:r>
              <a:rPr lang="fr-FR" dirty="0" smtClean="0"/>
              <a:t>entreprise (API </a:t>
            </a:r>
            <a:r>
              <a:rPr lang="fr-FR" dirty="0" smtClean="0"/>
              <a:t>ou centre des Impôts )</a:t>
            </a:r>
          </a:p>
          <a:p>
            <a:pPr>
              <a:buFont typeface="Wingdings" pitchFamily="2" charset="2"/>
              <a:buChar char="Ø"/>
            </a:pPr>
            <a:r>
              <a:rPr lang="fr-FR" dirty="0"/>
              <a:t> </a:t>
            </a:r>
            <a:r>
              <a:rPr lang="fr-FR" dirty="0" smtClean="0"/>
              <a:t>Facturation de la </a:t>
            </a:r>
            <a:r>
              <a:rPr lang="fr-FR" dirty="0" smtClean="0"/>
              <a:t>TVA sur les produits de parapharmacie </a:t>
            </a:r>
            <a:r>
              <a:rPr lang="fr-FR" dirty="0" smtClean="0"/>
              <a:t>/Déduction de TVA supportée sur les </a:t>
            </a:r>
            <a:r>
              <a:rPr lang="fr-FR" dirty="0" smtClean="0"/>
              <a:t>achats limitée au prorata de TVA collectée;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Déclarations </a:t>
            </a:r>
            <a:r>
              <a:rPr lang="fr-FR" dirty="0" smtClean="0"/>
              <a:t>mensuelles.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itchFamily="2" charset="2"/>
              <a:buChar char="Ø"/>
            </a:pP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381250" y="452438"/>
            <a:ext cx="7429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/>
              <a:t>Les OBLIGATIONS FISCALES &amp; LEGALES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87896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108200"/>
            <a:ext cx="10515600" cy="777875"/>
          </a:xfrm>
        </p:spPr>
        <p:txBody>
          <a:bodyPr>
            <a:normAutofit/>
          </a:bodyPr>
          <a:lstStyle/>
          <a:p>
            <a:r>
              <a:rPr lang="fr-FR" dirty="0" smtClean="0"/>
              <a:t>Sanctions pour défaut d’immatriculation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682875"/>
            <a:ext cx="10515600" cy="35179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fr-FR" dirty="0" smtClean="0"/>
          </a:p>
          <a:p>
            <a:pPr marL="0" indent="0">
              <a:buNone/>
            </a:pPr>
            <a:r>
              <a:rPr lang="fr-FR" dirty="0"/>
              <a:t>Le retard et le défaut de dépôt de la déclaration d’existence ou de demande d’immatriculation fiscale </a:t>
            </a:r>
            <a:r>
              <a:rPr lang="fr-FR" dirty="0" smtClean="0"/>
              <a:t>sont </a:t>
            </a:r>
            <a:r>
              <a:rPr lang="fr-FR" dirty="0"/>
              <a:t>sanctionnés par une amende de 25.000 Francs en cas de retard ou de 50.000 Francs en cas de défaut</a:t>
            </a:r>
            <a:r>
              <a:rPr lang="fr-FR" dirty="0" smtClean="0"/>
              <a:t>.</a:t>
            </a:r>
          </a:p>
          <a:p>
            <a:pPr marL="0" indent="0">
              <a:buNone/>
            </a:pPr>
            <a:r>
              <a:rPr lang="fr-FR" dirty="0" smtClean="0"/>
              <a:t>Par ailleurs, les déclarations déposées hors délai peuvent être frappées d’amendes allant de 25% à 100% des droits dus. Enfin, le contribuable est taxé d’office.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381250" y="452438"/>
            <a:ext cx="7429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Les OBLIGATIONS FISCALES &amp; LEGALES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05019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63552" y="188640"/>
            <a:ext cx="8064896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5600" y="5013176"/>
            <a:ext cx="7200800" cy="177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210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fr-FR" dirty="0" smtClean="0"/>
              <a:t>Paiement de l’IMF : 763 500 </a:t>
            </a:r>
            <a:r>
              <a:rPr lang="fr-FR" dirty="0" smtClean="0"/>
              <a:t>FCFA pour les CA supérieurs à 50M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Impôt synthétique : 3% du Chiffre d’affaires jusqu’à 50 </a:t>
            </a:r>
            <a:r>
              <a:rPr lang="fr-FR" dirty="0" smtClean="0"/>
              <a:t>millions depuis 2015</a:t>
            </a:r>
            <a:endParaRPr lang="fr-FR" dirty="0"/>
          </a:p>
        </p:txBody>
      </p:sp>
      <p:pic>
        <p:nvPicPr>
          <p:cNvPr id="4" name="Image 3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782" y="4208462"/>
            <a:ext cx="2972435" cy="2555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</p:spTree>
    <p:extLst>
      <p:ext uri="{BB962C8B-B14F-4D97-AF65-F5344CB8AC3E}">
        <p14:creationId xmlns:p14="http://schemas.microsoft.com/office/powerpoint/2010/main" val="122000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Obligation </a:t>
            </a:r>
            <a:r>
              <a:rPr lang="fr-FR" dirty="0" smtClean="0"/>
              <a:t>de retenue fiscale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 smtClean="0"/>
              <a:t>salaires; </a:t>
            </a:r>
          </a:p>
          <a:p>
            <a:r>
              <a:rPr lang="fr-FR" dirty="0" smtClean="0"/>
              <a:t>Paiement des prestataires de services étrangers ou sans NIF.</a:t>
            </a:r>
          </a:p>
          <a:p>
            <a:r>
              <a:rPr lang="fr-FR" dirty="0" smtClean="0"/>
              <a:t>Loyers</a:t>
            </a:r>
            <a:endParaRPr lang="fr-FR" dirty="0"/>
          </a:p>
        </p:txBody>
      </p:sp>
      <p:pic>
        <p:nvPicPr>
          <p:cNvPr id="5" name="Image 4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782" y="4208462"/>
            <a:ext cx="2972435" cy="2555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</p:spTree>
    <p:extLst>
      <p:ext uri="{BB962C8B-B14F-4D97-AF65-F5344CB8AC3E}">
        <p14:creationId xmlns:p14="http://schemas.microsoft.com/office/powerpoint/2010/main" val="42015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782" y="4800600"/>
            <a:ext cx="2176781" cy="19637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388054" y="316007"/>
            <a:ext cx="7429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/>
              <a:t>Les OBLIGATIONS FISCALES &amp; LEGALES</a:t>
            </a:r>
            <a:endParaRPr lang="fr-FR" sz="3200" dirty="0"/>
          </a:p>
        </p:txBody>
      </p:sp>
      <p:sp>
        <p:nvSpPr>
          <p:cNvPr id="3" name="ZoneTexte 2"/>
          <p:cNvSpPr txBox="1"/>
          <p:nvPr/>
        </p:nvSpPr>
        <p:spPr>
          <a:xfrm>
            <a:off x="3592286" y="18777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328738" y="1031525"/>
            <a:ext cx="1027951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Respect des droits du consommateur </a:t>
            </a:r>
          </a:p>
          <a:p>
            <a:endParaRPr lang="fr-FR" sz="3200" dirty="0" smtClean="0"/>
          </a:p>
          <a:p>
            <a:r>
              <a:rPr lang="fr-FR" sz="2400" b="1" dirty="0"/>
              <a:t>Article </a:t>
            </a:r>
            <a:r>
              <a:rPr lang="fr-FR" sz="2400" b="1" dirty="0" smtClean="0"/>
              <a:t>7 de la LOI </a:t>
            </a:r>
            <a:r>
              <a:rPr lang="fr-FR" sz="2400" b="1" dirty="0"/>
              <a:t>N°2015-036/ DU 16 JUILLET 2015 PORTANT PROTECTION DU CONSOMMATEUR </a:t>
            </a:r>
            <a:endParaRPr lang="fr-FR" sz="2400" b="1" dirty="0" smtClean="0"/>
          </a:p>
          <a:p>
            <a:endParaRPr lang="fr-FR" sz="2400" dirty="0"/>
          </a:p>
          <a:p>
            <a:r>
              <a:rPr lang="fr-FR" sz="2400" b="1" dirty="0" smtClean="0"/>
              <a:t> </a:t>
            </a:r>
            <a:r>
              <a:rPr lang="fr-FR" sz="2400" dirty="0" smtClean="0"/>
              <a:t>Tout </a:t>
            </a:r>
            <a:r>
              <a:rPr lang="fr-FR" sz="2400" dirty="0"/>
              <a:t>fournisseur de bien ou prestataire de service doit </a:t>
            </a:r>
            <a:r>
              <a:rPr lang="fr-FR" sz="2400" dirty="0" smtClean="0"/>
              <a:t>délivrer </a:t>
            </a:r>
            <a:r>
              <a:rPr lang="fr-FR" sz="2400" dirty="0"/>
              <a:t>la copie originale de la facture, du </a:t>
            </a:r>
            <a:r>
              <a:rPr lang="fr-FR" sz="2400" dirty="0" err="1"/>
              <a:t>reçu</a:t>
            </a:r>
            <a:r>
              <a:rPr lang="fr-FR" sz="2400" dirty="0"/>
              <a:t> ou toute autre </a:t>
            </a:r>
            <a:r>
              <a:rPr lang="fr-FR" sz="2400" dirty="0" smtClean="0"/>
              <a:t>pièce </a:t>
            </a:r>
            <a:r>
              <a:rPr lang="fr-FR" sz="2400" dirty="0"/>
              <a:t>en tenant lieu </a:t>
            </a:r>
            <a:endParaRPr lang="fr-FR" sz="2400" dirty="0" smtClean="0"/>
          </a:p>
          <a:p>
            <a:endParaRPr lang="fr-FR" sz="2400" dirty="0"/>
          </a:p>
          <a:p>
            <a:r>
              <a:rPr lang="fr-FR" sz="2400" dirty="0" smtClean="0"/>
              <a:t>Sanction </a:t>
            </a:r>
          </a:p>
          <a:p>
            <a:endParaRPr lang="fr-FR" sz="2400" dirty="0"/>
          </a:p>
          <a:p>
            <a:r>
              <a:rPr lang="fr-FR" sz="2400" dirty="0"/>
              <a:t>Les infractions </a:t>
            </a:r>
            <a:r>
              <a:rPr lang="fr-FR" sz="2400" dirty="0" smtClean="0"/>
              <a:t>sont </a:t>
            </a:r>
            <a:r>
              <a:rPr lang="fr-FR" sz="2400" dirty="0"/>
              <a:t>punies d’une amende comprise entre 5.000 et 1.000.000 FCFA. </a:t>
            </a:r>
            <a:endParaRPr lang="fr-FR" sz="2400" dirty="0"/>
          </a:p>
        </p:txBody>
      </p:sp>
      <p:pic>
        <p:nvPicPr>
          <p:cNvPr id="5124" name="Picture 4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751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782" y="4208462"/>
            <a:ext cx="2972435" cy="2555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168151" y="363808"/>
            <a:ext cx="7429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Obligations légales et sociales</a:t>
            </a:r>
            <a:endParaRPr lang="fr-FR" sz="3200" dirty="0"/>
          </a:p>
        </p:txBody>
      </p:sp>
      <p:sp>
        <p:nvSpPr>
          <p:cNvPr id="3" name="ZoneTexte 2"/>
          <p:cNvSpPr txBox="1"/>
          <p:nvPr/>
        </p:nvSpPr>
        <p:spPr>
          <a:xfrm>
            <a:off x="3592286" y="18777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600200" y="1453242"/>
            <a:ext cx="1007472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3200" dirty="0" smtClean="0"/>
              <a:t>Obligations liées au secteur </a:t>
            </a:r>
            <a:r>
              <a:rPr lang="fr-FR" sz="3200" dirty="0" smtClean="0"/>
              <a:t>d’activité (comme l’obligation de recruter 1 pharmacien </a:t>
            </a:r>
            <a:r>
              <a:rPr lang="fr-FR" sz="3200" dirty="0" err="1" smtClean="0"/>
              <a:t>diplomé</a:t>
            </a:r>
            <a:r>
              <a:rPr lang="fr-FR" sz="3200" dirty="0" smtClean="0"/>
              <a:t> à partir de l’atteinte d’un chiffre d’affaires de 100 millions); </a:t>
            </a:r>
            <a:endParaRPr lang="fr-FR" sz="3200" dirty="0" smtClean="0"/>
          </a:p>
          <a:p>
            <a:pPr marL="285750" indent="-285750">
              <a:buFontTx/>
              <a:buChar char="-"/>
            </a:pPr>
            <a:r>
              <a:rPr lang="fr-FR" sz="3200" dirty="0" smtClean="0"/>
              <a:t>Mentions obligatoires devant figurer sur les factures; </a:t>
            </a:r>
          </a:p>
          <a:p>
            <a:pPr marL="285750" indent="-285750">
              <a:buFontTx/>
              <a:buChar char="-"/>
            </a:pPr>
            <a:r>
              <a:rPr lang="fr-FR" sz="3200" dirty="0" smtClean="0"/>
              <a:t>Démarches légales en cas d’embauche de salariés</a:t>
            </a:r>
            <a:r>
              <a:rPr lang="fr-FR" sz="3200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fr-FR" sz="3200" dirty="0" err="1" smtClean="0"/>
              <a:t>Secretariat</a:t>
            </a:r>
            <a:r>
              <a:rPr lang="fr-FR" sz="3200" dirty="0" smtClean="0"/>
              <a:t> juridique pour les sociétés;</a:t>
            </a:r>
            <a:r>
              <a:rPr lang="fr-FR" sz="3200" dirty="0" smtClean="0"/>
              <a:t> </a:t>
            </a:r>
            <a:endParaRPr lang="fr-FR" sz="3200" dirty="0" smtClean="0"/>
          </a:p>
          <a:p>
            <a:pPr marL="285750" indent="-285750">
              <a:buFontTx/>
              <a:buChar char="-"/>
            </a:pPr>
            <a:r>
              <a:rPr lang="fr-FR" sz="3200" dirty="0" smtClean="0"/>
              <a:t>Paiement des cotisations sociales. </a:t>
            </a:r>
          </a:p>
          <a:p>
            <a:endParaRPr lang="fr-FR" sz="3200" dirty="0" smtClean="0">
              <a:latin typeface="Times New Roman" charset="0"/>
              <a:ea typeface="Times New Roman" charset="0"/>
            </a:endParaRPr>
          </a:p>
          <a:p>
            <a:pPr marL="285750" indent="-285750">
              <a:buFontTx/>
              <a:buChar char="-"/>
            </a:pPr>
            <a:endParaRPr lang="fr-FR" sz="3200" dirty="0"/>
          </a:p>
          <a:p>
            <a:pPr marL="285750" indent="-285750">
              <a:buFontTx/>
              <a:buChar char="-"/>
            </a:pPr>
            <a:endParaRPr lang="fr-FR" sz="3200" dirty="0" smtClean="0"/>
          </a:p>
        </p:txBody>
      </p:sp>
      <p:pic>
        <p:nvPicPr>
          <p:cNvPr id="5124" name="Picture 4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media.afecreation.fr/design/front_office_apce/images/newpuce-1/triang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7150" cy="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17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retenir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3999" y="1690688"/>
            <a:ext cx="10515600" cy="2974975"/>
          </a:xfr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FontTx/>
              <a:buChar char="-"/>
            </a:pPr>
            <a:r>
              <a:rPr lang="fr-FR" dirty="0" smtClean="0"/>
              <a:t>Tenir </a:t>
            </a:r>
            <a:r>
              <a:rPr lang="fr-FR" dirty="0" smtClean="0"/>
              <a:t>une comptabilité</a:t>
            </a:r>
            <a:r>
              <a:rPr lang="fr-FR" dirty="0" smtClean="0"/>
              <a:t>;</a:t>
            </a:r>
          </a:p>
          <a:p>
            <a:pPr>
              <a:buFontTx/>
              <a:buChar char="-"/>
            </a:pPr>
            <a:r>
              <a:rPr lang="fr-FR" dirty="0" smtClean="0"/>
              <a:t>Délivrer des </a:t>
            </a:r>
            <a:r>
              <a:rPr lang="fr-FR" dirty="0" err="1" smtClean="0"/>
              <a:t>recus</a:t>
            </a:r>
            <a:r>
              <a:rPr lang="fr-FR" dirty="0" smtClean="0"/>
              <a:t> pour toute vente;</a:t>
            </a:r>
            <a:endParaRPr lang="fr-FR" dirty="0" smtClean="0"/>
          </a:p>
          <a:p>
            <a:pPr>
              <a:buFontTx/>
              <a:buChar char="-"/>
            </a:pPr>
            <a:r>
              <a:rPr lang="fr-FR" dirty="0" smtClean="0"/>
              <a:t>Déclarer ses revenus;</a:t>
            </a:r>
          </a:p>
          <a:p>
            <a:pPr>
              <a:buFontTx/>
              <a:buChar char="-"/>
            </a:pPr>
            <a:r>
              <a:rPr lang="fr-FR" dirty="0" smtClean="0"/>
              <a:t>Payer ses </a:t>
            </a:r>
            <a:r>
              <a:rPr lang="fr-FR" dirty="0" smtClean="0"/>
              <a:t>impôts et cotisations sociales;</a:t>
            </a:r>
            <a:endParaRPr lang="fr-FR" dirty="0" smtClean="0"/>
          </a:p>
          <a:p>
            <a:pPr>
              <a:buFontTx/>
              <a:buChar char="-"/>
            </a:pPr>
            <a:r>
              <a:rPr lang="fr-FR" dirty="0" smtClean="0"/>
              <a:t>Se faire assister par des professionnels dans tous les cas.</a:t>
            </a:r>
          </a:p>
          <a:p>
            <a:pPr>
              <a:buFontTx/>
              <a:buChar char="-"/>
            </a:pPr>
            <a:endParaRPr lang="fr-FR" dirty="0"/>
          </a:p>
        </p:txBody>
      </p:sp>
      <p:pic>
        <p:nvPicPr>
          <p:cNvPr id="4" name="Image 3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782" y="4208462"/>
            <a:ext cx="2972435" cy="2555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</p:spTree>
    <p:extLst>
      <p:ext uri="{BB962C8B-B14F-4D97-AF65-F5344CB8AC3E}">
        <p14:creationId xmlns:p14="http://schemas.microsoft.com/office/powerpoint/2010/main" val="63804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secretariat\AppData\Local\Microsoft\Windows\Temporary Internet Files\Content.Outlook\81IC8LE8\frise1 (5)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1196752"/>
            <a:ext cx="9144000" cy="4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Users\secretariat\AppData\Local\Microsoft\Windows\Temporary Internet Files\Content.Outlook\81IC8LE8\frise1 (5)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4464670"/>
            <a:ext cx="9144000" cy="4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"/>
          <p:cNvSpPr txBox="1">
            <a:spLocks noChangeArrowheads="1"/>
          </p:cNvSpPr>
          <p:nvPr/>
        </p:nvSpPr>
        <p:spPr bwMode="auto">
          <a:xfrm>
            <a:off x="5879977" y="1340768"/>
            <a:ext cx="43211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algn="just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algn="just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algn="just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algn="just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fr-FR" sz="1200" b="1" dirty="0">
                <a:latin typeface="Cambria" charset="0"/>
                <a:ea typeface="Cambria" charset="0"/>
                <a:cs typeface="Cambria" charset="0"/>
              </a:rPr>
              <a:t>Mamadou Coulibaly</a:t>
            </a:r>
          </a:p>
          <a:p>
            <a:pPr>
              <a:buNone/>
            </a:pPr>
            <a:r>
              <a:rPr lang="fr-FR" sz="1200" i="1" dirty="0">
                <a:latin typeface="Cambria" charset="0"/>
                <a:ea typeface="Cambria" charset="0"/>
                <a:cs typeface="Cambria" charset="0"/>
              </a:rPr>
              <a:t>Avocat à la Cour, Associé – Droit des affaires et Fiscalité</a:t>
            </a:r>
            <a:r>
              <a:rPr lang="fr-FR" sz="1200" dirty="0">
                <a:latin typeface="Cambria" charset="0"/>
                <a:ea typeface="Cambria" charset="0"/>
                <a:cs typeface="Cambria" charset="0"/>
              </a:rPr>
              <a:t> </a:t>
            </a:r>
            <a:endParaRPr lang="fr-FR" sz="1200" dirty="0" smtClean="0">
              <a:latin typeface="Cambria" charset="0"/>
              <a:ea typeface="Cambria" charset="0"/>
              <a:cs typeface="Cambria" charset="0"/>
            </a:endParaRPr>
          </a:p>
          <a:p>
            <a:pPr>
              <a:buNone/>
            </a:pPr>
            <a:r>
              <a:rPr lang="fr-FR" sz="1200" dirty="0" smtClean="0">
                <a:latin typeface="Cambria" charset="0"/>
                <a:ea typeface="Cambria" charset="0"/>
                <a:cs typeface="Cambria" charset="0"/>
              </a:rPr>
              <a:t>Direct </a:t>
            </a:r>
            <a:r>
              <a:rPr lang="fr-FR" sz="1200" dirty="0">
                <a:latin typeface="Cambria" charset="0"/>
                <a:ea typeface="Cambria" charset="0"/>
                <a:cs typeface="Cambria" charset="0"/>
              </a:rPr>
              <a:t>line : +223 74544335</a:t>
            </a:r>
          </a:p>
          <a:p>
            <a:pPr>
              <a:buFontTx/>
              <a:buNone/>
            </a:pPr>
            <a:r>
              <a:rPr lang="fr-FR" sz="1200" dirty="0">
                <a:latin typeface="Cambria" charset="0"/>
                <a:ea typeface="Cambria" charset="0"/>
                <a:cs typeface="Cambria" charset="0"/>
              </a:rPr>
              <a:t>Email : </a:t>
            </a:r>
            <a:r>
              <a:rPr lang="fr-FR" sz="1200" dirty="0" smtClean="0">
                <a:latin typeface="Cambria" charset="0"/>
                <a:ea typeface="Cambria" charset="0"/>
                <a:cs typeface="Cambria" charset="0"/>
              </a:rPr>
              <a:t>m.coulibaly@satispartners.com</a:t>
            </a:r>
            <a:endParaRPr lang="fr-FR" sz="1000" dirty="0">
              <a:latin typeface="Cambria" charset="0"/>
              <a:ea typeface="Cambria" charset="0"/>
              <a:cs typeface="Cambria" charset="0"/>
            </a:endParaRPr>
          </a:p>
          <a:p>
            <a:pPr>
              <a:buFontTx/>
              <a:buNone/>
            </a:pPr>
            <a:endParaRPr lang="fr-FR" sz="1200" dirty="0">
              <a:cs typeface="Garamond" charset="0"/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5879976" y="2743201"/>
            <a:ext cx="3104997" cy="172052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algn="l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l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en-US" sz="1050" dirty="0" smtClean="0">
                <a:solidFill>
                  <a:srgbClr val="000000"/>
                </a:solidFill>
                <a:latin typeface="Cambria" charset="0"/>
                <a:ea typeface="ÇlÇr ñæí©" charset="0"/>
              </a:rPr>
              <a:t>T </a:t>
            </a:r>
            <a:r>
              <a:rPr lang="en-US" sz="1050" dirty="0">
                <a:solidFill>
                  <a:srgbClr val="000000"/>
                </a:solidFill>
                <a:latin typeface="Cambria" charset="0"/>
                <a:ea typeface="ÇlÇr ñæí©" charset="0"/>
              </a:rPr>
              <a:t>(223) 44 23 11 22</a:t>
            </a:r>
          </a:p>
          <a:p>
            <a:pPr fontAlgn="base">
              <a:spcAft>
                <a:spcPct val="0"/>
              </a:spcAft>
            </a:pPr>
            <a:r>
              <a:rPr lang="en-US" sz="1050" dirty="0">
                <a:solidFill>
                  <a:srgbClr val="000000"/>
                </a:solidFill>
                <a:latin typeface="Cambria" charset="0"/>
                <a:ea typeface="ÇlÇr ñæí©" charset="0"/>
              </a:rPr>
              <a:t>contact@satispartners.com</a:t>
            </a:r>
          </a:p>
          <a:p>
            <a:pPr fontAlgn="base">
              <a:spcAft>
                <a:spcPct val="0"/>
              </a:spcAft>
            </a:pPr>
            <a:r>
              <a:rPr lang="en-US" sz="1050" dirty="0">
                <a:solidFill>
                  <a:srgbClr val="000000"/>
                </a:solidFill>
                <a:latin typeface="Cambria" charset="0"/>
                <a:ea typeface="ÇlÇr ñæí©" charset="0"/>
              </a:rPr>
              <a:t>www.satispartners.com</a:t>
            </a:r>
          </a:p>
          <a:p>
            <a:pPr fontAlgn="base">
              <a:spcAft>
                <a:spcPct val="0"/>
              </a:spcAft>
            </a:pPr>
            <a:r>
              <a:rPr lang="en-US" sz="1050" dirty="0">
                <a:solidFill>
                  <a:srgbClr val="000000"/>
                </a:solidFill>
                <a:latin typeface="Cambria" charset="0"/>
                <a:ea typeface="ÇlÇr ñæí©" charset="0"/>
              </a:rPr>
              <a:t> </a:t>
            </a:r>
          </a:p>
          <a:p>
            <a:pPr fontAlgn="base">
              <a:spcAft>
                <a:spcPct val="0"/>
              </a:spcAft>
            </a:pPr>
            <a:r>
              <a:rPr lang="en-US" sz="1050" dirty="0">
                <a:solidFill>
                  <a:srgbClr val="000000"/>
                </a:solidFill>
                <a:latin typeface="Cambria" charset="0"/>
                <a:ea typeface="ÇlÇr ñæí©" charset="0"/>
              </a:rPr>
              <a:t>_______</a:t>
            </a:r>
          </a:p>
          <a:p>
            <a:pPr fontAlgn="base">
              <a:spcAft>
                <a:spcPct val="0"/>
              </a:spcAft>
            </a:pPr>
            <a:r>
              <a:rPr lang="en-US" sz="1050" dirty="0">
                <a:solidFill>
                  <a:srgbClr val="000000"/>
                </a:solidFill>
                <a:latin typeface="Cambria" charset="0"/>
                <a:ea typeface="ÇlÇr ñæí©" charset="0"/>
              </a:rPr>
              <a:t> </a:t>
            </a:r>
          </a:p>
          <a:p>
            <a:pPr fontAlgn="base">
              <a:spcAft>
                <a:spcPct val="0"/>
              </a:spcAft>
            </a:pPr>
            <a:r>
              <a:rPr lang="en-US" sz="1050" dirty="0">
                <a:solidFill>
                  <a:srgbClr val="000000"/>
                </a:solidFill>
                <a:latin typeface="Cambria" charset="0"/>
                <a:ea typeface="ÇlÇr ñæí©" charset="0"/>
              </a:rPr>
              <a:t>Hamdallaye ACI 2000</a:t>
            </a:r>
          </a:p>
          <a:p>
            <a:pPr fontAlgn="base">
              <a:spcAft>
                <a:spcPct val="0"/>
              </a:spcAft>
            </a:pPr>
            <a:r>
              <a:rPr lang="en-US" sz="1050" dirty="0">
                <a:solidFill>
                  <a:srgbClr val="000000"/>
                </a:solidFill>
                <a:latin typeface="Cambria" charset="0"/>
                <a:ea typeface="ÇlÇr ñæí©" charset="0"/>
              </a:rPr>
              <a:t>Rue 408 Porte 185</a:t>
            </a:r>
          </a:p>
          <a:p>
            <a:pPr fontAlgn="base">
              <a:spcAft>
                <a:spcPct val="0"/>
              </a:spcAft>
            </a:pPr>
            <a:r>
              <a:rPr lang="en-US" sz="1050" dirty="0">
                <a:solidFill>
                  <a:srgbClr val="000000"/>
                </a:solidFill>
                <a:latin typeface="Cambria" charset="0"/>
                <a:ea typeface="ÇlÇr ñæí©" charset="0"/>
              </a:rPr>
              <a:t>BPE 2432</a:t>
            </a:r>
          </a:p>
          <a:p>
            <a:pPr fontAlgn="base">
              <a:spcAft>
                <a:spcPct val="0"/>
              </a:spcAft>
            </a:pPr>
            <a:r>
              <a:rPr lang="en-US" sz="1050" dirty="0">
                <a:solidFill>
                  <a:srgbClr val="000000"/>
                </a:solidFill>
                <a:latin typeface="Cambria" charset="0"/>
                <a:ea typeface="ÇlÇr ñæí©" charset="0"/>
              </a:rPr>
              <a:t>BAMAKO MALI</a:t>
            </a:r>
          </a:p>
          <a:p>
            <a:pPr fontAlgn="base">
              <a:spcAft>
                <a:spcPct val="0"/>
              </a:spcAft>
            </a:pP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1210444"/>
            <a:ext cx="4927477" cy="328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4512</TotalTime>
  <Words>518</Words>
  <Application>Microsoft Macintosh PowerPoint</Application>
  <PresentationFormat>Grand écran</PresentationFormat>
  <Paragraphs>69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5" baseType="lpstr">
      <vt:lpstr>Calibri</vt:lpstr>
      <vt:lpstr>Calibri Light</vt:lpstr>
      <vt:lpstr>Cambria</vt:lpstr>
      <vt:lpstr>ÇlÇr ñæí©</vt:lpstr>
      <vt:lpstr>Courier New</vt:lpstr>
      <vt:lpstr>Garamond</vt:lpstr>
      <vt:lpstr>MS PGothic</vt:lpstr>
      <vt:lpstr>ＭＳ Ｐゴシック</vt:lpstr>
      <vt:lpstr>Times New Roman</vt:lpstr>
      <vt:lpstr>Wingdings</vt:lpstr>
      <vt:lpstr>Arial</vt:lpstr>
      <vt:lpstr>Thème Office</vt:lpstr>
      <vt:lpstr>Point sur les Aspects juridiques et fiscaux applicable dans une entreprise  SYNAPHARM 2017</vt:lpstr>
      <vt:lpstr>Présentation PowerPoint</vt:lpstr>
      <vt:lpstr>Présentation PowerPoint</vt:lpstr>
      <vt:lpstr>Présentation PowerPoint</vt:lpstr>
      <vt:lpstr>Présentation PowerPoint</vt:lpstr>
      <vt:lpstr>Sanctions pour défaut d’immatriculation</vt:lpstr>
      <vt:lpstr>Présentation PowerPoint</vt:lpstr>
      <vt:lpstr>Présentation PowerPoint</vt:lpstr>
      <vt:lpstr>Obligation de retenue fiscale</vt:lpstr>
      <vt:lpstr>Présentation PowerPoint</vt:lpstr>
      <vt:lpstr>Présentation PowerPoint</vt:lpstr>
      <vt:lpstr>A retenir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Aspects légaux de la creation d’entreprise au Mali</dc:title>
  <dc:creator>Me Coulibaly</dc:creator>
  <cp:lastModifiedBy>Me Coulibaly</cp:lastModifiedBy>
  <cp:revision>111</cp:revision>
  <dcterms:created xsi:type="dcterms:W3CDTF">2017-04-27T19:41:52Z</dcterms:created>
  <dcterms:modified xsi:type="dcterms:W3CDTF">2017-12-09T11:08:26Z</dcterms:modified>
</cp:coreProperties>
</file>