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xlsx" ContentType="application/vnd.openxmlformats-officedocument.spreadsheetml.sheet"/>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charts/chart1.xml" ContentType="application/vnd.openxmlformats-officedocument.drawingml.char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2"/>
  </p:notesMasterIdLst>
  <p:handoutMasterIdLst>
    <p:handoutMasterId r:id="rId33"/>
  </p:handoutMasterIdLst>
  <p:sldIdLst>
    <p:sldId id="256" r:id="rId2"/>
    <p:sldId id="302" r:id="rId3"/>
    <p:sldId id="303" r:id="rId4"/>
    <p:sldId id="304" r:id="rId5"/>
    <p:sldId id="305" r:id="rId6"/>
    <p:sldId id="274" r:id="rId7"/>
    <p:sldId id="258" r:id="rId8"/>
    <p:sldId id="295" r:id="rId9"/>
    <p:sldId id="266" r:id="rId10"/>
    <p:sldId id="275" r:id="rId11"/>
    <p:sldId id="277" r:id="rId12"/>
    <p:sldId id="278" r:id="rId13"/>
    <p:sldId id="279" r:id="rId14"/>
    <p:sldId id="281" r:id="rId15"/>
    <p:sldId id="294" r:id="rId16"/>
    <p:sldId id="299" r:id="rId17"/>
    <p:sldId id="259" r:id="rId18"/>
    <p:sldId id="283" r:id="rId19"/>
    <p:sldId id="301" r:id="rId20"/>
    <p:sldId id="292" r:id="rId21"/>
    <p:sldId id="293" r:id="rId22"/>
    <p:sldId id="306" r:id="rId23"/>
    <p:sldId id="307" r:id="rId24"/>
    <p:sldId id="308" r:id="rId25"/>
    <p:sldId id="309" r:id="rId26"/>
    <p:sldId id="310" r:id="rId27"/>
    <p:sldId id="287" r:id="rId28"/>
    <p:sldId id="267" r:id="rId29"/>
    <p:sldId id="289" r:id="rId30"/>
    <p:sldId id="273" r:id="rId31"/>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FFFF00"/>
    <a:srgbClr val="CCFF33"/>
    <a:srgbClr val="CC00FF"/>
  </p:clrMru>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Style à thème 1 - Accentuation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84E427A-3D55-4303-BF80-6455036E1DE7}" styleName="Style à thème 1 - Accentuation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073A0DAA-6AF3-43AB-8588-CEC1D06C72B9}" styleName="Style moye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08FB837D-C827-4EFA-A057-4D05807E0F7C}" styleName="Style à thème 1 - Accentuation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93296810-A885-4BE3-A3E7-6D5BEEA58F35}" styleName="Style moyen 2 - Accentuation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00" autoAdjust="0"/>
    <p:restoredTop sz="94747" autoAdjust="0"/>
  </p:normalViewPr>
  <p:slideViewPr>
    <p:cSldViewPr snapToObjects="1">
      <p:cViewPr varScale="1">
        <p:scale>
          <a:sx n="69" d="100"/>
          <a:sy n="69" d="100"/>
        </p:scale>
        <p:origin x="-1416" y="-102"/>
      </p:cViewPr>
      <p:guideLst>
        <p:guide orient="horz" pos="2160"/>
        <p:guide pos="2880"/>
      </p:guideLst>
    </p:cSldViewPr>
  </p:slideViewPr>
  <p:outlineViewPr>
    <p:cViewPr>
      <p:scale>
        <a:sx n="33" d="100"/>
        <a:sy n="33" d="100"/>
      </p:scale>
      <p:origin x="0" y="768"/>
    </p:cViewPr>
  </p:outlin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Feuille_Microsoft_Office_Excel1.xlsx"/></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fr-FR"/>
  <c:style val="26"/>
  <c:chart>
    <c:title>
      <c:layout>
        <c:manualLayout>
          <c:xMode val="edge"/>
          <c:yMode val="edge"/>
          <c:x val="0.31877256424492362"/>
          <c:y val="0"/>
        </c:manualLayout>
      </c:layout>
    </c:title>
    <c:plotArea>
      <c:layout/>
      <c:barChart>
        <c:barDir val="col"/>
        <c:grouping val="clustered"/>
        <c:ser>
          <c:idx val="0"/>
          <c:order val="0"/>
          <c:tx>
            <c:strRef>
              <c:f>Feuil1!$B$1</c:f>
              <c:strCache>
                <c:ptCount val="1"/>
                <c:pt idx="0">
                  <c:v>Nouveaux cas de cancer</c:v>
                </c:pt>
              </c:strCache>
            </c:strRef>
          </c:tx>
          <c:cat>
            <c:numRef>
              <c:f>Feuil1!$A$2:$A$7</c:f>
              <c:numCache>
                <c:formatCode>General</c:formatCode>
                <c:ptCount val="6"/>
                <c:pt idx="0">
                  <c:v>2008</c:v>
                </c:pt>
                <c:pt idx="1">
                  <c:v>2009</c:v>
                </c:pt>
                <c:pt idx="2">
                  <c:v>2010</c:v>
                </c:pt>
                <c:pt idx="3">
                  <c:v>2011</c:v>
                </c:pt>
                <c:pt idx="4">
                  <c:v>2012</c:v>
                </c:pt>
                <c:pt idx="5">
                  <c:v>2013</c:v>
                </c:pt>
              </c:numCache>
            </c:numRef>
          </c:cat>
          <c:val>
            <c:numRef>
              <c:f>Feuil1!$B$2:$B$7</c:f>
              <c:numCache>
                <c:formatCode>General</c:formatCode>
                <c:ptCount val="6"/>
                <c:pt idx="0">
                  <c:v>259</c:v>
                </c:pt>
                <c:pt idx="1">
                  <c:v>312</c:v>
                </c:pt>
                <c:pt idx="2">
                  <c:v>362</c:v>
                </c:pt>
                <c:pt idx="3">
                  <c:v>525</c:v>
                </c:pt>
                <c:pt idx="4">
                  <c:v>528</c:v>
                </c:pt>
                <c:pt idx="5">
                  <c:v>586</c:v>
                </c:pt>
              </c:numCache>
            </c:numRef>
          </c:val>
        </c:ser>
        <c:axId val="64979328"/>
        <c:axId val="64932480"/>
      </c:barChart>
      <c:valAx>
        <c:axId val="64932480"/>
        <c:scaling>
          <c:orientation val="minMax"/>
        </c:scaling>
        <c:axPos val="l"/>
        <c:majorGridlines/>
        <c:numFmt formatCode="General" sourceLinked="1"/>
        <c:tickLblPos val="nextTo"/>
        <c:crossAx val="64979328"/>
        <c:crosses val="autoZero"/>
        <c:crossBetween val="between"/>
      </c:valAx>
      <c:catAx>
        <c:axId val="64979328"/>
        <c:scaling>
          <c:orientation val="minMax"/>
        </c:scaling>
        <c:axPos val="b"/>
        <c:numFmt formatCode="General" sourceLinked="1"/>
        <c:tickLblPos val="nextTo"/>
        <c:crossAx val="64932480"/>
        <c:crosses val="autoZero"/>
        <c:auto val="1"/>
        <c:lblAlgn val="ctr"/>
        <c:lblOffset val="100"/>
      </c:catAx>
    </c:plotArea>
    <c:legend>
      <c:legendPos val="r"/>
      <c:layout/>
    </c:legend>
    <c:plotVisOnly val="1"/>
  </c:chart>
  <c:txPr>
    <a:bodyPr/>
    <a:lstStyle/>
    <a:p>
      <a:pPr>
        <a:defRPr sz="1800"/>
      </a:pPr>
      <a:endParaRPr lang="fr-FR"/>
    </a:p>
  </c:txPr>
  <c:externalData r:id="rId1"/>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2303D9C5-C7F1-4C6E-883E-2A98F3C0293A}" type="datetimeFigureOut">
              <a:rPr lang="fr-FR" smtClean="0"/>
              <a:pPr/>
              <a:t>23/02/2015</a:t>
            </a:fld>
            <a:endParaRPr lang="fr-FR"/>
          </a:p>
        </p:txBody>
      </p:sp>
      <p:sp>
        <p:nvSpPr>
          <p:cNvPr id="4" name="Espace réservé du pied de page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B60F5A1B-6F05-419F-B78F-02C310E79391}" type="slidenum">
              <a:rPr lang="fr-FR" smtClean="0"/>
              <a:pPr/>
              <a:t>‹N°›</a:t>
            </a:fld>
            <a:endParaRPr lang="fr-FR"/>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73F482B-566C-46F1-B620-F37A07A89968}" type="datetimeFigureOut">
              <a:rPr lang="fr-FR" smtClean="0"/>
              <a:pPr/>
              <a:t>23/02/2015</a:t>
            </a:fld>
            <a:endParaRPr lang="fr-FR"/>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2BE4471-D524-46EC-AB9A-C8B3617D1286}" type="slidenum">
              <a:rPr lang="fr-FR" smtClean="0"/>
              <a:pPr/>
              <a:t>‹N°›</a:t>
            </a:fld>
            <a:endParaRPr lang="fr-F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62BE4471-D524-46EC-AB9A-C8B3617D1286}" type="slidenum">
              <a:rPr lang="fr-FR" smtClean="0"/>
              <a:pPr/>
              <a:t>7</a:t>
            </a:fld>
            <a:endParaRPr lang="fr-F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62BE4471-D524-46EC-AB9A-C8B3617D1286}" type="slidenum">
              <a:rPr lang="fr-FR" smtClean="0"/>
              <a:pPr/>
              <a:t>9</a:t>
            </a:fld>
            <a:endParaRPr lang="fr-F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Cliquez pour modifier le style du titre</a:t>
            </a:r>
            <a:endParaRPr lang="fr-BE"/>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fr-BE"/>
          </a:p>
        </p:txBody>
      </p:sp>
      <p:sp>
        <p:nvSpPr>
          <p:cNvPr id="4" name="Espace réservé de la date 3"/>
          <p:cNvSpPr>
            <a:spLocks noGrp="1"/>
          </p:cNvSpPr>
          <p:nvPr>
            <p:ph type="dt" sz="half" idx="10"/>
          </p:nvPr>
        </p:nvSpPr>
        <p:spPr/>
        <p:txBody>
          <a:bodyPr/>
          <a:lstStyle/>
          <a:p>
            <a:fld id="{AA309A6D-C09C-4548-B29A-6CF363A7E532}" type="datetimeFigureOut">
              <a:rPr lang="fr-FR" smtClean="0"/>
              <a:pPr/>
              <a:t>23/02/2015</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BE"/>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4" name="Espace réservé de la date 3"/>
          <p:cNvSpPr>
            <a:spLocks noGrp="1"/>
          </p:cNvSpPr>
          <p:nvPr>
            <p:ph type="dt" sz="half" idx="10"/>
          </p:nvPr>
        </p:nvSpPr>
        <p:spPr/>
        <p:txBody>
          <a:bodyPr/>
          <a:lstStyle/>
          <a:p>
            <a:fld id="{AA309A6D-C09C-4548-B29A-6CF363A7E532}" type="datetimeFigureOut">
              <a:rPr lang="fr-FR" smtClean="0"/>
              <a:pPr/>
              <a:t>23/02/2015</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pour modifier le style du titre</a:t>
            </a:r>
            <a:endParaRPr lang="fr-BE"/>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4" name="Espace réservé de la date 3"/>
          <p:cNvSpPr>
            <a:spLocks noGrp="1"/>
          </p:cNvSpPr>
          <p:nvPr>
            <p:ph type="dt" sz="half" idx="10"/>
          </p:nvPr>
        </p:nvSpPr>
        <p:spPr/>
        <p:txBody>
          <a:bodyPr/>
          <a:lstStyle/>
          <a:p>
            <a:fld id="{AA309A6D-C09C-4548-B29A-6CF363A7E532}" type="datetimeFigureOut">
              <a:rPr lang="fr-FR" smtClean="0"/>
              <a:pPr/>
              <a:t>23/02/2015</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BE"/>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5" name="Espace réservé de la date 4"/>
          <p:cNvSpPr>
            <a:spLocks noGrp="1"/>
          </p:cNvSpPr>
          <p:nvPr>
            <p:ph type="dt" sz="half" idx="10"/>
          </p:nvPr>
        </p:nvSpPr>
        <p:spPr/>
        <p:txBody>
          <a:bodyPr/>
          <a:lstStyle/>
          <a:p>
            <a:fld id="{AA309A6D-C09C-4548-B29A-6CF363A7E532}" type="datetimeFigureOut">
              <a:rPr lang="fr-FR" smtClean="0"/>
              <a:pPr/>
              <a:t>23/02/2015</a:t>
            </a:fld>
            <a:endParaRPr lang="fr-BE"/>
          </a:p>
        </p:txBody>
      </p:sp>
      <p:sp>
        <p:nvSpPr>
          <p:cNvPr id="6" name="Espace réservé du pied de page 5"/>
          <p:cNvSpPr>
            <a:spLocks noGrp="1"/>
          </p:cNvSpPr>
          <p:nvPr>
            <p:ph type="ftr" sz="quarter" idx="11"/>
          </p:nvPr>
        </p:nvSpPr>
        <p:spPr/>
        <p:txBody>
          <a:bodyPr/>
          <a:lstStyle/>
          <a:p>
            <a:endParaRPr lang="fr-BE"/>
          </a:p>
        </p:txBody>
      </p:sp>
      <p:sp>
        <p:nvSpPr>
          <p:cNvPr id="7" name="Espace réservé du numéro de diapositive 6"/>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Cliquez pour modifier le style du titre</a:t>
            </a:r>
            <a:endParaRPr lang="fr-BE"/>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7" name="Espace réservé de la date 6"/>
          <p:cNvSpPr>
            <a:spLocks noGrp="1"/>
          </p:cNvSpPr>
          <p:nvPr>
            <p:ph type="dt" sz="half" idx="10"/>
          </p:nvPr>
        </p:nvSpPr>
        <p:spPr/>
        <p:txBody>
          <a:bodyPr/>
          <a:lstStyle/>
          <a:p>
            <a:fld id="{AA309A6D-C09C-4548-B29A-6CF363A7E532}" type="datetimeFigureOut">
              <a:rPr lang="fr-FR" smtClean="0"/>
              <a:pPr/>
              <a:t>23/02/2015</a:t>
            </a:fld>
            <a:endParaRPr lang="fr-BE"/>
          </a:p>
        </p:txBody>
      </p:sp>
      <p:sp>
        <p:nvSpPr>
          <p:cNvPr id="8" name="Espace réservé du pied de page 7"/>
          <p:cNvSpPr>
            <a:spLocks noGrp="1"/>
          </p:cNvSpPr>
          <p:nvPr>
            <p:ph type="ftr" sz="quarter" idx="11"/>
          </p:nvPr>
        </p:nvSpPr>
        <p:spPr/>
        <p:txBody>
          <a:bodyPr/>
          <a:lstStyle/>
          <a:p>
            <a:endParaRPr lang="fr-BE"/>
          </a:p>
        </p:txBody>
      </p:sp>
      <p:sp>
        <p:nvSpPr>
          <p:cNvPr id="9" name="Espace réservé du numéro de diapositive 8"/>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BE"/>
          </a:p>
        </p:txBody>
      </p:sp>
      <p:sp>
        <p:nvSpPr>
          <p:cNvPr id="3" name="Espace réservé de la date 2"/>
          <p:cNvSpPr>
            <a:spLocks noGrp="1"/>
          </p:cNvSpPr>
          <p:nvPr>
            <p:ph type="dt" sz="half" idx="10"/>
          </p:nvPr>
        </p:nvSpPr>
        <p:spPr/>
        <p:txBody>
          <a:bodyPr/>
          <a:lstStyle/>
          <a:p>
            <a:fld id="{AA309A6D-C09C-4548-B29A-6CF363A7E532}" type="datetimeFigureOut">
              <a:rPr lang="fr-FR" smtClean="0"/>
              <a:pPr/>
              <a:t>23/02/2015</a:t>
            </a:fld>
            <a:endParaRPr lang="fr-BE"/>
          </a:p>
        </p:txBody>
      </p:sp>
      <p:sp>
        <p:nvSpPr>
          <p:cNvPr id="4" name="Espace réservé du pied de page 3"/>
          <p:cNvSpPr>
            <a:spLocks noGrp="1"/>
          </p:cNvSpPr>
          <p:nvPr>
            <p:ph type="ftr" sz="quarter" idx="11"/>
          </p:nvPr>
        </p:nvSpPr>
        <p:spPr/>
        <p:txBody>
          <a:bodyPr/>
          <a:lstStyle/>
          <a:p>
            <a:endParaRPr lang="fr-BE"/>
          </a:p>
        </p:txBody>
      </p:sp>
      <p:sp>
        <p:nvSpPr>
          <p:cNvPr id="5" name="Espace réservé du numéro de diapositive 4"/>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AA309A6D-C09C-4548-B29A-6CF363A7E532}" type="datetimeFigureOut">
              <a:rPr lang="fr-FR" smtClean="0"/>
              <a:pPr/>
              <a:t>23/02/2015</a:t>
            </a:fld>
            <a:endParaRPr lang="fr-BE"/>
          </a:p>
        </p:txBody>
      </p:sp>
      <p:sp>
        <p:nvSpPr>
          <p:cNvPr id="3" name="Espace réservé du pied de page 2"/>
          <p:cNvSpPr>
            <a:spLocks noGrp="1"/>
          </p:cNvSpPr>
          <p:nvPr>
            <p:ph type="ftr" sz="quarter" idx="11"/>
          </p:nvPr>
        </p:nvSpPr>
        <p:spPr/>
        <p:txBody>
          <a:bodyPr/>
          <a:lstStyle/>
          <a:p>
            <a:endParaRPr lang="fr-BE"/>
          </a:p>
        </p:txBody>
      </p:sp>
      <p:sp>
        <p:nvSpPr>
          <p:cNvPr id="4" name="Espace réservé du numéro de diapositive 3"/>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pour modifier le style du titre</a:t>
            </a:r>
            <a:endParaRPr lang="fr-BE"/>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AA309A6D-C09C-4548-B29A-6CF363A7E532}" type="datetimeFigureOut">
              <a:rPr lang="fr-FR" smtClean="0"/>
              <a:pPr/>
              <a:t>23/02/2015</a:t>
            </a:fld>
            <a:endParaRPr lang="fr-BE"/>
          </a:p>
        </p:txBody>
      </p:sp>
      <p:sp>
        <p:nvSpPr>
          <p:cNvPr id="6" name="Espace réservé du pied de page 5"/>
          <p:cNvSpPr>
            <a:spLocks noGrp="1"/>
          </p:cNvSpPr>
          <p:nvPr>
            <p:ph type="ftr" sz="quarter" idx="11"/>
          </p:nvPr>
        </p:nvSpPr>
        <p:spPr/>
        <p:txBody>
          <a:bodyPr/>
          <a:lstStyle/>
          <a:p>
            <a:endParaRPr lang="fr-BE"/>
          </a:p>
        </p:txBody>
      </p:sp>
      <p:sp>
        <p:nvSpPr>
          <p:cNvPr id="7" name="Espace réservé du numéro de diapositive 6"/>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pour modifier le style du titre</a:t>
            </a:r>
            <a:endParaRPr lang="fr-BE"/>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BE"/>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AA309A6D-C09C-4548-B29A-6CF363A7E532}" type="datetimeFigureOut">
              <a:rPr lang="fr-FR" smtClean="0"/>
              <a:pPr/>
              <a:t>23/02/2015</a:t>
            </a:fld>
            <a:endParaRPr lang="fr-BE"/>
          </a:p>
        </p:txBody>
      </p:sp>
      <p:sp>
        <p:nvSpPr>
          <p:cNvPr id="6" name="Espace réservé du pied de page 5"/>
          <p:cNvSpPr>
            <a:spLocks noGrp="1"/>
          </p:cNvSpPr>
          <p:nvPr>
            <p:ph type="ftr" sz="quarter" idx="11"/>
          </p:nvPr>
        </p:nvSpPr>
        <p:spPr/>
        <p:txBody>
          <a:bodyPr/>
          <a:lstStyle/>
          <a:p>
            <a:endParaRPr lang="fr-BE"/>
          </a:p>
        </p:txBody>
      </p:sp>
      <p:sp>
        <p:nvSpPr>
          <p:cNvPr id="7" name="Espace réservé du numéro de diapositive 6"/>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BE"/>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4" name="Espace réservé de la date 3"/>
          <p:cNvSpPr>
            <a:spLocks noGrp="1"/>
          </p:cNvSpPr>
          <p:nvPr>
            <p:ph type="dt" sz="half" idx="10"/>
          </p:nvPr>
        </p:nvSpPr>
        <p:spPr/>
        <p:txBody>
          <a:bodyPr/>
          <a:lstStyle/>
          <a:p>
            <a:fld id="{AA309A6D-C09C-4548-B29A-6CF363A7E532}" type="datetimeFigureOut">
              <a:rPr lang="fr-FR" smtClean="0"/>
              <a:pPr/>
              <a:t>23/02/2015</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Cliquez pour modifier le style du titre</a:t>
            </a:r>
            <a:endParaRPr lang="fr-BE"/>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4" name="Espace réservé de la date 3"/>
          <p:cNvSpPr>
            <a:spLocks noGrp="1"/>
          </p:cNvSpPr>
          <p:nvPr>
            <p:ph type="dt" sz="half" idx="10"/>
          </p:nvPr>
        </p:nvSpPr>
        <p:spPr/>
        <p:txBody>
          <a:bodyPr/>
          <a:lstStyle/>
          <a:p>
            <a:fld id="{AA309A6D-C09C-4548-B29A-6CF363A7E532}" type="datetimeFigureOut">
              <a:rPr lang="fr-FR" smtClean="0"/>
              <a:pPr/>
              <a:t>23/02/2015</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Cliquez pour modifier le style du titre</a:t>
            </a:r>
            <a:endParaRPr lang="fr-BE"/>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A309A6D-C09C-4548-B29A-6CF363A7E532}" type="datetimeFigureOut">
              <a:rPr lang="fr-FR" smtClean="0"/>
              <a:pPr/>
              <a:t>23/02/2015</a:t>
            </a:fld>
            <a:endParaRPr lang="fr-BE"/>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BE"/>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F4668DC-857F-487D-BFFA-8C0CA5037977}" type="slidenum">
              <a:rPr lang="fr-BE" smtClean="0"/>
              <a:pPr/>
              <a:t>‹N°›</a:t>
            </a:fld>
            <a:endParaRPr lang="fr-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685800" y="785794"/>
            <a:ext cx="8062664" cy="3100406"/>
          </a:xfrm>
        </p:spPr>
        <p:txBody>
          <a:bodyPr>
            <a:normAutofit fontScale="90000"/>
          </a:bodyPr>
          <a:lstStyle/>
          <a:p>
            <a:r>
              <a:rPr lang="fr-FR" b="1" dirty="0" smtClean="0"/>
              <a:t> Etat de la prise en charge du cancer au Mali : </a:t>
            </a:r>
            <a:br>
              <a:rPr lang="fr-FR" b="1" dirty="0" smtClean="0"/>
            </a:br>
            <a:r>
              <a:rPr lang="fr-FR" b="1" i="1" dirty="0" smtClean="0">
                <a:solidFill>
                  <a:srgbClr val="0000FF"/>
                </a:solidFill>
              </a:rPr>
              <a:t> disponibilité des drogues, problématique de prise en charge, perspectives d’amélioration</a:t>
            </a:r>
            <a:endParaRPr lang="fr-FR" b="1" i="1" dirty="0">
              <a:solidFill>
                <a:srgbClr val="0000FF"/>
              </a:solidFill>
            </a:endParaRPr>
          </a:p>
        </p:txBody>
      </p:sp>
      <p:sp>
        <p:nvSpPr>
          <p:cNvPr id="3" name="Sous-titre 2"/>
          <p:cNvSpPr>
            <a:spLocks noGrp="1"/>
          </p:cNvSpPr>
          <p:nvPr>
            <p:ph type="subTitle" idx="1"/>
          </p:nvPr>
        </p:nvSpPr>
        <p:spPr>
          <a:xfrm>
            <a:off x="1371600" y="4176730"/>
            <a:ext cx="6400800" cy="1752600"/>
          </a:xfrm>
        </p:spPr>
        <p:txBody>
          <a:bodyPr>
            <a:normAutofit fontScale="92500" lnSpcReduction="20000"/>
          </a:bodyPr>
          <a:lstStyle/>
          <a:p>
            <a:endParaRPr lang="fr-FR" b="1" dirty="0" smtClean="0"/>
          </a:p>
          <a:p>
            <a:r>
              <a:rPr lang="fr-FR" b="1" dirty="0" smtClean="0"/>
              <a:t>Dr Madani LY  MD </a:t>
            </a:r>
            <a:r>
              <a:rPr lang="fr-FR" b="1" dirty="0" err="1" smtClean="0"/>
              <a:t>PhD</a:t>
            </a:r>
            <a:endParaRPr lang="fr-FR" b="1" dirty="0" smtClean="0"/>
          </a:p>
          <a:p>
            <a:r>
              <a:rPr lang="fr-FR" dirty="0" smtClean="0"/>
              <a:t>Service d’Hématologie et d’oncologie médicale CHU du Point G Bamako</a:t>
            </a:r>
          </a:p>
          <a:p>
            <a:endParaRPr lang="fr-FR" dirty="0" smtClean="0"/>
          </a:p>
          <a:p>
            <a:endParaRPr lang="fr-FR"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b="1" dirty="0" smtClean="0">
                <a:solidFill>
                  <a:srgbClr val="0000FF"/>
                </a:solidFill>
              </a:rPr>
              <a:t>Définitions (1)</a:t>
            </a:r>
            <a:endParaRPr lang="fr-FR" b="1" dirty="0">
              <a:solidFill>
                <a:srgbClr val="0000FF"/>
              </a:solidFill>
            </a:endParaRPr>
          </a:p>
        </p:txBody>
      </p:sp>
      <p:sp>
        <p:nvSpPr>
          <p:cNvPr id="3" name="Espace réservé du contenu 2"/>
          <p:cNvSpPr>
            <a:spLocks noGrp="1"/>
          </p:cNvSpPr>
          <p:nvPr>
            <p:ph idx="1"/>
          </p:nvPr>
        </p:nvSpPr>
        <p:spPr/>
        <p:txBody>
          <a:bodyPr/>
          <a:lstStyle/>
          <a:p>
            <a:r>
              <a:rPr lang="fr-FR" dirty="0" smtClean="0"/>
              <a:t>La </a:t>
            </a:r>
            <a:r>
              <a:rPr lang="fr-FR" b="1" i="1" dirty="0" smtClean="0"/>
              <a:t>cellule cancéreuse </a:t>
            </a:r>
            <a:r>
              <a:rPr lang="fr-FR" dirty="0" smtClean="0">
                <a:latin typeface="Calibri" pitchFamily="34" charset="0"/>
              </a:rPr>
              <a:t>est une cellule dont la croissance et la division ne sont plus contrôlées.  Elle se divise de façon anarchique, produisant des milliards de cellules qui constitueront ainsi une tumeur. (carcinomes, sarcomes, leucémies et lymphomes)</a:t>
            </a:r>
            <a:endParaRPr lang="fr-FR" dirty="0" smtClean="0"/>
          </a:p>
          <a:p>
            <a:endParaRPr lang="fr-FR"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b="1" dirty="0" smtClean="0">
                <a:solidFill>
                  <a:srgbClr val="0000FF"/>
                </a:solidFill>
              </a:rPr>
              <a:t>Définitions (2)</a:t>
            </a:r>
            <a:endParaRPr lang="fr-FR" dirty="0">
              <a:solidFill>
                <a:srgbClr val="0000FF"/>
              </a:solidFill>
            </a:endParaRPr>
          </a:p>
        </p:txBody>
      </p:sp>
      <p:sp>
        <p:nvSpPr>
          <p:cNvPr id="3" name="Espace réservé du contenu 2"/>
          <p:cNvSpPr>
            <a:spLocks noGrp="1"/>
          </p:cNvSpPr>
          <p:nvPr>
            <p:ph idx="1"/>
          </p:nvPr>
        </p:nvSpPr>
        <p:spPr/>
        <p:txBody>
          <a:bodyPr>
            <a:normAutofit fontScale="85000" lnSpcReduction="20000"/>
          </a:bodyPr>
          <a:lstStyle/>
          <a:p>
            <a:pPr algn="just"/>
            <a:r>
              <a:rPr lang="fr-FR" dirty="0" smtClean="0">
                <a:solidFill>
                  <a:srgbClr val="C00000"/>
                </a:solidFill>
                <a:latin typeface="Calibri" pitchFamily="34" charset="0"/>
              </a:rPr>
              <a:t>gènes </a:t>
            </a:r>
            <a:r>
              <a:rPr lang="fr-FR" b="1" u="sng" dirty="0" smtClean="0">
                <a:solidFill>
                  <a:srgbClr val="C00000"/>
                </a:solidFill>
                <a:latin typeface="Calibri" pitchFamily="34" charset="0"/>
              </a:rPr>
              <a:t>promoteurs</a:t>
            </a:r>
            <a:r>
              <a:rPr lang="fr-FR" dirty="0" smtClean="0">
                <a:solidFill>
                  <a:srgbClr val="C00000"/>
                </a:solidFill>
                <a:latin typeface="Calibri" pitchFamily="34" charset="0"/>
              </a:rPr>
              <a:t> de tumeurs (oncogènes): </a:t>
            </a:r>
            <a:r>
              <a:rPr lang="fr-FR" dirty="0" smtClean="0">
                <a:latin typeface="Calibri" pitchFamily="34" charset="0"/>
              </a:rPr>
              <a:t>l’activation d’un allèle conduit à un gain de fonction</a:t>
            </a:r>
          </a:p>
          <a:p>
            <a:pPr algn="just"/>
            <a:r>
              <a:rPr lang="fr-FR" dirty="0" smtClean="0">
                <a:solidFill>
                  <a:srgbClr val="C00000"/>
                </a:solidFill>
                <a:latin typeface="Calibri" pitchFamily="34" charset="0"/>
              </a:rPr>
              <a:t>gènes </a:t>
            </a:r>
            <a:r>
              <a:rPr lang="fr-FR" b="1" u="sng" dirty="0" smtClean="0">
                <a:solidFill>
                  <a:srgbClr val="C00000"/>
                </a:solidFill>
                <a:latin typeface="Calibri" pitchFamily="34" charset="0"/>
              </a:rPr>
              <a:t>suppresseurs</a:t>
            </a:r>
            <a:r>
              <a:rPr lang="fr-FR" dirty="0" smtClean="0">
                <a:solidFill>
                  <a:srgbClr val="C00000"/>
                </a:solidFill>
                <a:latin typeface="Calibri" pitchFamily="34" charset="0"/>
              </a:rPr>
              <a:t> de tumeurs (anti-oncogènes): </a:t>
            </a:r>
            <a:r>
              <a:rPr lang="fr-FR" dirty="0" smtClean="0">
                <a:latin typeface="Calibri" pitchFamily="34" charset="0"/>
              </a:rPr>
              <a:t>l’inactivation des deux allèles cause une perte de fonction</a:t>
            </a:r>
          </a:p>
          <a:p>
            <a:pPr algn="just"/>
            <a:r>
              <a:rPr lang="fr-FR" b="1" u="sng" dirty="0" smtClean="0">
                <a:solidFill>
                  <a:srgbClr val="C00000"/>
                </a:solidFill>
                <a:latin typeface="Calibri" pitchFamily="34" charset="0"/>
              </a:rPr>
              <a:t>invasion</a:t>
            </a:r>
            <a:r>
              <a:rPr lang="fr-FR" dirty="0" smtClean="0">
                <a:solidFill>
                  <a:srgbClr val="C00000"/>
                </a:solidFill>
                <a:latin typeface="Calibri" pitchFamily="34" charset="0"/>
              </a:rPr>
              <a:t>: </a:t>
            </a:r>
            <a:r>
              <a:rPr lang="fr-FR" dirty="0" smtClean="0">
                <a:latin typeface="Calibri" pitchFamily="34" charset="0"/>
              </a:rPr>
              <a:t>est définie par la capacité des cellules tumorales d’infiltrer les tissus avoisinants; intimement lié au processus de la métastase</a:t>
            </a:r>
          </a:p>
          <a:p>
            <a:pPr algn="just"/>
            <a:r>
              <a:rPr lang="fr-FR" b="1" u="sng" dirty="0" smtClean="0">
                <a:solidFill>
                  <a:srgbClr val="C00000"/>
                </a:solidFill>
                <a:latin typeface="Calibri" pitchFamily="34" charset="0"/>
              </a:rPr>
              <a:t>métastase</a:t>
            </a:r>
            <a:r>
              <a:rPr lang="fr-FR" dirty="0" smtClean="0">
                <a:solidFill>
                  <a:srgbClr val="C00000"/>
                </a:solidFill>
                <a:latin typeface="Calibri" pitchFamily="34" charset="0"/>
              </a:rPr>
              <a:t>: </a:t>
            </a:r>
            <a:r>
              <a:rPr lang="fr-FR" dirty="0" smtClean="0">
                <a:latin typeface="Calibri" pitchFamily="34" charset="0"/>
              </a:rPr>
              <a:t>est définie par la capacité des cellules tumorales à migrer, à s’implanter dans un foyer secondaire non contigu à la lésion primitive, puis à proliférer</a:t>
            </a:r>
            <a:endParaRPr lang="fr-FR" u="sng" dirty="0" smtClean="0">
              <a:latin typeface="Calibri" pitchFamily="34" charset="0"/>
            </a:endParaRPr>
          </a:p>
          <a:p>
            <a:endParaRPr lang="fr-FR"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b="1" dirty="0" smtClean="0">
                <a:solidFill>
                  <a:srgbClr val="0000FF"/>
                </a:solidFill>
              </a:rPr>
              <a:t>Définitions (3)</a:t>
            </a:r>
            <a:endParaRPr lang="fr-FR" dirty="0">
              <a:solidFill>
                <a:srgbClr val="0000FF"/>
              </a:solidFill>
            </a:endParaRPr>
          </a:p>
        </p:txBody>
      </p:sp>
      <p:sp>
        <p:nvSpPr>
          <p:cNvPr id="3" name="Espace réservé du contenu 2"/>
          <p:cNvSpPr>
            <a:spLocks noGrp="1"/>
          </p:cNvSpPr>
          <p:nvPr>
            <p:ph idx="1"/>
          </p:nvPr>
        </p:nvSpPr>
        <p:spPr/>
        <p:txBody>
          <a:bodyPr>
            <a:normAutofit fontScale="92500" lnSpcReduction="10000"/>
          </a:bodyPr>
          <a:lstStyle/>
          <a:p>
            <a:r>
              <a:rPr lang="fr-FR" dirty="0" smtClean="0">
                <a:solidFill>
                  <a:srgbClr val="FF0000"/>
                </a:solidFill>
                <a:latin typeface="Calibri" pitchFamily="34" charset="0"/>
              </a:rPr>
              <a:t>« Portrait robot » de la cellule cancéreuse:</a:t>
            </a:r>
          </a:p>
          <a:p>
            <a:pPr>
              <a:buFontTx/>
              <a:buNone/>
            </a:pPr>
            <a:r>
              <a:rPr lang="fr-FR" dirty="0" smtClean="0">
                <a:solidFill>
                  <a:srgbClr val="FFFFFF"/>
                </a:solidFill>
                <a:latin typeface="Calibri" pitchFamily="34" charset="0"/>
              </a:rPr>
              <a:t>   </a:t>
            </a:r>
            <a:r>
              <a:rPr lang="fr-FR" dirty="0" smtClean="0">
                <a:latin typeface="Calibri" pitchFamily="34" charset="0"/>
              </a:rPr>
              <a:t>- indépendance vis à vis des signaux de prolifération</a:t>
            </a:r>
          </a:p>
          <a:p>
            <a:pPr>
              <a:buFontTx/>
              <a:buNone/>
            </a:pPr>
            <a:r>
              <a:rPr lang="fr-FR" dirty="0" smtClean="0">
                <a:latin typeface="Calibri" pitchFamily="34" charset="0"/>
              </a:rPr>
              <a:t>    - insensibilité aux signaux antiprolifératifs</a:t>
            </a:r>
          </a:p>
          <a:p>
            <a:pPr>
              <a:buFontTx/>
              <a:buNone/>
            </a:pPr>
            <a:r>
              <a:rPr lang="fr-FR" dirty="0" smtClean="0">
                <a:latin typeface="Calibri" pitchFamily="34" charset="0"/>
              </a:rPr>
              <a:t>    - abolition de l’</a:t>
            </a:r>
            <a:r>
              <a:rPr lang="fr-FR" dirty="0" err="1" smtClean="0">
                <a:latin typeface="Calibri" pitchFamily="34" charset="0"/>
              </a:rPr>
              <a:t>apoptose</a:t>
            </a:r>
            <a:endParaRPr lang="fr-FR" dirty="0" smtClean="0">
              <a:latin typeface="Calibri" pitchFamily="34" charset="0"/>
            </a:endParaRPr>
          </a:p>
          <a:p>
            <a:pPr>
              <a:buFontTx/>
              <a:buNone/>
            </a:pPr>
            <a:r>
              <a:rPr lang="fr-FR" dirty="0" smtClean="0">
                <a:latin typeface="Calibri" pitchFamily="34" charset="0"/>
              </a:rPr>
              <a:t>    - capacité proliférative illimitée</a:t>
            </a:r>
          </a:p>
          <a:p>
            <a:pPr>
              <a:buFontTx/>
              <a:buNone/>
            </a:pPr>
            <a:r>
              <a:rPr lang="fr-FR" dirty="0" smtClean="0">
                <a:latin typeface="Calibri" pitchFamily="34" charset="0"/>
              </a:rPr>
              <a:t>    - capacité de susciter l’</a:t>
            </a:r>
            <a:r>
              <a:rPr lang="fr-FR" dirty="0" err="1" smtClean="0">
                <a:latin typeface="Calibri" pitchFamily="34" charset="0"/>
              </a:rPr>
              <a:t>angiogenèse</a:t>
            </a:r>
            <a:endParaRPr lang="fr-FR" dirty="0" smtClean="0">
              <a:latin typeface="Calibri" pitchFamily="34" charset="0"/>
            </a:endParaRPr>
          </a:p>
          <a:p>
            <a:pPr>
              <a:buFontTx/>
              <a:buNone/>
            </a:pPr>
            <a:r>
              <a:rPr lang="fr-FR" dirty="0" smtClean="0">
                <a:latin typeface="Calibri" pitchFamily="34" charset="0"/>
              </a:rPr>
              <a:t>    - acquisition d’un pouvoir invasif</a:t>
            </a:r>
          </a:p>
          <a:p>
            <a:pPr>
              <a:buFontTx/>
              <a:buNone/>
            </a:pPr>
            <a:r>
              <a:rPr lang="fr-FR" dirty="0" smtClean="0">
                <a:latin typeface="Calibri" pitchFamily="34" charset="0"/>
              </a:rPr>
              <a:t> 	- capacité à résister aux agressions environnantes</a:t>
            </a:r>
            <a:endParaRPr lang="fr-FR" u="sng" dirty="0" smtClean="0">
              <a:latin typeface="Calibri" pitchFamily="34" charset="0"/>
            </a:endParaRPr>
          </a:p>
          <a:p>
            <a:endParaRPr lang="fr-FR"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b="1" dirty="0" smtClean="0">
                <a:solidFill>
                  <a:srgbClr val="0000FF"/>
                </a:solidFill>
              </a:rPr>
              <a:t>Définitions(4)</a:t>
            </a:r>
            <a:endParaRPr lang="fr-FR" dirty="0">
              <a:solidFill>
                <a:srgbClr val="0000FF"/>
              </a:solidFill>
            </a:endParaRPr>
          </a:p>
        </p:txBody>
      </p:sp>
      <p:sp>
        <p:nvSpPr>
          <p:cNvPr id="3" name="Espace réservé du contenu 2"/>
          <p:cNvSpPr>
            <a:spLocks noGrp="1"/>
          </p:cNvSpPr>
          <p:nvPr>
            <p:ph idx="1"/>
          </p:nvPr>
        </p:nvSpPr>
        <p:spPr/>
        <p:txBody>
          <a:bodyPr>
            <a:normAutofit lnSpcReduction="10000"/>
          </a:bodyPr>
          <a:lstStyle/>
          <a:p>
            <a:r>
              <a:rPr lang="fr-FR" dirty="0" smtClean="0"/>
              <a:t>Les </a:t>
            </a:r>
            <a:r>
              <a:rPr lang="fr-FR" b="1" dirty="0" smtClean="0"/>
              <a:t>facteurs cancérigènes </a:t>
            </a:r>
            <a:r>
              <a:rPr lang="fr-FR" dirty="0" smtClean="0"/>
              <a:t>sont des facteurs de risque  qui accroissent la probabilité chez une personne d’être atteint d’un certain type de cancer</a:t>
            </a:r>
          </a:p>
          <a:p>
            <a:r>
              <a:rPr lang="fr-FR" b="1" dirty="0" smtClean="0"/>
              <a:t>Quelques facteurs Cancérigènes</a:t>
            </a:r>
            <a:r>
              <a:rPr lang="fr-FR" dirty="0" smtClean="0"/>
              <a:t>:</a:t>
            </a:r>
          </a:p>
          <a:p>
            <a:pPr>
              <a:buNone/>
            </a:pPr>
            <a:r>
              <a:rPr lang="fr-FR" dirty="0" smtClean="0"/>
              <a:t>      - Agents chimiques (</a:t>
            </a:r>
            <a:r>
              <a:rPr lang="fr-FR" dirty="0" smtClean="0">
                <a:solidFill>
                  <a:srgbClr val="C00000"/>
                </a:solidFill>
              </a:rPr>
              <a:t>tabac, alcool</a:t>
            </a:r>
            <a:r>
              <a:rPr lang="fr-FR" dirty="0" smtClean="0"/>
              <a:t>, alimentation)</a:t>
            </a:r>
          </a:p>
          <a:p>
            <a:pPr>
              <a:buNone/>
            </a:pPr>
            <a:r>
              <a:rPr lang="fr-FR" dirty="0" smtClean="0"/>
              <a:t>      -</a:t>
            </a:r>
            <a:r>
              <a:rPr lang="fr-FR" dirty="0" smtClean="0">
                <a:solidFill>
                  <a:srgbClr val="C00000"/>
                </a:solidFill>
              </a:rPr>
              <a:t>Agents infectieux </a:t>
            </a:r>
            <a:r>
              <a:rPr lang="fr-FR" dirty="0" smtClean="0"/>
              <a:t>( Virus , bactérie, parasite)</a:t>
            </a:r>
          </a:p>
          <a:p>
            <a:pPr>
              <a:buNone/>
            </a:pPr>
            <a:r>
              <a:rPr lang="fr-FR" dirty="0" smtClean="0"/>
              <a:t>      - Expositions professionnelles </a:t>
            </a:r>
          </a:p>
          <a:p>
            <a:pPr>
              <a:buNone/>
            </a:pPr>
            <a:endParaRPr lang="fr-FR"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571752"/>
            <a:ext cx="8229600" cy="1143000"/>
          </a:xfrm>
        </p:spPr>
        <p:txBody>
          <a:bodyPr/>
          <a:lstStyle/>
          <a:p>
            <a:r>
              <a:rPr lang="fr-FR" b="1" dirty="0" smtClean="0">
                <a:solidFill>
                  <a:srgbClr val="FF0000"/>
                </a:solidFill>
              </a:rPr>
              <a:t>Ampleur du problème</a:t>
            </a:r>
            <a:endParaRPr lang="fr-FR" b="1" dirty="0">
              <a:solidFill>
                <a:srgbClr val="FF0000"/>
              </a:solidFill>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142852"/>
            <a:ext cx="8229600" cy="654032"/>
          </a:xfrm>
        </p:spPr>
        <p:txBody>
          <a:bodyPr>
            <a:normAutofit fontScale="90000"/>
          </a:bodyPr>
          <a:lstStyle/>
          <a:p>
            <a:r>
              <a:rPr lang="fr-FR" b="1" dirty="0" smtClean="0"/>
              <a:t>Incidence et mortalité en 2008 </a:t>
            </a:r>
            <a:endParaRPr lang="fr-FR" b="1" dirty="0"/>
          </a:p>
        </p:txBody>
      </p:sp>
      <p:sp>
        <p:nvSpPr>
          <p:cNvPr id="3" name="Espace réservé du contenu 2"/>
          <p:cNvSpPr>
            <a:spLocks noGrp="1"/>
          </p:cNvSpPr>
          <p:nvPr>
            <p:ph idx="1"/>
          </p:nvPr>
        </p:nvSpPr>
        <p:spPr>
          <a:xfrm>
            <a:off x="457200" y="1000108"/>
            <a:ext cx="8229600" cy="5453228"/>
          </a:xfrm>
        </p:spPr>
        <p:txBody>
          <a:bodyPr/>
          <a:lstStyle/>
          <a:p>
            <a:r>
              <a:rPr lang="en-US" sz="2800" b="1" dirty="0" smtClean="0"/>
              <a:t>Table 1. Burden of hematologic malignancies in sub-Saharan Africa: GLOBOCAN 2008 estimates         </a:t>
            </a:r>
          </a:p>
          <a:p>
            <a:pPr>
              <a:buNone/>
            </a:pPr>
            <a:r>
              <a:rPr lang="fr-FR" dirty="0" smtClean="0"/>
              <a:t>                          </a:t>
            </a:r>
            <a:r>
              <a:rPr lang="fr-FR" b="1" dirty="0" smtClean="0"/>
              <a:t>incidence              </a:t>
            </a:r>
            <a:r>
              <a:rPr lang="fr-FR" b="1" dirty="0" err="1" smtClean="0"/>
              <a:t>mortality</a:t>
            </a:r>
            <a:endParaRPr lang="fr-FR" b="1" dirty="0"/>
          </a:p>
        </p:txBody>
      </p:sp>
      <p:graphicFrame>
        <p:nvGraphicFramePr>
          <p:cNvPr id="5" name="Tableau 4"/>
          <p:cNvGraphicFramePr>
            <a:graphicFrameLocks noGrp="1"/>
          </p:cNvGraphicFramePr>
          <p:nvPr/>
        </p:nvGraphicFramePr>
        <p:xfrm>
          <a:off x="683568" y="2571744"/>
          <a:ext cx="7633055" cy="3367580"/>
        </p:xfrm>
        <a:graphic>
          <a:graphicData uri="http://schemas.openxmlformats.org/drawingml/2006/table">
            <a:tbl>
              <a:tblPr firstRow="1" bandRow="1">
                <a:tableStyleId>{3C2FFA5D-87B4-456A-9821-1D502468CF0F}</a:tableStyleId>
              </a:tblPr>
              <a:tblGrid>
                <a:gridCol w="1930019"/>
                <a:gridCol w="1425759"/>
                <a:gridCol w="1425759"/>
                <a:gridCol w="1425759"/>
                <a:gridCol w="1425759"/>
              </a:tblGrid>
              <a:tr h="521855">
                <a:tc>
                  <a:txBody>
                    <a:bodyPr/>
                    <a:lstStyle/>
                    <a:p>
                      <a:endParaRPr lang="fr-FR" b="1" dirty="0"/>
                    </a:p>
                  </a:txBody>
                  <a:tcPr/>
                </a:tc>
                <a:tc>
                  <a:txBody>
                    <a:bodyPr/>
                    <a:lstStyle/>
                    <a:p>
                      <a:r>
                        <a:rPr lang="fr-FR" b="1" dirty="0" smtClean="0"/>
                        <a:t>No.</a:t>
                      </a:r>
                      <a:endParaRPr lang="fr-FR" b="1" dirty="0"/>
                    </a:p>
                  </a:txBody>
                  <a:tcPr/>
                </a:tc>
                <a:tc>
                  <a:txBody>
                    <a:bodyPr/>
                    <a:lstStyle/>
                    <a:p>
                      <a:r>
                        <a:rPr lang="fr-FR" b="1" dirty="0" smtClean="0"/>
                        <a:t>Rate</a:t>
                      </a:r>
                      <a:endParaRPr lang="fr-FR" b="1" dirty="0"/>
                    </a:p>
                  </a:txBody>
                  <a:tcPr/>
                </a:tc>
                <a:tc>
                  <a:txBody>
                    <a:bodyPr/>
                    <a:lstStyle/>
                    <a:p>
                      <a:r>
                        <a:rPr lang="fr-FR" b="1" dirty="0" smtClean="0"/>
                        <a:t>No.</a:t>
                      </a:r>
                      <a:endParaRPr lang="fr-FR" b="1" dirty="0"/>
                    </a:p>
                  </a:txBody>
                  <a:tcPr/>
                </a:tc>
                <a:tc>
                  <a:txBody>
                    <a:bodyPr/>
                    <a:lstStyle/>
                    <a:p>
                      <a:r>
                        <a:rPr lang="fr-FR" b="1" dirty="0" smtClean="0"/>
                        <a:t>Rate</a:t>
                      </a:r>
                      <a:endParaRPr lang="fr-FR" b="1" dirty="0"/>
                    </a:p>
                  </a:txBody>
                  <a:tcPr/>
                </a:tc>
              </a:tr>
              <a:tr h="521855">
                <a:tc>
                  <a:txBody>
                    <a:bodyPr/>
                    <a:lstStyle/>
                    <a:p>
                      <a:r>
                        <a:rPr lang="fr-FR" sz="1800" b="1" kern="1200" baseline="0" dirty="0" smtClean="0"/>
                        <a:t>Non Hodgkin </a:t>
                      </a:r>
                      <a:r>
                        <a:rPr lang="fr-FR" sz="1800" b="1" kern="1200" baseline="0" dirty="0" err="1" smtClean="0"/>
                        <a:t>Lymphoma</a:t>
                      </a:r>
                      <a:endParaRPr lang="fr-FR" b="1" dirty="0"/>
                    </a:p>
                  </a:txBody>
                  <a:tcPr/>
                </a:tc>
                <a:tc>
                  <a:txBody>
                    <a:bodyPr/>
                    <a:lstStyle/>
                    <a:p>
                      <a:r>
                        <a:rPr lang="fr-FR" sz="1800" b="1" kern="1200" baseline="0" dirty="0" smtClean="0"/>
                        <a:t>26 224</a:t>
                      </a:r>
                      <a:endParaRPr lang="fr-FR" b="1" dirty="0"/>
                    </a:p>
                  </a:txBody>
                  <a:tcPr/>
                </a:tc>
                <a:tc>
                  <a:txBody>
                    <a:bodyPr/>
                    <a:lstStyle/>
                    <a:p>
                      <a:r>
                        <a:rPr lang="fr-FR" sz="1800" b="1" kern="1200" baseline="0" dirty="0" smtClean="0"/>
                        <a:t>4.6</a:t>
                      </a:r>
                      <a:endParaRPr lang="fr-FR" b="1" dirty="0"/>
                    </a:p>
                  </a:txBody>
                  <a:tcPr/>
                </a:tc>
                <a:tc>
                  <a:txBody>
                    <a:bodyPr/>
                    <a:lstStyle/>
                    <a:p>
                      <a:r>
                        <a:rPr lang="fr-FR" sz="1800" b="1" kern="1200" baseline="0" dirty="0" smtClean="0"/>
                        <a:t>21 822</a:t>
                      </a:r>
                      <a:endParaRPr lang="fr-FR" b="1" dirty="0"/>
                    </a:p>
                  </a:txBody>
                  <a:tcPr/>
                </a:tc>
                <a:tc>
                  <a:txBody>
                    <a:bodyPr/>
                    <a:lstStyle/>
                    <a:p>
                      <a:r>
                        <a:rPr lang="fr-FR" sz="1800" b="1" kern="1200" baseline="0" dirty="0" smtClean="0"/>
                        <a:t>3.8</a:t>
                      </a:r>
                      <a:endParaRPr lang="fr-FR" b="1" dirty="0"/>
                    </a:p>
                  </a:txBody>
                  <a:tcPr/>
                </a:tc>
              </a:tr>
              <a:tr h="521855">
                <a:tc>
                  <a:txBody>
                    <a:bodyPr/>
                    <a:lstStyle/>
                    <a:p>
                      <a:r>
                        <a:rPr lang="fr-FR" sz="1800" b="1" kern="1200" baseline="0" dirty="0" err="1" smtClean="0"/>
                        <a:t>Leukemia</a:t>
                      </a:r>
                      <a:endParaRPr lang="fr-FR" b="1" dirty="0"/>
                    </a:p>
                  </a:txBody>
                  <a:tcPr/>
                </a:tc>
                <a:tc>
                  <a:txBody>
                    <a:bodyPr/>
                    <a:lstStyle/>
                    <a:p>
                      <a:r>
                        <a:rPr lang="fr-FR" sz="1800" b="1" dirty="0" smtClean="0"/>
                        <a:t>13 091</a:t>
                      </a:r>
                      <a:endParaRPr lang="fr-FR" b="1" dirty="0"/>
                    </a:p>
                  </a:txBody>
                  <a:tcPr/>
                </a:tc>
                <a:tc>
                  <a:txBody>
                    <a:bodyPr/>
                    <a:lstStyle/>
                    <a:p>
                      <a:r>
                        <a:rPr lang="fr-FR" sz="1800" b="1" dirty="0" smtClean="0"/>
                        <a:t>2.4</a:t>
                      </a:r>
                      <a:endParaRPr lang="fr-FR" b="1" dirty="0"/>
                    </a:p>
                  </a:txBody>
                  <a:tcPr/>
                </a:tc>
                <a:tc>
                  <a:txBody>
                    <a:bodyPr/>
                    <a:lstStyle/>
                    <a:p>
                      <a:r>
                        <a:rPr lang="fr-FR" sz="1800" b="1" dirty="0" smtClean="0"/>
                        <a:t>12 404</a:t>
                      </a:r>
                      <a:endParaRPr lang="fr-FR" b="1" dirty="0"/>
                    </a:p>
                  </a:txBody>
                  <a:tcPr/>
                </a:tc>
                <a:tc>
                  <a:txBody>
                    <a:bodyPr/>
                    <a:lstStyle/>
                    <a:p>
                      <a:r>
                        <a:rPr lang="fr-FR" sz="1800" b="1" dirty="0" smtClean="0"/>
                        <a:t>2.2</a:t>
                      </a:r>
                      <a:endParaRPr lang="fr-FR" b="1" dirty="0"/>
                    </a:p>
                  </a:txBody>
                  <a:tcPr/>
                </a:tc>
              </a:tr>
              <a:tr h="521855">
                <a:tc>
                  <a:txBody>
                    <a:bodyPr/>
                    <a:lstStyle/>
                    <a:p>
                      <a:r>
                        <a:rPr lang="fr-FR" sz="1800" b="1" kern="1200" baseline="0" dirty="0" smtClean="0"/>
                        <a:t>Hodgkin </a:t>
                      </a:r>
                      <a:r>
                        <a:rPr lang="fr-FR" sz="1800" b="1" kern="1200" baseline="0" dirty="0" err="1" smtClean="0"/>
                        <a:t>Lymphoma</a:t>
                      </a:r>
                      <a:endParaRPr lang="fr-FR" b="1" dirty="0"/>
                    </a:p>
                  </a:txBody>
                  <a:tcPr/>
                </a:tc>
                <a:tc>
                  <a:txBody>
                    <a:bodyPr/>
                    <a:lstStyle/>
                    <a:p>
                      <a:r>
                        <a:rPr lang="de-DE" sz="1800" b="1" dirty="0" smtClean="0"/>
                        <a:t>5292</a:t>
                      </a:r>
                      <a:endParaRPr lang="fr-FR" b="1" dirty="0"/>
                    </a:p>
                  </a:txBody>
                  <a:tcPr/>
                </a:tc>
                <a:tc>
                  <a:txBody>
                    <a:bodyPr/>
                    <a:lstStyle/>
                    <a:p>
                      <a:r>
                        <a:rPr lang="de-DE" sz="1800" b="1" dirty="0" smtClean="0"/>
                        <a:t>0.9 </a:t>
                      </a:r>
                      <a:endParaRPr lang="fr-FR" b="1" dirty="0"/>
                    </a:p>
                  </a:txBody>
                  <a:tcPr/>
                </a:tc>
                <a:tc>
                  <a:txBody>
                    <a:bodyPr/>
                    <a:lstStyle/>
                    <a:p>
                      <a:r>
                        <a:rPr lang="de-DE" sz="1800" b="1" dirty="0" smtClean="0"/>
                        <a:t>4425</a:t>
                      </a:r>
                      <a:endParaRPr lang="fr-FR" b="1"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de-DE" sz="1800" b="1" dirty="0" smtClean="0"/>
                        <a:t>0.8 </a:t>
                      </a:r>
                      <a:endParaRPr lang="fr-FR" b="1" dirty="0" smtClean="0"/>
                    </a:p>
                  </a:txBody>
                  <a:tcPr/>
                </a:tc>
              </a:tr>
              <a:tr h="521855">
                <a:tc>
                  <a:txBody>
                    <a:bodyPr/>
                    <a:lstStyle/>
                    <a:p>
                      <a:r>
                        <a:rPr lang="fr-FR" sz="1800" b="1" kern="1200" baseline="0" dirty="0" smtClean="0"/>
                        <a:t>Multiple </a:t>
                      </a:r>
                      <a:r>
                        <a:rPr lang="fr-FR" sz="1800" b="1" kern="1200" baseline="0" dirty="0" err="1" smtClean="0"/>
                        <a:t>myeloma</a:t>
                      </a:r>
                      <a:endParaRPr lang="fr-FR" b="1" dirty="0"/>
                    </a:p>
                  </a:txBody>
                  <a:tcPr/>
                </a:tc>
                <a:tc>
                  <a:txBody>
                    <a:bodyPr/>
                    <a:lstStyle/>
                    <a:p>
                      <a:r>
                        <a:rPr lang="fr-FR" sz="1800" b="1" dirty="0" smtClean="0"/>
                        <a:t>3291</a:t>
                      </a:r>
                      <a:endParaRPr lang="fr-FR" b="1" dirty="0"/>
                    </a:p>
                  </a:txBody>
                  <a:tcPr/>
                </a:tc>
                <a:tc>
                  <a:txBody>
                    <a:bodyPr/>
                    <a:lstStyle/>
                    <a:p>
                      <a:r>
                        <a:rPr lang="fr-FR" sz="1800" b="1" dirty="0" smtClean="0"/>
                        <a:t>0.8</a:t>
                      </a:r>
                      <a:endParaRPr lang="fr-FR" b="1"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800" b="1" dirty="0" smtClean="0"/>
                        <a:t>3010</a:t>
                      </a:r>
                      <a:endParaRPr lang="fr-FR" b="1" dirty="0" smtClean="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800" b="1" dirty="0" smtClean="0"/>
                        <a:t>0.8 </a:t>
                      </a:r>
                      <a:endParaRPr lang="fr-FR" b="1" dirty="0" smtClean="0"/>
                    </a:p>
                  </a:txBody>
                  <a:tcPr/>
                </a:tc>
              </a:tr>
              <a:tr h="521855">
                <a:tc>
                  <a:txBody>
                    <a:bodyPr/>
                    <a:lstStyle/>
                    <a:p>
                      <a:r>
                        <a:rPr lang="fr-FR" sz="1800" b="1" kern="1200" baseline="0" dirty="0" smtClean="0"/>
                        <a:t>Total</a:t>
                      </a:r>
                      <a:endParaRPr lang="fr-FR" b="1" dirty="0"/>
                    </a:p>
                  </a:txBody>
                  <a:tcPr/>
                </a:tc>
                <a:tc>
                  <a:txBody>
                    <a:bodyPr/>
                    <a:lstStyle/>
                    <a:p>
                      <a:r>
                        <a:rPr lang="fr-FR" sz="1800" b="1" dirty="0" smtClean="0"/>
                        <a:t>47 898</a:t>
                      </a:r>
                      <a:endParaRPr lang="fr-FR" b="1" dirty="0"/>
                    </a:p>
                  </a:txBody>
                  <a:tcPr/>
                </a:tc>
                <a:tc>
                  <a:txBody>
                    <a:bodyPr/>
                    <a:lstStyle/>
                    <a:p>
                      <a:r>
                        <a:rPr lang="fr-FR" sz="1800" b="1" dirty="0" smtClean="0"/>
                        <a:t>8.7 </a:t>
                      </a:r>
                      <a:endParaRPr lang="fr-FR" b="1"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800" b="1" dirty="0" smtClean="0"/>
                        <a:t>41 661</a:t>
                      </a:r>
                      <a:endParaRPr lang="fr-FR" b="1" dirty="0" smtClean="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800" b="1" dirty="0" smtClean="0"/>
                        <a:t>7.6 </a:t>
                      </a:r>
                    </a:p>
                  </a:txBody>
                  <a:tcPr/>
                </a:tc>
              </a:tr>
            </a:tbl>
          </a:graphicData>
        </a:graphic>
      </p:graphicFrame>
      <p:sp>
        <p:nvSpPr>
          <p:cNvPr id="7" name="Rectangle 6"/>
          <p:cNvSpPr/>
          <p:nvPr/>
        </p:nvSpPr>
        <p:spPr>
          <a:xfrm>
            <a:off x="683567" y="6202940"/>
            <a:ext cx="7633055" cy="369332"/>
          </a:xfrm>
          <a:prstGeom prst="rect">
            <a:avLst/>
          </a:prstGeom>
        </p:spPr>
        <p:txBody>
          <a:bodyPr wrap="square">
            <a:spAutoFit/>
          </a:bodyPr>
          <a:lstStyle/>
          <a:p>
            <a:r>
              <a:rPr lang="fr-FR" b="1" dirty="0" err="1" smtClean="0"/>
              <a:t>Ferlay</a:t>
            </a:r>
            <a:r>
              <a:rPr lang="fr-FR" b="1" dirty="0" smtClean="0"/>
              <a:t> et </a:t>
            </a:r>
            <a:r>
              <a:rPr lang="fr-FR" b="1" dirty="0" err="1" smtClean="0"/>
              <a:t>al.GLOBOCAN</a:t>
            </a:r>
            <a:r>
              <a:rPr lang="fr-FR" b="1" dirty="0" smtClean="0"/>
              <a:t> 2008 </a:t>
            </a:r>
            <a:r>
              <a:rPr lang="fr-FR" b="1" dirty="0" err="1" smtClean="0"/>
              <a:t>htt</a:t>
            </a:r>
            <a:r>
              <a:rPr lang="fr-FR" b="1" dirty="0" smtClean="0"/>
              <a:t>//globocan.iarc.fr</a:t>
            </a:r>
            <a:endParaRPr lang="fr-FR" b="1"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490066"/>
          </a:xfrm>
        </p:spPr>
        <p:txBody>
          <a:bodyPr>
            <a:normAutofit fontScale="90000"/>
          </a:bodyPr>
          <a:lstStyle/>
          <a:p>
            <a:r>
              <a:rPr lang="fr-FR" b="1" dirty="0" smtClean="0"/>
              <a:t>Incidence et mortalité en 2008 </a:t>
            </a:r>
            <a:endParaRPr lang="fr-FR" dirty="0"/>
          </a:p>
        </p:txBody>
      </p:sp>
      <p:sp>
        <p:nvSpPr>
          <p:cNvPr id="3" name="Espace réservé du contenu 2"/>
          <p:cNvSpPr>
            <a:spLocks noGrp="1"/>
          </p:cNvSpPr>
          <p:nvPr>
            <p:ph idx="1"/>
          </p:nvPr>
        </p:nvSpPr>
        <p:spPr>
          <a:xfrm>
            <a:off x="457200" y="908720"/>
            <a:ext cx="8229600" cy="720080"/>
          </a:xfrm>
        </p:spPr>
        <p:txBody>
          <a:bodyPr/>
          <a:lstStyle/>
          <a:p>
            <a:r>
              <a:rPr lang="fr-FR" b="1" dirty="0" smtClean="0"/>
              <a:t>Tableau 2: Cancers Solides</a:t>
            </a:r>
          </a:p>
          <a:p>
            <a:pPr>
              <a:buNone/>
            </a:pPr>
            <a:endParaRPr lang="fr-FR" b="1" dirty="0"/>
          </a:p>
        </p:txBody>
      </p:sp>
      <p:graphicFrame>
        <p:nvGraphicFramePr>
          <p:cNvPr id="6" name="Tableau 5"/>
          <p:cNvGraphicFramePr>
            <a:graphicFrameLocks noGrp="1"/>
          </p:cNvGraphicFramePr>
          <p:nvPr/>
        </p:nvGraphicFramePr>
        <p:xfrm>
          <a:off x="755575" y="1772816"/>
          <a:ext cx="7931225" cy="4320479"/>
        </p:xfrm>
        <a:graphic>
          <a:graphicData uri="http://schemas.openxmlformats.org/drawingml/2006/table">
            <a:tbl>
              <a:tblPr firstRow="1" bandRow="1">
                <a:tableStyleId>{3C2FFA5D-87B4-456A-9821-1D502468CF0F}</a:tableStyleId>
              </a:tblPr>
              <a:tblGrid>
                <a:gridCol w="1586245"/>
                <a:gridCol w="1586245"/>
                <a:gridCol w="1586245"/>
                <a:gridCol w="1586245"/>
                <a:gridCol w="1586245"/>
              </a:tblGrid>
              <a:tr h="511175">
                <a:tc>
                  <a:txBody>
                    <a:bodyPr/>
                    <a:lstStyle/>
                    <a:p>
                      <a:endParaRPr lang="fr-FR" b="1" dirty="0"/>
                    </a:p>
                  </a:txBody>
                  <a:tcPr/>
                </a:tc>
                <a:tc>
                  <a:txBody>
                    <a:bodyPr/>
                    <a:lstStyle/>
                    <a:p>
                      <a:r>
                        <a:rPr lang="fr-FR" dirty="0" err="1" smtClean="0"/>
                        <a:t>Nbre</a:t>
                      </a:r>
                      <a:r>
                        <a:rPr lang="fr-FR" baseline="0" dirty="0" smtClean="0"/>
                        <a:t>  </a:t>
                      </a:r>
                      <a:r>
                        <a:rPr lang="fr-FR" baseline="0" dirty="0" err="1" smtClean="0"/>
                        <a:t>NVx</a:t>
                      </a:r>
                      <a:r>
                        <a:rPr lang="fr-FR" baseline="0" dirty="0" smtClean="0"/>
                        <a:t> cas</a:t>
                      </a:r>
                      <a:endParaRPr lang="fr-FR" b="1" dirty="0"/>
                    </a:p>
                  </a:txBody>
                  <a:tcPr/>
                </a:tc>
                <a:tc>
                  <a:txBody>
                    <a:bodyPr/>
                    <a:lstStyle/>
                    <a:p>
                      <a:r>
                        <a:rPr lang="fr-FR" dirty="0" smtClean="0"/>
                        <a:t>%</a:t>
                      </a:r>
                      <a:r>
                        <a:rPr lang="fr-FR" dirty="0" err="1" smtClean="0"/>
                        <a:t>NVx</a:t>
                      </a:r>
                      <a:r>
                        <a:rPr lang="fr-FR" baseline="0" dirty="0" smtClean="0"/>
                        <a:t> cas</a:t>
                      </a:r>
                      <a:endParaRPr lang="fr-FR" b="1" dirty="0"/>
                    </a:p>
                  </a:txBody>
                  <a:tcPr/>
                </a:tc>
                <a:tc>
                  <a:txBody>
                    <a:bodyPr/>
                    <a:lstStyle/>
                    <a:p>
                      <a:r>
                        <a:rPr lang="fr-FR" dirty="0" err="1" smtClean="0"/>
                        <a:t>Nbre</a:t>
                      </a:r>
                      <a:r>
                        <a:rPr lang="fr-FR" baseline="0" dirty="0" smtClean="0"/>
                        <a:t> </a:t>
                      </a:r>
                      <a:r>
                        <a:rPr lang="fr-FR" baseline="0" dirty="0" err="1" smtClean="0"/>
                        <a:t>Decès</a:t>
                      </a:r>
                      <a:endParaRPr lang="fr-FR" b="1" dirty="0"/>
                    </a:p>
                  </a:txBody>
                  <a:tcPr/>
                </a:tc>
                <a:tc>
                  <a:txBody>
                    <a:bodyPr/>
                    <a:lstStyle/>
                    <a:p>
                      <a:r>
                        <a:rPr lang="fr-FR" dirty="0" smtClean="0"/>
                        <a:t>%</a:t>
                      </a:r>
                      <a:r>
                        <a:rPr lang="fr-FR" baseline="0" dirty="0" smtClean="0"/>
                        <a:t> </a:t>
                      </a:r>
                      <a:r>
                        <a:rPr lang="fr-FR" baseline="0" dirty="0" err="1" smtClean="0"/>
                        <a:t>decès</a:t>
                      </a:r>
                      <a:endParaRPr lang="fr-FR" b="1" dirty="0"/>
                    </a:p>
                  </a:txBody>
                  <a:tcPr/>
                </a:tc>
              </a:tr>
              <a:tr h="882302">
                <a:tc>
                  <a:txBody>
                    <a:bodyPr/>
                    <a:lstStyle/>
                    <a:p>
                      <a:r>
                        <a:rPr lang="fr-FR" b="1" dirty="0" smtClean="0"/>
                        <a:t>Cancer du  sein</a:t>
                      </a:r>
                      <a:endParaRPr lang="fr-FR" b="1" dirty="0"/>
                    </a:p>
                  </a:txBody>
                  <a:tcPr/>
                </a:tc>
                <a:tc>
                  <a:txBody>
                    <a:bodyPr/>
                    <a:lstStyle/>
                    <a:p>
                      <a:r>
                        <a:rPr lang="fr-FR" b="1" dirty="0" smtClean="0"/>
                        <a:t>92600</a:t>
                      </a:r>
                      <a:endParaRPr lang="fr-FR" b="1" dirty="0"/>
                    </a:p>
                  </a:txBody>
                  <a:tcPr/>
                </a:tc>
                <a:tc>
                  <a:txBody>
                    <a:bodyPr/>
                    <a:lstStyle/>
                    <a:p>
                      <a:r>
                        <a:rPr lang="fr-FR" b="1" dirty="0" smtClean="0"/>
                        <a:t>21,4</a:t>
                      </a:r>
                      <a:endParaRPr lang="fr-FR" b="1" dirty="0"/>
                    </a:p>
                  </a:txBody>
                  <a:tcPr/>
                </a:tc>
                <a:tc>
                  <a:txBody>
                    <a:bodyPr/>
                    <a:lstStyle/>
                    <a:p>
                      <a:r>
                        <a:rPr lang="fr-FR" b="1" dirty="0" smtClean="0"/>
                        <a:t>74080</a:t>
                      </a:r>
                      <a:endParaRPr lang="fr-FR" b="1" dirty="0"/>
                    </a:p>
                  </a:txBody>
                  <a:tcPr/>
                </a:tc>
                <a:tc>
                  <a:txBody>
                    <a:bodyPr/>
                    <a:lstStyle/>
                    <a:p>
                      <a:r>
                        <a:rPr lang="fr-FR" b="1" dirty="0" smtClean="0"/>
                        <a:t>80</a:t>
                      </a:r>
                      <a:endParaRPr lang="fr-FR" b="1" dirty="0"/>
                    </a:p>
                  </a:txBody>
                  <a:tcPr/>
                </a:tc>
              </a:tr>
              <a:tr h="511175">
                <a:tc>
                  <a:txBody>
                    <a:bodyPr/>
                    <a:lstStyle/>
                    <a:p>
                      <a:r>
                        <a:rPr lang="fr-FR" b="1" dirty="0" smtClean="0"/>
                        <a:t>Cancer du col</a:t>
                      </a:r>
                      <a:endParaRPr lang="fr-FR" b="1" dirty="0"/>
                    </a:p>
                  </a:txBody>
                  <a:tcPr/>
                </a:tc>
                <a:tc>
                  <a:txBody>
                    <a:bodyPr/>
                    <a:lstStyle/>
                    <a:p>
                      <a:r>
                        <a:rPr lang="fr-FR" b="1" dirty="0" smtClean="0"/>
                        <a:t>80400</a:t>
                      </a:r>
                      <a:endParaRPr lang="fr-FR" b="1" dirty="0"/>
                    </a:p>
                  </a:txBody>
                  <a:tcPr/>
                </a:tc>
                <a:tc>
                  <a:txBody>
                    <a:bodyPr/>
                    <a:lstStyle/>
                    <a:p>
                      <a:r>
                        <a:rPr lang="fr-FR" b="1" dirty="0" smtClean="0"/>
                        <a:t>18,5</a:t>
                      </a:r>
                      <a:endParaRPr lang="fr-FR" b="1" dirty="0"/>
                    </a:p>
                  </a:txBody>
                  <a:tcPr/>
                </a:tc>
                <a:tc>
                  <a:txBody>
                    <a:bodyPr/>
                    <a:lstStyle/>
                    <a:p>
                      <a:r>
                        <a:rPr lang="fr-FR" b="1" dirty="0" smtClean="0"/>
                        <a:t>68340</a:t>
                      </a:r>
                      <a:endParaRPr lang="fr-FR" b="1" dirty="0"/>
                    </a:p>
                  </a:txBody>
                  <a:tcPr/>
                </a:tc>
                <a:tc>
                  <a:txBody>
                    <a:bodyPr/>
                    <a:lstStyle/>
                    <a:p>
                      <a:r>
                        <a:rPr lang="fr-FR" b="1" dirty="0" smtClean="0"/>
                        <a:t>85</a:t>
                      </a:r>
                      <a:endParaRPr lang="fr-FR" b="1" dirty="0"/>
                    </a:p>
                  </a:txBody>
                  <a:tcPr/>
                </a:tc>
              </a:tr>
              <a:tr h="511175">
                <a:tc>
                  <a:txBody>
                    <a:bodyPr/>
                    <a:lstStyle/>
                    <a:p>
                      <a:r>
                        <a:rPr lang="fr-FR" b="1" dirty="0" smtClean="0"/>
                        <a:t>Cancer du foie</a:t>
                      </a:r>
                      <a:endParaRPr lang="fr-FR" b="1" dirty="0"/>
                    </a:p>
                  </a:txBody>
                  <a:tcPr/>
                </a:tc>
                <a:tc>
                  <a:txBody>
                    <a:bodyPr/>
                    <a:lstStyle/>
                    <a:p>
                      <a:r>
                        <a:rPr lang="fr-FR" b="1" dirty="0" smtClean="0"/>
                        <a:t>51500</a:t>
                      </a:r>
                      <a:endParaRPr lang="fr-FR" b="1" dirty="0"/>
                    </a:p>
                  </a:txBody>
                  <a:tcPr/>
                </a:tc>
                <a:tc>
                  <a:txBody>
                    <a:bodyPr/>
                    <a:lstStyle/>
                    <a:p>
                      <a:r>
                        <a:rPr lang="fr-FR" b="1" dirty="0" smtClean="0"/>
                        <a:t>12</a:t>
                      </a:r>
                      <a:endParaRPr lang="fr-FR" b="1" dirty="0"/>
                    </a:p>
                  </a:txBody>
                  <a:tcPr/>
                </a:tc>
                <a:tc>
                  <a:txBody>
                    <a:bodyPr/>
                    <a:lstStyle/>
                    <a:p>
                      <a:r>
                        <a:rPr lang="fr-FR" b="1" dirty="0" smtClean="0"/>
                        <a:t>48925</a:t>
                      </a:r>
                      <a:endParaRPr lang="fr-FR" b="1" dirty="0"/>
                    </a:p>
                  </a:txBody>
                  <a:tcPr/>
                </a:tc>
                <a:tc>
                  <a:txBody>
                    <a:bodyPr/>
                    <a:lstStyle/>
                    <a:p>
                      <a:r>
                        <a:rPr lang="fr-FR" b="1" dirty="0" smtClean="0"/>
                        <a:t>95</a:t>
                      </a:r>
                      <a:endParaRPr lang="fr-FR" b="1" dirty="0"/>
                    </a:p>
                  </a:txBody>
                  <a:tcPr/>
                </a:tc>
              </a:tr>
              <a:tr h="882302">
                <a:tc>
                  <a:txBody>
                    <a:bodyPr/>
                    <a:lstStyle/>
                    <a:p>
                      <a:r>
                        <a:rPr lang="fr-FR" b="1" dirty="0" smtClean="0"/>
                        <a:t>Cancer de la Prostate</a:t>
                      </a:r>
                      <a:endParaRPr lang="fr-FR" b="1" dirty="0"/>
                    </a:p>
                  </a:txBody>
                  <a:tcPr/>
                </a:tc>
                <a:tc>
                  <a:txBody>
                    <a:bodyPr/>
                    <a:lstStyle/>
                    <a:p>
                      <a:r>
                        <a:rPr lang="fr-FR" b="1" dirty="0" smtClean="0"/>
                        <a:t>39500</a:t>
                      </a:r>
                      <a:endParaRPr lang="fr-FR" b="1" dirty="0"/>
                    </a:p>
                  </a:txBody>
                  <a:tcPr/>
                </a:tc>
                <a:tc>
                  <a:txBody>
                    <a:bodyPr/>
                    <a:lstStyle/>
                    <a:p>
                      <a:r>
                        <a:rPr lang="fr-FR" b="1" dirty="0" smtClean="0"/>
                        <a:t>9,13</a:t>
                      </a:r>
                      <a:endParaRPr lang="fr-FR" b="1" dirty="0"/>
                    </a:p>
                  </a:txBody>
                  <a:tcPr/>
                </a:tc>
                <a:tc>
                  <a:txBody>
                    <a:bodyPr/>
                    <a:lstStyle/>
                    <a:p>
                      <a:r>
                        <a:rPr lang="fr-FR" b="1" dirty="0" smtClean="0"/>
                        <a:t>30810</a:t>
                      </a:r>
                      <a:endParaRPr lang="fr-FR" b="1" dirty="0"/>
                    </a:p>
                  </a:txBody>
                  <a:tcPr/>
                </a:tc>
                <a:tc>
                  <a:txBody>
                    <a:bodyPr/>
                    <a:lstStyle/>
                    <a:p>
                      <a:r>
                        <a:rPr lang="fr-FR" b="1" dirty="0" smtClean="0"/>
                        <a:t>78</a:t>
                      </a:r>
                      <a:endParaRPr lang="fr-FR" b="1" dirty="0"/>
                    </a:p>
                  </a:txBody>
                  <a:tcPr/>
                </a:tc>
              </a:tr>
              <a:tr h="511175">
                <a:tc>
                  <a:txBody>
                    <a:bodyPr/>
                    <a:lstStyle/>
                    <a:p>
                      <a:r>
                        <a:rPr lang="fr-FR" b="1" dirty="0" smtClean="0"/>
                        <a:t>Colon-rectum</a:t>
                      </a:r>
                      <a:endParaRPr lang="fr-FR" b="1" dirty="0"/>
                    </a:p>
                  </a:txBody>
                  <a:tcPr/>
                </a:tc>
                <a:tc>
                  <a:txBody>
                    <a:bodyPr/>
                    <a:lstStyle/>
                    <a:p>
                      <a:r>
                        <a:rPr lang="fr-FR" b="1" dirty="0" smtClean="0"/>
                        <a:t>34900</a:t>
                      </a:r>
                      <a:endParaRPr lang="fr-FR" b="1" dirty="0"/>
                    </a:p>
                  </a:txBody>
                  <a:tcPr/>
                </a:tc>
                <a:tc>
                  <a:txBody>
                    <a:bodyPr/>
                    <a:lstStyle/>
                    <a:p>
                      <a:r>
                        <a:rPr lang="fr-FR" b="1" dirty="0" smtClean="0"/>
                        <a:t>8</a:t>
                      </a:r>
                      <a:endParaRPr lang="fr-FR" b="1" dirty="0"/>
                    </a:p>
                  </a:txBody>
                  <a:tcPr/>
                </a:tc>
                <a:tc>
                  <a:txBody>
                    <a:bodyPr/>
                    <a:lstStyle/>
                    <a:p>
                      <a:r>
                        <a:rPr lang="fr-FR" b="1" dirty="0" smtClean="0"/>
                        <a:t>28618</a:t>
                      </a:r>
                      <a:endParaRPr lang="fr-FR" b="1" dirty="0"/>
                    </a:p>
                  </a:txBody>
                  <a:tcPr/>
                </a:tc>
                <a:tc>
                  <a:txBody>
                    <a:bodyPr/>
                    <a:lstStyle/>
                    <a:p>
                      <a:r>
                        <a:rPr lang="fr-FR" b="1" dirty="0" smtClean="0"/>
                        <a:t>82</a:t>
                      </a:r>
                      <a:endParaRPr lang="fr-FR" b="1" dirty="0"/>
                    </a:p>
                  </a:txBody>
                  <a:tcPr/>
                </a:tc>
              </a:tr>
              <a:tr h="511175">
                <a:tc>
                  <a:txBody>
                    <a:bodyPr/>
                    <a:lstStyle/>
                    <a:p>
                      <a:r>
                        <a:rPr lang="fr-FR" b="1" dirty="0" smtClean="0"/>
                        <a:t>Total</a:t>
                      </a:r>
                      <a:endParaRPr lang="fr-FR" b="1" dirty="0"/>
                    </a:p>
                  </a:txBody>
                  <a:tcPr/>
                </a:tc>
                <a:tc>
                  <a:txBody>
                    <a:bodyPr/>
                    <a:lstStyle/>
                    <a:p>
                      <a:r>
                        <a:rPr lang="fr-FR" b="1" dirty="0" smtClean="0"/>
                        <a:t>298900</a:t>
                      </a:r>
                      <a:endParaRPr lang="fr-FR" b="1" dirty="0"/>
                    </a:p>
                  </a:txBody>
                  <a:tcPr/>
                </a:tc>
                <a:tc>
                  <a:txBody>
                    <a:bodyPr/>
                    <a:lstStyle/>
                    <a:p>
                      <a:r>
                        <a:rPr lang="fr-FR" b="1" dirty="0" smtClean="0"/>
                        <a:t>69,03</a:t>
                      </a:r>
                      <a:endParaRPr lang="fr-FR" b="1" dirty="0"/>
                    </a:p>
                  </a:txBody>
                  <a:tcPr/>
                </a:tc>
                <a:tc>
                  <a:txBody>
                    <a:bodyPr/>
                    <a:lstStyle/>
                    <a:p>
                      <a:r>
                        <a:rPr lang="fr-FR" b="1" dirty="0" smtClean="0"/>
                        <a:t>250773</a:t>
                      </a:r>
                      <a:endParaRPr lang="fr-FR" b="1" dirty="0"/>
                    </a:p>
                  </a:txBody>
                  <a:tcPr/>
                </a:tc>
                <a:tc>
                  <a:txBody>
                    <a:bodyPr/>
                    <a:lstStyle/>
                    <a:p>
                      <a:r>
                        <a:rPr lang="fr-FR" b="1" dirty="0" smtClean="0"/>
                        <a:t>84</a:t>
                      </a:r>
                      <a:endParaRPr lang="fr-FR" b="1" dirty="0"/>
                    </a:p>
                  </a:txBody>
                  <a:tcPr/>
                </a:tc>
              </a:tr>
            </a:tbl>
          </a:graphicData>
        </a:graphic>
      </p:graphicFrame>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142852"/>
            <a:ext cx="8229600" cy="725470"/>
          </a:xfrm>
        </p:spPr>
        <p:txBody>
          <a:bodyPr>
            <a:normAutofit fontScale="90000"/>
          </a:bodyPr>
          <a:lstStyle/>
          <a:p>
            <a:r>
              <a:rPr lang="fr-FR" b="1" dirty="0" smtClean="0"/>
              <a:t>Incidence et mortalité en 2030</a:t>
            </a:r>
            <a:endParaRPr lang="fr-FR" b="1" dirty="0"/>
          </a:p>
        </p:txBody>
      </p:sp>
      <p:sp>
        <p:nvSpPr>
          <p:cNvPr id="3" name="Espace réservé du contenu 2"/>
          <p:cNvSpPr>
            <a:spLocks noGrp="1"/>
          </p:cNvSpPr>
          <p:nvPr>
            <p:ph idx="1"/>
          </p:nvPr>
        </p:nvSpPr>
        <p:spPr>
          <a:xfrm>
            <a:off x="457200" y="1285860"/>
            <a:ext cx="8229600" cy="4910530"/>
          </a:xfrm>
        </p:spPr>
        <p:txBody>
          <a:bodyPr/>
          <a:lstStyle/>
          <a:p>
            <a:r>
              <a:rPr lang="en-US" sz="2800" b="1" dirty="0" smtClean="0"/>
              <a:t>Table 3. Burden of hematologic malignancies in sub-Saharan Africa: GLOBOCAN 2030 projections      </a:t>
            </a:r>
          </a:p>
          <a:p>
            <a:pPr algn="ctr">
              <a:buNone/>
            </a:pPr>
            <a:r>
              <a:rPr lang="fr-FR" dirty="0" smtClean="0"/>
              <a:t>                  </a:t>
            </a:r>
            <a:r>
              <a:rPr lang="fr-FR" b="1" dirty="0" smtClean="0"/>
              <a:t>incidence            </a:t>
            </a:r>
            <a:r>
              <a:rPr lang="fr-FR" b="1" dirty="0" err="1" smtClean="0"/>
              <a:t>mortality</a:t>
            </a:r>
            <a:endParaRPr lang="fr-FR" b="1" dirty="0"/>
          </a:p>
        </p:txBody>
      </p:sp>
      <p:graphicFrame>
        <p:nvGraphicFramePr>
          <p:cNvPr id="5" name="Tableau 4"/>
          <p:cNvGraphicFramePr>
            <a:graphicFrameLocks noGrp="1"/>
          </p:cNvGraphicFramePr>
          <p:nvPr/>
        </p:nvGraphicFramePr>
        <p:xfrm>
          <a:off x="683568" y="2857496"/>
          <a:ext cx="7633055" cy="3279908"/>
        </p:xfrm>
        <a:graphic>
          <a:graphicData uri="http://schemas.openxmlformats.org/drawingml/2006/table">
            <a:tbl>
              <a:tblPr firstRow="1" bandRow="1">
                <a:tableStyleId>{284E427A-3D55-4303-BF80-6455036E1DE7}</a:tableStyleId>
              </a:tblPr>
              <a:tblGrid>
                <a:gridCol w="1930019"/>
                <a:gridCol w="1425759"/>
                <a:gridCol w="1425759"/>
                <a:gridCol w="1425759"/>
                <a:gridCol w="1425759"/>
              </a:tblGrid>
              <a:tr h="499937">
                <a:tc>
                  <a:txBody>
                    <a:bodyPr/>
                    <a:lstStyle/>
                    <a:p>
                      <a:endParaRPr lang="fr-FR" b="1" dirty="0"/>
                    </a:p>
                  </a:txBody>
                  <a:tcPr/>
                </a:tc>
                <a:tc>
                  <a:txBody>
                    <a:bodyPr/>
                    <a:lstStyle/>
                    <a:p>
                      <a:r>
                        <a:rPr lang="fr-FR" b="1" dirty="0" smtClean="0"/>
                        <a:t>No.</a:t>
                      </a:r>
                      <a:endParaRPr lang="fr-FR" b="1" dirty="0"/>
                    </a:p>
                  </a:txBody>
                  <a:tcPr/>
                </a:tc>
                <a:tc>
                  <a:txBody>
                    <a:bodyPr/>
                    <a:lstStyle/>
                    <a:p>
                      <a:r>
                        <a:rPr lang="fr-FR" b="1" dirty="0" smtClean="0"/>
                        <a:t>%</a:t>
                      </a:r>
                      <a:r>
                        <a:rPr lang="fr-FR" b="1" baseline="0" dirty="0" smtClean="0"/>
                        <a:t> </a:t>
                      </a:r>
                      <a:r>
                        <a:rPr lang="fr-FR" sz="1800" b="1" dirty="0" smtClean="0"/>
                        <a:t>increase</a:t>
                      </a:r>
                      <a:endParaRPr lang="fr-FR" b="1" dirty="0"/>
                    </a:p>
                  </a:txBody>
                  <a:tcPr/>
                </a:tc>
                <a:tc>
                  <a:txBody>
                    <a:bodyPr/>
                    <a:lstStyle/>
                    <a:p>
                      <a:r>
                        <a:rPr lang="fr-FR" b="1" dirty="0" smtClean="0"/>
                        <a:t>No.</a:t>
                      </a:r>
                      <a:endParaRPr lang="fr-FR" b="1" dirty="0"/>
                    </a:p>
                  </a:txBody>
                  <a:tcPr/>
                </a:tc>
                <a:tc>
                  <a:txBody>
                    <a:bodyPr/>
                    <a:lstStyle/>
                    <a:p>
                      <a:r>
                        <a:rPr lang="fr-FR" sz="1800" b="1" dirty="0" smtClean="0"/>
                        <a:t>% increase</a:t>
                      </a:r>
                      <a:endParaRPr lang="fr-FR" b="1" dirty="0"/>
                    </a:p>
                  </a:txBody>
                  <a:tcPr/>
                </a:tc>
              </a:tr>
              <a:tr h="499937">
                <a:tc>
                  <a:txBody>
                    <a:bodyPr/>
                    <a:lstStyle/>
                    <a:p>
                      <a:r>
                        <a:rPr lang="fr-FR" sz="1800" b="1" kern="1200" baseline="0" dirty="0" smtClean="0"/>
                        <a:t>Non Hodgkin </a:t>
                      </a:r>
                      <a:r>
                        <a:rPr lang="fr-FR" sz="1800" b="1" kern="1200" baseline="0" dirty="0" err="1" smtClean="0"/>
                        <a:t>Lymphoma</a:t>
                      </a:r>
                      <a:endParaRPr lang="fr-FR" b="1" dirty="0"/>
                    </a:p>
                  </a:txBody>
                  <a:tcPr/>
                </a:tc>
                <a:tc>
                  <a:txBody>
                    <a:bodyPr/>
                    <a:lstStyle/>
                    <a:p>
                      <a:r>
                        <a:rPr lang="de-DE" sz="1800" b="1" dirty="0" smtClean="0"/>
                        <a:t>45 300</a:t>
                      </a:r>
                      <a:endParaRPr lang="fr-FR" b="1" dirty="0"/>
                    </a:p>
                  </a:txBody>
                  <a:tcPr/>
                </a:tc>
                <a:tc>
                  <a:txBody>
                    <a:bodyPr/>
                    <a:lstStyle/>
                    <a:p>
                      <a:r>
                        <a:rPr lang="de-DE" sz="1800" b="1" dirty="0" smtClean="0"/>
                        <a:t>73 </a:t>
                      </a:r>
                      <a:endParaRPr lang="fr-FR" b="1"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de-DE" sz="1800" b="1" dirty="0" smtClean="0"/>
                        <a:t>37 396</a:t>
                      </a:r>
                      <a:endParaRPr lang="fr-FR" b="1" dirty="0" smtClean="0"/>
                    </a:p>
                  </a:txBody>
                  <a:tcPr/>
                </a:tc>
                <a:tc>
                  <a:txBody>
                    <a:bodyPr/>
                    <a:lstStyle/>
                    <a:p>
                      <a:r>
                        <a:rPr lang="de-DE" sz="1800" b="1" dirty="0" smtClean="0"/>
                        <a:t>71</a:t>
                      </a:r>
                      <a:endParaRPr lang="fr-FR" b="1" dirty="0"/>
                    </a:p>
                  </a:txBody>
                  <a:tcPr/>
                </a:tc>
              </a:tr>
              <a:tr h="499937">
                <a:tc>
                  <a:txBody>
                    <a:bodyPr/>
                    <a:lstStyle/>
                    <a:p>
                      <a:r>
                        <a:rPr lang="fr-FR" sz="1800" b="1" kern="1200" baseline="0" dirty="0" err="1" smtClean="0"/>
                        <a:t>Leukemia</a:t>
                      </a:r>
                      <a:endParaRPr lang="fr-FR" b="1" dirty="0"/>
                    </a:p>
                  </a:txBody>
                  <a:tcPr/>
                </a:tc>
                <a:tc>
                  <a:txBody>
                    <a:bodyPr/>
                    <a:lstStyle/>
                    <a:p>
                      <a:r>
                        <a:rPr lang="fr-FR" sz="1800" b="1" dirty="0" smtClean="0"/>
                        <a:t>23 120</a:t>
                      </a:r>
                      <a:endParaRPr lang="fr-FR" b="1" dirty="0"/>
                    </a:p>
                  </a:txBody>
                  <a:tcPr/>
                </a:tc>
                <a:tc>
                  <a:txBody>
                    <a:bodyPr/>
                    <a:lstStyle/>
                    <a:p>
                      <a:r>
                        <a:rPr lang="fr-FR" sz="1800" b="1" dirty="0" smtClean="0"/>
                        <a:t>77 </a:t>
                      </a:r>
                      <a:endParaRPr lang="fr-FR" b="1" dirty="0"/>
                    </a:p>
                  </a:txBody>
                  <a:tcPr/>
                </a:tc>
                <a:tc>
                  <a:txBody>
                    <a:bodyPr/>
                    <a:lstStyle/>
                    <a:p>
                      <a:r>
                        <a:rPr lang="fr-FR" sz="1800" b="1" dirty="0" smtClean="0"/>
                        <a:t>21 804</a:t>
                      </a:r>
                      <a:endParaRPr lang="fr-FR" b="1" dirty="0"/>
                    </a:p>
                  </a:txBody>
                  <a:tcPr/>
                </a:tc>
                <a:tc>
                  <a:txBody>
                    <a:bodyPr/>
                    <a:lstStyle/>
                    <a:p>
                      <a:r>
                        <a:rPr lang="fr-FR" sz="1800" b="1" dirty="0" smtClean="0"/>
                        <a:t>76</a:t>
                      </a:r>
                      <a:endParaRPr lang="fr-FR" b="1" dirty="0"/>
                    </a:p>
                  </a:txBody>
                  <a:tcPr/>
                </a:tc>
              </a:tr>
              <a:tr h="499937">
                <a:tc>
                  <a:txBody>
                    <a:bodyPr/>
                    <a:lstStyle/>
                    <a:p>
                      <a:r>
                        <a:rPr lang="fr-FR" sz="1800" b="1" kern="1200" baseline="0" dirty="0" smtClean="0"/>
                        <a:t>Hodgkin </a:t>
                      </a:r>
                      <a:r>
                        <a:rPr lang="fr-FR" sz="1800" b="1" kern="1200" baseline="0" dirty="0" err="1" smtClean="0"/>
                        <a:t>Lymphoma</a:t>
                      </a:r>
                      <a:endParaRPr lang="fr-FR" b="1" dirty="0"/>
                    </a:p>
                  </a:txBody>
                  <a:tcPr/>
                </a:tc>
                <a:tc>
                  <a:txBody>
                    <a:bodyPr/>
                    <a:lstStyle/>
                    <a:p>
                      <a:r>
                        <a:rPr lang="de-DE" sz="1800" b="1" dirty="0" smtClean="0"/>
                        <a:t>9196</a:t>
                      </a:r>
                      <a:endParaRPr lang="fr-FR" b="1" dirty="0"/>
                    </a:p>
                  </a:txBody>
                  <a:tcPr/>
                </a:tc>
                <a:tc>
                  <a:txBody>
                    <a:bodyPr/>
                    <a:lstStyle/>
                    <a:p>
                      <a:r>
                        <a:rPr lang="de-DE" sz="1800" b="1" dirty="0" smtClean="0"/>
                        <a:t>74 </a:t>
                      </a:r>
                      <a:endParaRPr lang="fr-FR" b="1"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de-DE" sz="1800" b="1" dirty="0" smtClean="0"/>
                        <a:t>7825</a:t>
                      </a:r>
                      <a:endParaRPr lang="fr-FR" b="1" dirty="0" smtClean="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de-DE" sz="1800" b="1" dirty="0" smtClean="0"/>
                        <a:t>77</a:t>
                      </a:r>
                      <a:endParaRPr lang="fr-FR" b="1" dirty="0" smtClean="0"/>
                    </a:p>
                  </a:txBody>
                  <a:tcPr/>
                </a:tc>
              </a:tr>
              <a:tr h="499937">
                <a:tc>
                  <a:txBody>
                    <a:bodyPr/>
                    <a:lstStyle/>
                    <a:p>
                      <a:r>
                        <a:rPr lang="fr-FR" sz="1800" b="1" kern="1200" baseline="0" dirty="0" smtClean="0"/>
                        <a:t>Multiple </a:t>
                      </a:r>
                      <a:r>
                        <a:rPr lang="fr-FR" sz="1800" b="1" kern="1200" baseline="0" dirty="0" err="1" smtClean="0"/>
                        <a:t>myeloma</a:t>
                      </a:r>
                      <a:endParaRPr lang="fr-FR" b="1" dirty="0"/>
                    </a:p>
                  </a:txBody>
                  <a:tcPr/>
                </a:tc>
                <a:tc>
                  <a:txBody>
                    <a:bodyPr/>
                    <a:lstStyle/>
                    <a:p>
                      <a:r>
                        <a:rPr lang="fr-FR" sz="1800" b="1" dirty="0" smtClean="0"/>
                        <a:t>6277</a:t>
                      </a:r>
                      <a:endParaRPr lang="fr-FR" b="1" dirty="0"/>
                    </a:p>
                  </a:txBody>
                  <a:tcPr/>
                </a:tc>
                <a:tc>
                  <a:txBody>
                    <a:bodyPr/>
                    <a:lstStyle/>
                    <a:p>
                      <a:r>
                        <a:rPr lang="fr-FR" sz="1800" b="1" dirty="0" smtClean="0"/>
                        <a:t>91 </a:t>
                      </a:r>
                      <a:endParaRPr lang="fr-FR" b="1"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800" b="1" dirty="0" smtClean="0"/>
                        <a:t>5755</a:t>
                      </a:r>
                      <a:endParaRPr lang="fr-FR" b="1" dirty="0" smtClean="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800" b="1" dirty="0" smtClean="0"/>
                        <a:t>91</a:t>
                      </a:r>
                      <a:endParaRPr lang="fr-FR" b="1" dirty="0" smtClean="0"/>
                    </a:p>
                  </a:txBody>
                  <a:tcPr/>
                </a:tc>
              </a:tr>
              <a:tr h="499937">
                <a:tc>
                  <a:txBody>
                    <a:bodyPr/>
                    <a:lstStyle/>
                    <a:p>
                      <a:r>
                        <a:rPr lang="fr-FR" sz="1800" b="1" kern="1200" baseline="0" dirty="0" smtClean="0"/>
                        <a:t>Total</a:t>
                      </a:r>
                      <a:endParaRPr lang="fr-FR" b="1" dirty="0"/>
                    </a:p>
                  </a:txBody>
                  <a:tcPr/>
                </a:tc>
                <a:tc>
                  <a:txBody>
                    <a:bodyPr/>
                    <a:lstStyle/>
                    <a:p>
                      <a:r>
                        <a:rPr lang="fr-FR" sz="1800" b="1" dirty="0" smtClean="0"/>
                        <a:t>83 893</a:t>
                      </a:r>
                      <a:endParaRPr lang="fr-FR" b="1" dirty="0"/>
                    </a:p>
                  </a:txBody>
                  <a:tcPr/>
                </a:tc>
                <a:tc>
                  <a:txBody>
                    <a:bodyPr/>
                    <a:lstStyle/>
                    <a:p>
                      <a:r>
                        <a:rPr lang="fr-FR" sz="1800" b="1" dirty="0" smtClean="0"/>
                        <a:t>75</a:t>
                      </a:r>
                      <a:endParaRPr lang="fr-FR" b="1" dirty="0"/>
                    </a:p>
                  </a:txBody>
                  <a:tcPr/>
                </a:tc>
                <a:tc>
                  <a:txBody>
                    <a:bodyPr/>
                    <a:lstStyle/>
                    <a:p>
                      <a:r>
                        <a:rPr lang="fr-FR" sz="1800" b="1" dirty="0" smtClean="0"/>
                        <a:t>72 778</a:t>
                      </a:r>
                      <a:endParaRPr lang="fr-FR" b="1" dirty="0"/>
                    </a:p>
                  </a:txBody>
                  <a:tcPr/>
                </a:tc>
                <a:tc>
                  <a:txBody>
                    <a:bodyPr/>
                    <a:lstStyle/>
                    <a:p>
                      <a:r>
                        <a:rPr lang="fr-FR" sz="1800" b="1" dirty="0" smtClean="0"/>
                        <a:t>75</a:t>
                      </a:r>
                      <a:endParaRPr lang="fr-FR" b="1" dirty="0"/>
                    </a:p>
                  </a:txBody>
                  <a:tcPr/>
                </a:tc>
              </a:tr>
            </a:tbl>
          </a:graphicData>
        </a:graphic>
      </p:graphicFrame>
      <p:sp>
        <p:nvSpPr>
          <p:cNvPr id="6" name="Rectangle 5"/>
          <p:cNvSpPr/>
          <p:nvPr/>
        </p:nvSpPr>
        <p:spPr>
          <a:xfrm>
            <a:off x="683567" y="6345816"/>
            <a:ext cx="7633055" cy="369332"/>
          </a:xfrm>
          <a:prstGeom prst="rect">
            <a:avLst/>
          </a:prstGeom>
        </p:spPr>
        <p:txBody>
          <a:bodyPr wrap="square">
            <a:spAutoFit/>
          </a:bodyPr>
          <a:lstStyle/>
          <a:p>
            <a:r>
              <a:rPr lang="fr-FR" b="1" dirty="0" err="1" smtClean="0"/>
              <a:t>Ferlay</a:t>
            </a:r>
            <a:r>
              <a:rPr lang="fr-FR" b="1" dirty="0" smtClean="0"/>
              <a:t> et </a:t>
            </a:r>
            <a:r>
              <a:rPr lang="fr-FR" b="1" dirty="0" err="1" smtClean="0"/>
              <a:t>al.GLOBOCAN</a:t>
            </a:r>
            <a:r>
              <a:rPr lang="fr-FR" b="1" dirty="0" smtClean="0"/>
              <a:t> 2008 </a:t>
            </a:r>
            <a:r>
              <a:rPr lang="fr-FR" b="1" dirty="0" err="1" smtClean="0"/>
              <a:t>htt</a:t>
            </a:r>
            <a:r>
              <a:rPr lang="fr-FR" b="1" dirty="0" smtClean="0"/>
              <a:t>//globocan.iarc.fr</a:t>
            </a:r>
            <a:endParaRPr lang="fr-FR" b="1"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p:txBody>
          <a:bodyPr/>
          <a:lstStyle/>
          <a:p>
            <a:pPr eaLnBrk="1" hangingPunct="1"/>
            <a:r>
              <a:rPr lang="fr-FR" b="1" dirty="0" smtClean="0">
                <a:solidFill>
                  <a:srgbClr val="0000FF"/>
                </a:solidFill>
              </a:rPr>
              <a:t>Expérience du Mali </a:t>
            </a:r>
          </a:p>
        </p:txBody>
      </p:sp>
      <p:sp>
        <p:nvSpPr>
          <p:cNvPr id="3075" name="Rectangle 3"/>
          <p:cNvSpPr>
            <a:spLocks noGrp="1" noChangeArrowheads="1"/>
          </p:cNvSpPr>
          <p:nvPr>
            <p:ph type="subTitle" idx="1"/>
          </p:nvPr>
        </p:nvSpPr>
        <p:spPr/>
        <p:txBody>
          <a:bodyPr/>
          <a:lstStyle/>
          <a:p>
            <a:pPr eaLnBrk="1" hangingPunct="1">
              <a:lnSpc>
                <a:spcPct val="80000"/>
              </a:lnSpc>
            </a:pPr>
            <a:r>
              <a:rPr lang="fr-FR" sz="1800" b="1" dirty="0" smtClean="0"/>
              <a:t> </a:t>
            </a:r>
            <a:endParaRPr lang="fr-FR" sz="1800" dirty="0" smtClean="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normAutofit/>
          </a:bodyPr>
          <a:lstStyle/>
          <a:p>
            <a:pPr eaLnBrk="1" hangingPunct="1"/>
            <a:r>
              <a:rPr lang="fr-FR" sz="4000" b="1" dirty="0" smtClean="0">
                <a:solidFill>
                  <a:srgbClr val="0000FF"/>
                </a:solidFill>
              </a:rPr>
              <a:t>Facilités cliniques de prise en charge</a:t>
            </a:r>
          </a:p>
        </p:txBody>
      </p:sp>
      <p:sp>
        <p:nvSpPr>
          <p:cNvPr id="5123" name="Rectangle 3"/>
          <p:cNvSpPr>
            <a:spLocks noGrp="1" noChangeArrowheads="1"/>
          </p:cNvSpPr>
          <p:nvPr>
            <p:ph type="body" idx="1"/>
          </p:nvPr>
        </p:nvSpPr>
        <p:spPr/>
        <p:txBody>
          <a:bodyPr/>
          <a:lstStyle/>
          <a:p>
            <a:pPr eaLnBrk="1" hangingPunct="1"/>
            <a:r>
              <a:rPr lang="fr-FR" b="1" dirty="0" smtClean="0"/>
              <a:t>Service d’Hématologie oncologie médicale  (HOM), CHU Point G</a:t>
            </a:r>
          </a:p>
          <a:p>
            <a:pPr eaLnBrk="1" hangingPunct="1">
              <a:buNone/>
            </a:pPr>
            <a:r>
              <a:rPr lang="fr-FR" b="1" dirty="0" smtClean="0">
                <a:sym typeface="Wingdings 2"/>
              </a:rPr>
              <a:t>		</a:t>
            </a:r>
            <a:r>
              <a:rPr lang="fr-FR" b="1" dirty="0" smtClean="0">
                <a:solidFill>
                  <a:srgbClr val="0000FF"/>
                </a:solidFill>
                <a:sym typeface="Wingdings 2"/>
              </a:rPr>
              <a:t></a:t>
            </a:r>
            <a:r>
              <a:rPr lang="fr-FR" b="1" dirty="0" smtClean="0">
                <a:solidFill>
                  <a:srgbClr val="0000FF"/>
                </a:solidFill>
              </a:rPr>
              <a:t>Pr Dapa A Diallo</a:t>
            </a:r>
          </a:p>
          <a:p>
            <a:pPr eaLnBrk="1" hangingPunct="1"/>
            <a:endParaRPr lang="fr-FR" b="1" dirty="0" smtClean="0"/>
          </a:p>
          <a:p>
            <a:pPr eaLnBrk="1" hangingPunct="1"/>
            <a:r>
              <a:rPr lang="fr-FR" b="1" dirty="0" smtClean="0"/>
              <a:t>Unité d’oncologie pédiatrique, CHU Gabriel TOURE</a:t>
            </a:r>
          </a:p>
          <a:p>
            <a:pPr eaLnBrk="1" hangingPunct="1">
              <a:buNone/>
            </a:pPr>
            <a:r>
              <a:rPr lang="fr-FR" b="1" dirty="0" smtClean="0">
                <a:sym typeface="Wingdings 2"/>
              </a:rPr>
              <a:t>		</a:t>
            </a:r>
            <a:r>
              <a:rPr lang="fr-FR" b="1" dirty="0" smtClean="0">
                <a:solidFill>
                  <a:srgbClr val="0000FF"/>
                </a:solidFill>
                <a:sym typeface="Wingdings 2"/>
              </a:rPr>
              <a:t></a:t>
            </a:r>
            <a:r>
              <a:rPr lang="fr-FR" b="1" dirty="0" smtClean="0">
                <a:solidFill>
                  <a:srgbClr val="0000FF"/>
                </a:solidFill>
              </a:rPr>
              <a:t>Dr Boubacar Togo</a:t>
            </a:r>
          </a:p>
          <a:p>
            <a:pPr eaLnBrk="1" hangingPunct="1"/>
            <a:r>
              <a:rPr lang="fr-FR" b="1" dirty="0" smtClean="0"/>
              <a:t>Service de radiothérapie à l’Hôpital du Mali</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Rectangle 2"/>
          <p:cNvSpPr>
            <a:spLocks noGrp="1" noChangeArrowheads="1"/>
          </p:cNvSpPr>
          <p:nvPr>
            <p:ph type="title"/>
          </p:nvPr>
        </p:nvSpPr>
        <p:spPr>
          <a:xfrm>
            <a:off x="3708400" y="274638"/>
            <a:ext cx="5292756" cy="1143000"/>
          </a:xfrm>
        </p:spPr>
        <p:txBody>
          <a:bodyPr>
            <a:normAutofit fontScale="90000"/>
          </a:bodyPr>
          <a:lstStyle/>
          <a:p>
            <a:pPr eaLnBrk="1" hangingPunct="1"/>
            <a:r>
              <a:rPr lang="fr-FR" b="1" dirty="0" smtClean="0">
                <a:solidFill>
                  <a:srgbClr val="0000FF"/>
                </a:solidFill>
              </a:rPr>
              <a:t>Service d’HOM, Point G</a:t>
            </a:r>
          </a:p>
        </p:txBody>
      </p:sp>
      <p:sp>
        <p:nvSpPr>
          <p:cNvPr id="1028" name="Rectangle 4"/>
          <p:cNvSpPr>
            <a:spLocks noGrp="1" noChangeArrowheads="1"/>
          </p:cNvSpPr>
          <p:nvPr>
            <p:ph type="body" sz="half" idx="1"/>
          </p:nvPr>
        </p:nvSpPr>
        <p:spPr>
          <a:xfrm>
            <a:off x="179388" y="1600200"/>
            <a:ext cx="3024187" cy="4997450"/>
          </a:xfrm>
        </p:spPr>
        <p:txBody>
          <a:bodyPr>
            <a:normAutofit/>
          </a:bodyPr>
          <a:lstStyle/>
          <a:p>
            <a:pPr eaLnBrk="1" hangingPunct="1">
              <a:lnSpc>
                <a:spcPct val="80000"/>
              </a:lnSpc>
            </a:pPr>
            <a:endParaRPr lang="fr-FR" sz="1800" b="1" dirty="0" smtClean="0"/>
          </a:p>
          <a:p>
            <a:pPr eaLnBrk="1" hangingPunct="1">
              <a:lnSpc>
                <a:spcPct val="80000"/>
              </a:lnSpc>
            </a:pPr>
            <a:endParaRPr lang="fr-FR" sz="1800" b="1" dirty="0" smtClean="0"/>
          </a:p>
          <a:p>
            <a:pPr eaLnBrk="1" hangingPunct="1">
              <a:lnSpc>
                <a:spcPct val="80000"/>
              </a:lnSpc>
            </a:pPr>
            <a:endParaRPr lang="fr-FR" sz="1800" b="1" dirty="0" smtClean="0"/>
          </a:p>
          <a:p>
            <a:pPr eaLnBrk="1" hangingPunct="1">
              <a:lnSpc>
                <a:spcPct val="80000"/>
              </a:lnSpc>
            </a:pPr>
            <a:endParaRPr lang="fr-FR" sz="1800" b="1" dirty="0" smtClean="0"/>
          </a:p>
          <a:p>
            <a:pPr eaLnBrk="1" hangingPunct="1">
              <a:lnSpc>
                <a:spcPct val="80000"/>
              </a:lnSpc>
            </a:pPr>
            <a:endParaRPr lang="fr-FR" sz="1800" b="1" dirty="0" smtClean="0"/>
          </a:p>
          <a:p>
            <a:pPr eaLnBrk="1" hangingPunct="1">
              <a:lnSpc>
                <a:spcPct val="80000"/>
              </a:lnSpc>
            </a:pPr>
            <a:endParaRPr lang="fr-FR" sz="1800" b="1" dirty="0" smtClean="0"/>
          </a:p>
          <a:p>
            <a:pPr eaLnBrk="1" hangingPunct="1">
              <a:lnSpc>
                <a:spcPct val="80000"/>
              </a:lnSpc>
            </a:pPr>
            <a:endParaRPr lang="fr-FR" sz="1800" b="1" dirty="0" smtClean="0"/>
          </a:p>
          <a:p>
            <a:pPr eaLnBrk="1" hangingPunct="1">
              <a:lnSpc>
                <a:spcPct val="80000"/>
              </a:lnSpc>
            </a:pPr>
            <a:endParaRPr lang="fr-FR" sz="1800" b="1" dirty="0" smtClean="0"/>
          </a:p>
          <a:p>
            <a:pPr eaLnBrk="1" hangingPunct="1">
              <a:lnSpc>
                <a:spcPct val="80000"/>
              </a:lnSpc>
            </a:pPr>
            <a:endParaRPr lang="fr-FR" sz="1800" b="1" dirty="0" smtClean="0"/>
          </a:p>
          <a:p>
            <a:pPr eaLnBrk="1" hangingPunct="1">
              <a:lnSpc>
                <a:spcPct val="80000"/>
              </a:lnSpc>
            </a:pPr>
            <a:endParaRPr lang="fr-FR" sz="1800" b="1" dirty="0" smtClean="0"/>
          </a:p>
          <a:p>
            <a:pPr eaLnBrk="1" hangingPunct="1">
              <a:lnSpc>
                <a:spcPct val="80000"/>
              </a:lnSpc>
              <a:buNone/>
            </a:pPr>
            <a:endParaRPr lang="fr-FR" sz="1800" b="1" dirty="0" smtClean="0"/>
          </a:p>
          <a:p>
            <a:pPr eaLnBrk="1" hangingPunct="1">
              <a:lnSpc>
                <a:spcPct val="80000"/>
              </a:lnSpc>
            </a:pPr>
            <a:endParaRPr lang="fr-FR" sz="1800" b="1" dirty="0" smtClean="0"/>
          </a:p>
        </p:txBody>
      </p:sp>
      <p:sp>
        <p:nvSpPr>
          <p:cNvPr id="1029" name="Rectangle 5"/>
          <p:cNvSpPr>
            <a:spLocks noGrp="1" noChangeArrowheads="1"/>
          </p:cNvSpPr>
          <p:nvPr>
            <p:ph type="body" sz="half" idx="2"/>
          </p:nvPr>
        </p:nvSpPr>
        <p:spPr/>
        <p:txBody>
          <a:bodyPr>
            <a:normAutofit/>
          </a:bodyPr>
          <a:lstStyle/>
          <a:p>
            <a:pPr>
              <a:lnSpc>
                <a:spcPct val="80000"/>
              </a:lnSpc>
            </a:pPr>
            <a:r>
              <a:rPr lang="fr-FR" sz="2400" b="1" dirty="0" smtClean="0"/>
              <a:t>Depuis 1998</a:t>
            </a:r>
          </a:p>
          <a:p>
            <a:pPr>
              <a:lnSpc>
                <a:spcPct val="80000"/>
              </a:lnSpc>
            </a:pPr>
            <a:r>
              <a:rPr lang="fr-FR" sz="2400" b="1" dirty="0" smtClean="0"/>
              <a:t>11  salles (23 lits actifs)</a:t>
            </a:r>
          </a:p>
          <a:p>
            <a:pPr>
              <a:lnSpc>
                <a:spcPct val="80000"/>
              </a:lnSpc>
            </a:pPr>
            <a:r>
              <a:rPr lang="fr-FR" sz="2400" b="1" dirty="0" smtClean="0">
                <a:solidFill>
                  <a:srgbClr val="FF0000"/>
                </a:solidFill>
              </a:rPr>
              <a:t>Pas de salle stérile</a:t>
            </a:r>
          </a:p>
          <a:p>
            <a:pPr>
              <a:lnSpc>
                <a:spcPct val="80000"/>
              </a:lnSpc>
            </a:pPr>
            <a:r>
              <a:rPr lang="fr-FR" sz="2400" b="1" dirty="0" smtClean="0"/>
              <a:t>Trois (3) hématologistes</a:t>
            </a:r>
          </a:p>
          <a:p>
            <a:pPr>
              <a:lnSpc>
                <a:spcPct val="80000"/>
              </a:lnSpc>
            </a:pPr>
            <a:r>
              <a:rPr lang="fr-FR" sz="2400" b="1" dirty="0" smtClean="0"/>
              <a:t>Deux (2) oncologues  </a:t>
            </a:r>
          </a:p>
          <a:p>
            <a:pPr>
              <a:lnSpc>
                <a:spcPct val="80000"/>
              </a:lnSpc>
            </a:pPr>
            <a:r>
              <a:rPr lang="fr-FR" sz="2400" b="1" dirty="0" smtClean="0"/>
              <a:t>Un (1)  Généraliste</a:t>
            </a:r>
          </a:p>
          <a:p>
            <a:pPr>
              <a:lnSpc>
                <a:spcPct val="80000"/>
              </a:lnSpc>
            </a:pPr>
            <a:r>
              <a:rPr lang="fr-FR" sz="2400" b="1" dirty="0" smtClean="0"/>
              <a:t>Sept (7) techniciens de santé</a:t>
            </a:r>
          </a:p>
          <a:p>
            <a:pPr>
              <a:lnSpc>
                <a:spcPct val="80000"/>
              </a:lnSpc>
            </a:pPr>
            <a:r>
              <a:rPr lang="fr-FR" sz="2400" b="1" dirty="0" smtClean="0"/>
              <a:t>Trois (3) Internes</a:t>
            </a:r>
          </a:p>
          <a:p>
            <a:pPr>
              <a:lnSpc>
                <a:spcPct val="80000"/>
              </a:lnSpc>
            </a:pPr>
            <a:r>
              <a:rPr lang="fr-FR" sz="2400" b="1" dirty="0" smtClean="0"/>
              <a:t>Trois (3) DES en hématologie</a:t>
            </a:r>
            <a:endParaRPr lang="fr-FR" sz="2400" dirty="0" smtClean="0"/>
          </a:p>
        </p:txBody>
      </p:sp>
      <p:sp>
        <p:nvSpPr>
          <p:cNvPr id="1030" name="Rectangle 7"/>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fr-FR"/>
          </a:p>
        </p:txBody>
      </p:sp>
      <p:pic>
        <p:nvPicPr>
          <p:cNvPr id="1031" name="Picture 8" descr="DSCN0292"/>
          <p:cNvPicPr>
            <a:picLocks noChangeAspect="1" noChangeArrowheads="1"/>
          </p:cNvPicPr>
          <p:nvPr/>
        </p:nvPicPr>
        <p:blipFill>
          <a:blip r:embed="rId2" cstate="print"/>
          <a:srcRect/>
          <a:stretch>
            <a:fillRect/>
          </a:stretch>
        </p:blipFill>
        <p:spPr bwMode="auto">
          <a:xfrm>
            <a:off x="179388" y="620688"/>
            <a:ext cx="3529012" cy="46133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457200" y="71414"/>
            <a:ext cx="8229600" cy="1143000"/>
          </a:xfrm>
        </p:spPr>
        <p:txBody>
          <a:bodyPr>
            <a:normAutofit fontScale="90000"/>
          </a:bodyPr>
          <a:lstStyle/>
          <a:p>
            <a:pPr eaLnBrk="1" hangingPunct="1"/>
            <a:r>
              <a:rPr lang="fr-FR" b="1" dirty="0" smtClean="0">
                <a:solidFill>
                  <a:srgbClr val="0000FF"/>
                </a:solidFill>
              </a:rPr>
              <a:t>Unité d’oncologie pédiatrique, Hôpital Gabriel Touré</a:t>
            </a:r>
          </a:p>
        </p:txBody>
      </p:sp>
      <p:sp>
        <p:nvSpPr>
          <p:cNvPr id="6147" name="Rectangle 4"/>
          <p:cNvSpPr>
            <a:spLocks noGrp="1" noChangeArrowheads="1"/>
          </p:cNvSpPr>
          <p:nvPr>
            <p:ph type="body" sz="half" idx="1"/>
          </p:nvPr>
        </p:nvSpPr>
        <p:spPr>
          <a:xfrm>
            <a:off x="457200" y="1600200"/>
            <a:ext cx="4038600" cy="4997450"/>
          </a:xfrm>
        </p:spPr>
        <p:txBody>
          <a:bodyPr>
            <a:normAutofit/>
          </a:bodyPr>
          <a:lstStyle/>
          <a:p>
            <a:pPr eaLnBrk="1" hangingPunct="1">
              <a:lnSpc>
                <a:spcPct val="90000"/>
              </a:lnSpc>
            </a:pPr>
            <a:endParaRPr lang="fr-FR" sz="2000" b="1" dirty="0" smtClean="0"/>
          </a:p>
          <a:p>
            <a:pPr eaLnBrk="1" hangingPunct="1">
              <a:lnSpc>
                <a:spcPct val="90000"/>
              </a:lnSpc>
            </a:pPr>
            <a:endParaRPr lang="fr-FR" sz="2000" b="1" dirty="0" smtClean="0"/>
          </a:p>
          <a:p>
            <a:pPr eaLnBrk="1" hangingPunct="1">
              <a:lnSpc>
                <a:spcPct val="90000"/>
              </a:lnSpc>
            </a:pPr>
            <a:endParaRPr lang="fr-FR" sz="2000" b="1" dirty="0" smtClean="0"/>
          </a:p>
          <a:p>
            <a:pPr eaLnBrk="1" hangingPunct="1">
              <a:lnSpc>
                <a:spcPct val="90000"/>
              </a:lnSpc>
            </a:pPr>
            <a:endParaRPr lang="fr-FR" sz="2000" b="1" dirty="0" smtClean="0"/>
          </a:p>
          <a:p>
            <a:pPr eaLnBrk="1" hangingPunct="1">
              <a:lnSpc>
                <a:spcPct val="90000"/>
              </a:lnSpc>
            </a:pPr>
            <a:endParaRPr lang="fr-FR" sz="2000" b="1" dirty="0" smtClean="0"/>
          </a:p>
          <a:p>
            <a:pPr eaLnBrk="1" hangingPunct="1">
              <a:lnSpc>
                <a:spcPct val="90000"/>
              </a:lnSpc>
            </a:pPr>
            <a:endParaRPr lang="fr-FR" sz="2000" b="1" dirty="0" smtClean="0"/>
          </a:p>
          <a:p>
            <a:pPr eaLnBrk="1" hangingPunct="1">
              <a:lnSpc>
                <a:spcPct val="90000"/>
              </a:lnSpc>
            </a:pPr>
            <a:endParaRPr lang="fr-FR" sz="2000" b="1" dirty="0" smtClean="0"/>
          </a:p>
          <a:p>
            <a:pPr eaLnBrk="1" hangingPunct="1">
              <a:lnSpc>
                <a:spcPct val="90000"/>
              </a:lnSpc>
            </a:pPr>
            <a:r>
              <a:rPr lang="fr-FR" sz="2000" b="1" dirty="0" smtClean="0"/>
              <a:t>Depuis 2005</a:t>
            </a:r>
          </a:p>
          <a:p>
            <a:pPr eaLnBrk="1" hangingPunct="1">
              <a:lnSpc>
                <a:spcPct val="90000"/>
              </a:lnSpc>
            </a:pPr>
            <a:r>
              <a:rPr lang="fr-FR" sz="2000" b="1" dirty="0" smtClean="0"/>
              <a:t>12 salles (4 pour isolation)  </a:t>
            </a:r>
          </a:p>
          <a:p>
            <a:pPr eaLnBrk="1" hangingPunct="1">
              <a:lnSpc>
                <a:spcPct val="90000"/>
              </a:lnSpc>
            </a:pPr>
            <a:r>
              <a:rPr lang="fr-FR" sz="2000" b="1" dirty="0" smtClean="0"/>
              <a:t>Deux (2) pédiatres</a:t>
            </a:r>
          </a:p>
          <a:p>
            <a:pPr eaLnBrk="1" hangingPunct="1">
              <a:lnSpc>
                <a:spcPct val="90000"/>
              </a:lnSpc>
            </a:pPr>
            <a:r>
              <a:rPr lang="fr-FR" sz="2000" b="1" dirty="0" smtClean="0"/>
              <a:t>Un (1) oncologue</a:t>
            </a:r>
          </a:p>
          <a:p>
            <a:pPr eaLnBrk="1" hangingPunct="1">
              <a:lnSpc>
                <a:spcPct val="90000"/>
              </a:lnSpc>
            </a:pPr>
            <a:r>
              <a:rPr lang="fr-FR" sz="2000" b="1" dirty="0" smtClean="0"/>
              <a:t>Un (1) hématologiste</a:t>
            </a:r>
          </a:p>
          <a:p>
            <a:pPr eaLnBrk="1" hangingPunct="1">
              <a:lnSpc>
                <a:spcPct val="90000"/>
              </a:lnSpc>
            </a:pPr>
            <a:r>
              <a:rPr lang="fr-FR" sz="2000" b="1" dirty="0" smtClean="0"/>
              <a:t>Trois (3) techniciens de santé</a:t>
            </a:r>
          </a:p>
          <a:p>
            <a:pPr eaLnBrk="1" hangingPunct="1">
              <a:lnSpc>
                <a:spcPct val="90000"/>
              </a:lnSpc>
            </a:pPr>
            <a:r>
              <a:rPr lang="fr-FR" sz="2000" b="1" dirty="0" smtClean="0"/>
              <a:t>Huit (8) Internes</a:t>
            </a:r>
          </a:p>
        </p:txBody>
      </p:sp>
      <p:sp>
        <p:nvSpPr>
          <p:cNvPr id="6148" name="Rectangle 5"/>
          <p:cNvSpPr>
            <a:spLocks noGrp="1" noChangeArrowheads="1"/>
          </p:cNvSpPr>
          <p:nvPr>
            <p:ph type="body" sz="half" idx="2"/>
          </p:nvPr>
        </p:nvSpPr>
        <p:spPr/>
        <p:txBody>
          <a:bodyPr/>
          <a:lstStyle/>
          <a:p>
            <a:pPr eaLnBrk="1" hangingPunct="1">
              <a:lnSpc>
                <a:spcPct val="90000"/>
              </a:lnSpc>
            </a:pPr>
            <a:r>
              <a:rPr lang="fr-FR" sz="2000" smtClean="0"/>
              <a:t> </a:t>
            </a:r>
          </a:p>
        </p:txBody>
      </p:sp>
      <p:pic>
        <p:nvPicPr>
          <p:cNvPr id="6149" name="Picture 6" descr="unité d'oncologie pédiatrique"/>
          <p:cNvPicPr>
            <a:picLocks noChangeAspect="1" noChangeArrowheads="1"/>
          </p:cNvPicPr>
          <p:nvPr/>
        </p:nvPicPr>
        <p:blipFill>
          <a:blip r:embed="rId2" cstate="print"/>
          <a:srcRect/>
          <a:stretch>
            <a:fillRect/>
          </a:stretch>
        </p:blipFill>
        <p:spPr bwMode="auto">
          <a:xfrm>
            <a:off x="2051720" y="1214414"/>
            <a:ext cx="4176266" cy="263400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457200" y="142852"/>
            <a:ext cx="8229600" cy="796908"/>
          </a:xfrm>
        </p:spPr>
        <p:txBody>
          <a:bodyPr>
            <a:normAutofit/>
          </a:bodyPr>
          <a:lstStyle/>
          <a:p>
            <a:pPr eaLnBrk="1" hangingPunct="1"/>
            <a:r>
              <a:rPr lang="fr-FR" sz="3600" b="1" dirty="0" smtClean="0">
                <a:solidFill>
                  <a:srgbClr val="0000FF"/>
                </a:solidFill>
              </a:rPr>
              <a:t>Facilités de cytologie et/ou d’histologie</a:t>
            </a:r>
          </a:p>
        </p:txBody>
      </p:sp>
      <p:sp>
        <p:nvSpPr>
          <p:cNvPr id="8195" name="Rectangle 3"/>
          <p:cNvSpPr>
            <a:spLocks noGrp="1" noChangeArrowheads="1"/>
          </p:cNvSpPr>
          <p:nvPr>
            <p:ph type="body" idx="1"/>
          </p:nvPr>
        </p:nvSpPr>
        <p:spPr>
          <a:xfrm>
            <a:off x="457200" y="1142984"/>
            <a:ext cx="8229600" cy="5286412"/>
          </a:xfrm>
        </p:spPr>
        <p:txBody>
          <a:bodyPr>
            <a:normAutofit fontScale="92500"/>
          </a:bodyPr>
          <a:lstStyle/>
          <a:p>
            <a:pPr eaLnBrk="1" hangingPunct="1"/>
            <a:r>
              <a:rPr lang="fr-FR" sz="2800" b="1" dirty="0" smtClean="0">
                <a:solidFill>
                  <a:srgbClr val="3366FF"/>
                </a:solidFill>
              </a:rPr>
              <a:t>CHU du Point G</a:t>
            </a:r>
          </a:p>
          <a:p>
            <a:pPr lvl="1" eaLnBrk="1" hangingPunct="1"/>
            <a:r>
              <a:rPr lang="fr-FR" sz="2400" b="1" dirty="0" smtClean="0"/>
              <a:t>Laboratoire de cytologie et de cytopathologie</a:t>
            </a:r>
          </a:p>
          <a:p>
            <a:pPr lvl="1" eaLnBrk="1" hangingPunct="1"/>
            <a:r>
              <a:rPr lang="fr-FR" sz="2400" b="1" dirty="0" smtClean="0">
                <a:solidFill>
                  <a:srgbClr val="0000FF"/>
                </a:solidFill>
              </a:rPr>
              <a:t>Pr Cheick Traoré</a:t>
            </a:r>
            <a:endParaRPr lang="fr-FR" sz="2000" b="1" dirty="0" smtClean="0">
              <a:solidFill>
                <a:srgbClr val="0000FF"/>
              </a:solidFill>
            </a:endParaRPr>
          </a:p>
          <a:p>
            <a:pPr eaLnBrk="1" hangingPunct="1"/>
            <a:endParaRPr lang="fr-FR" sz="2800" b="1" dirty="0" smtClean="0">
              <a:solidFill>
                <a:srgbClr val="3366FF"/>
              </a:solidFill>
            </a:endParaRPr>
          </a:p>
          <a:p>
            <a:pPr eaLnBrk="1" hangingPunct="1"/>
            <a:r>
              <a:rPr lang="fr-FR" sz="2800" b="1" dirty="0" smtClean="0">
                <a:solidFill>
                  <a:srgbClr val="3366FF"/>
                </a:solidFill>
              </a:rPr>
              <a:t>Faculté de Médecine et d’odontostomatologie (FMOS)</a:t>
            </a:r>
          </a:p>
          <a:p>
            <a:pPr lvl="1" eaLnBrk="1" hangingPunct="1"/>
            <a:r>
              <a:rPr lang="fr-FR" sz="2400" b="1" dirty="0" smtClean="0"/>
              <a:t>Laboratoire d’hématologie (Unité d’histopathologie hématologique)</a:t>
            </a:r>
          </a:p>
          <a:p>
            <a:pPr lvl="1" eaLnBrk="1" hangingPunct="1"/>
            <a:r>
              <a:rPr lang="fr-FR" sz="2400" b="1" dirty="0" smtClean="0">
                <a:solidFill>
                  <a:srgbClr val="0000FF"/>
                </a:solidFill>
              </a:rPr>
              <a:t>Pr </a:t>
            </a:r>
            <a:r>
              <a:rPr lang="fr-FR" sz="2400" b="1" dirty="0" err="1" smtClean="0">
                <a:solidFill>
                  <a:srgbClr val="0000FF"/>
                </a:solidFill>
              </a:rPr>
              <a:t>Dapa</a:t>
            </a:r>
            <a:r>
              <a:rPr lang="fr-FR" sz="2400" b="1" dirty="0" smtClean="0">
                <a:solidFill>
                  <a:srgbClr val="0000FF"/>
                </a:solidFill>
              </a:rPr>
              <a:t> A Diallo</a:t>
            </a:r>
          </a:p>
          <a:p>
            <a:pPr eaLnBrk="1" hangingPunct="1"/>
            <a:endParaRPr lang="fr-FR" sz="2800" b="1" dirty="0" smtClean="0">
              <a:solidFill>
                <a:srgbClr val="3366FF"/>
              </a:solidFill>
            </a:endParaRPr>
          </a:p>
          <a:p>
            <a:pPr eaLnBrk="1" hangingPunct="1"/>
            <a:r>
              <a:rPr lang="fr-FR" sz="2800" b="1" dirty="0" smtClean="0">
                <a:solidFill>
                  <a:srgbClr val="3366FF"/>
                </a:solidFill>
              </a:rPr>
              <a:t>Hôpital Gabriel Toure (HGT)</a:t>
            </a:r>
          </a:p>
          <a:p>
            <a:pPr lvl="1" eaLnBrk="1" hangingPunct="1"/>
            <a:r>
              <a:rPr lang="fr-FR" sz="2400" b="1" dirty="0" smtClean="0"/>
              <a:t>Unité d’oncologie pédiatrique</a:t>
            </a:r>
          </a:p>
          <a:p>
            <a:pPr lvl="1" eaLnBrk="1" hangingPunct="1"/>
            <a:r>
              <a:rPr lang="fr-FR" sz="2400" b="1" dirty="0" smtClean="0">
                <a:solidFill>
                  <a:srgbClr val="0000FF"/>
                </a:solidFill>
              </a:rPr>
              <a:t>Dr Boubacar Togo</a:t>
            </a:r>
          </a:p>
          <a:p>
            <a:pPr eaLnBrk="1" hangingPunct="1">
              <a:buNone/>
            </a:pPr>
            <a:endParaRPr lang="fr-FR" sz="2400" b="1" dirty="0" smtClean="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1654164"/>
          </a:xfrm>
        </p:spPr>
        <p:txBody>
          <a:bodyPr>
            <a:normAutofit fontScale="90000"/>
          </a:bodyPr>
          <a:lstStyle/>
          <a:p>
            <a:r>
              <a:rPr lang="fr-FR" b="1" dirty="0" smtClean="0">
                <a:solidFill>
                  <a:srgbClr val="0000FF"/>
                </a:solidFill>
              </a:rPr>
              <a:t>Recrutements du service d’hématologie oncologie médicale du Point G depuis 2008</a:t>
            </a:r>
            <a:endParaRPr lang="fr-FR" dirty="0">
              <a:solidFill>
                <a:srgbClr val="0000FF"/>
              </a:solidFill>
            </a:endParaRPr>
          </a:p>
        </p:txBody>
      </p:sp>
      <p:sp>
        <p:nvSpPr>
          <p:cNvPr id="3" name="Espace réservé du contenu 2"/>
          <p:cNvSpPr>
            <a:spLocks noGrp="1"/>
          </p:cNvSpPr>
          <p:nvPr>
            <p:ph idx="1"/>
          </p:nvPr>
        </p:nvSpPr>
        <p:spPr>
          <a:xfrm>
            <a:off x="457200" y="2332037"/>
            <a:ext cx="8229600" cy="3740169"/>
          </a:xfrm>
        </p:spPr>
        <p:txBody>
          <a:bodyPr>
            <a:normAutofit fontScale="92500" lnSpcReduction="10000"/>
          </a:bodyPr>
          <a:lstStyle/>
          <a:p>
            <a:r>
              <a:rPr lang="fr-FR" dirty="0" smtClean="0"/>
              <a:t>En 2008 : 259 nouveaux cas de cancer </a:t>
            </a:r>
          </a:p>
          <a:p>
            <a:r>
              <a:rPr lang="fr-FR" dirty="0" smtClean="0"/>
              <a:t>En 2009: 312</a:t>
            </a:r>
          </a:p>
          <a:p>
            <a:r>
              <a:rPr lang="fr-FR" dirty="0" smtClean="0"/>
              <a:t>En 2010 : 362</a:t>
            </a:r>
          </a:p>
          <a:p>
            <a:r>
              <a:rPr lang="fr-FR" dirty="0" smtClean="0"/>
              <a:t>En 2011 : 525</a:t>
            </a:r>
          </a:p>
          <a:p>
            <a:r>
              <a:rPr lang="fr-FR" dirty="0" smtClean="0"/>
              <a:t>En 2012 : 528</a:t>
            </a:r>
          </a:p>
          <a:p>
            <a:r>
              <a:rPr lang="fr-FR" dirty="0" smtClean="0"/>
              <a:t>En 2013 : 586</a:t>
            </a:r>
          </a:p>
          <a:p>
            <a:r>
              <a:rPr lang="fr-FR" dirty="0" smtClean="0"/>
              <a:t>En 2014: 656</a:t>
            </a:r>
            <a:endParaRPr lang="fr-FR"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Graphique 1"/>
          <p:cNvGraphicFramePr/>
          <p:nvPr/>
        </p:nvGraphicFramePr>
        <p:xfrm>
          <a:off x="1074057" y="692696"/>
          <a:ext cx="7098343" cy="5544616"/>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142852"/>
            <a:ext cx="8229600" cy="1082660"/>
          </a:xfrm>
        </p:spPr>
        <p:txBody>
          <a:bodyPr>
            <a:normAutofit fontScale="90000"/>
          </a:bodyPr>
          <a:lstStyle/>
          <a:p>
            <a:r>
              <a:rPr lang="fr-FR" b="1" dirty="0" smtClean="0">
                <a:solidFill>
                  <a:srgbClr val="0000FF"/>
                </a:solidFill>
              </a:rPr>
              <a:t>Stades d’évolution au diagnostic et Facilités de diagnostic</a:t>
            </a:r>
            <a:endParaRPr lang="fr-FR" b="1" dirty="0">
              <a:solidFill>
                <a:srgbClr val="0000FF"/>
              </a:solidFill>
            </a:endParaRPr>
          </a:p>
        </p:txBody>
      </p:sp>
      <p:sp>
        <p:nvSpPr>
          <p:cNvPr id="3" name="Espace réservé du contenu 2"/>
          <p:cNvSpPr>
            <a:spLocks noGrp="1"/>
          </p:cNvSpPr>
          <p:nvPr>
            <p:ph idx="1"/>
          </p:nvPr>
        </p:nvSpPr>
        <p:spPr>
          <a:xfrm>
            <a:off x="457200" y="1600200"/>
            <a:ext cx="8229600" cy="4900634"/>
          </a:xfrm>
        </p:spPr>
        <p:txBody>
          <a:bodyPr>
            <a:normAutofit fontScale="92500" lnSpcReduction="20000"/>
          </a:bodyPr>
          <a:lstStyle/>
          <a:p>
            <a:r>
              <a:rPr lang="fr-FR" b="1" dirty="0" smtClean="0">
                <a:solidFill>
                  <a:srgbClr val="0000FF"/>
                </a:solidFill>
              </a:rPr>
              <a:t>Stade avancé  dans la majorité des cas : </a:t>
            </a:r>
          </a:p>
          <a:p>
            <a:pPr lvl="1"/>
            <a:r>
              <a:rPr lang="fr-FR" b="1" dirty="0" smtClean="0"/>
              <a:t>Stades III et IV : 80% des cas de cancer du sein, de l’estomac,  de Lymphome, du colon et de la vessie.</a:t>
            </a:r>
          </a:p>
          <a:p>
            <a:pPr lvl="1"/>
            <a:r>
              <a:rPr lang="fr-FR" b="1" dirty="0" smtClean="0"/>
              <a:t>Stade accéléré : 34</a:t>
            </a:r>
            <a:r>
              <a:rPr lang="fr-FR" b="1" dirty="0" smtClean="0">
                <a:solidFill>
                  <a:srgbClr val="FFFF00"/>
                </a:solidFill>
              </a:rPr>
              <a:t> </a:t>
            </a:r>
            <a:r>
              <a:rPr lang="fr-FR" b="1" dirty="0" smtClean="0"/>
              <a:t>% des Leucémies myéloïdes chroniques (LMC)</a:t>
            </a:r>
          </a:p>
          <a:p>
            <a:r>
              <a:rPr lang="fr-FR" b="1" dirty="0" smtClean="0">
                <a:solidFill>
                  <a:srgbClr val="0000FF"/>
                </a:solidFill>
              </a:rPr>
              <a:t>Anatomie pathologique</a:t>
            </a:r>
            <a:r>
              <a:rPr lang="fr-FR" dirty="0" smtClean="0">
                <a:solidFill>
                  <a:srgbClr val="0000FF"/>
                </a:solidFill>
              </a:rPr>
              <a:t>:</a:t>
            </a:r>
          </a:p>
          <a:p>
            <a:pPr lvl="1"/>
            <a:r>
              <a:rPr lang="fr-FR" b="1" dirty="0" smtClean="0"/>
              <a:t>Morphologique (simple coloration HES +/- GIEMSA)</a:t>
            </a:r>
          </a:p>
          <a:p>
            <a:pPr lvl="1"/>
            <a:r>
              <a:rPr lang="fr-FR" b="1" dirty="0" smtClean="0"/>
              <a:t>Uniquement dans les capitales</a:t>
            </a:r>
          </a:p>
          <a:p>
            <a:pPr lvl="1"/>
            <a:r>
              <a:rPr lang="fr-FR" b="1" dirty="0" smtClean="0">
                <a:solidFill>
                  <a:schemeClr val="accent2"/>
                </a:solidFill>
              </a:rPr>
              <a:t>Pas d’</a:t>
            </a:r>
            <a:r>
              <a:rPr lang="fr-FR" b="1" dirty="0" err="1" smtClean="0">
                <a:solidFill>
                  <a:schemeClr val="accent2"/>
                </a:solidFill>
              </a:rPr>
              <a:t>immunohistochimie</a:t>
            </a:r>
            <a:r>
              <a:rPr lang="fr-FR" b="1" dirty="0" smtClean="0">
                <a:solidFill>
                  <a:schemeClr val="accent2"/>
                </a:solidFill>
              </a:rPr>
              <a:t> en routine</a:t>
            </a:r>
          </a:p>
          <a:p>
            <a:r>
              <a:rPr lang="fr-FR" b="1" dirty="0" smtClean="0">
                <a:solidFill>
                  <a:srgbClr val="0000FF"/>
                </a:solidFill>
              </a:rPr>
              <a:t>Cytologie  plus facilement </a:t>
            </a:r>
            <a:r>
              <a:rPr lang="fr-FR" b="1" dirty="0" err="1" smtClean="0">
                <a:solidFill>
                  <a:srgbClr val="0000FF"/>
                </a:solidFill>
              </a:rPr>
              <a:t>accesible</a:t>
            </a:r>
            <a:r>
              <a:rPr lang="fr-FR" b="1" dirty="0" smtClean="0">
                <a:solidFill>
                  <a:srgbClr val="0000FF"/>
                </a:solidFill>
              </a:rPr>
              <a:t> +++</a:t>
            </a:r>
          </a:p>
          <a:p>
            <a:r>
              <a:rPr lang="fr-FR" b="1" dirty="0" smtClean="0">
                <a:solidFill>
                  <a:schemeClr val="accent2"/>
                </a:solidFill>
              </a:rPr>
              <a:t>Pas de biologie moléculaire ( FISH,PCR)</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4"/>
          <p:cNvSpPr>
            <a:spLocks noGrp="1" noChangeArrowheads="1"/>
          </p:cNvSpPr>
          <p:nvPr>
            <p:ph type="title"/>
          </p:nvPr>
        </p:nvSpPr>
        <p:spPr>
          <a:xfrm>
            <a:off x="457200" y="274638"/>
            <a:ext cx="8229600" cy="868346"/>
          </a:xfrm>
        </p:spPr>
        <p:txBody>
          <a:bodyPr/>
          <a:lstStyle/>
          <a:p>
            <a:pPr eaLnBrk="1" hangingPunct="1"/>
            <a:r>
              <a:rPr lang="fr-FR" b="1" dirty="0" smtClean="0">
                <a:solidFill>
                  <a:srgbClr val="0000FF"/>
                </a:solidFill>
              </a:rPr>
              <a:t>Techniques de diagnostic</a:t>
            </a:r>
          </a:p>
        </p:txBody>
      </p:sp>
      <p:sp>
        <p:nvSpPr>
          <p:cNvPr id="10243" name="Rectangle 5"/>
          <p:cNvSpPr>
            <a:spLocks noGrp="1" noChangeArrowheads="1"/>
          </p:cNvSpPr>
          <p:nvPr>
            <p:ph type="body" sz="half" idx="1"/>
          </p:nvPr>
        </p:nvSpPr>
        <p:spPr>
          <a:xfrm>
            <a:off x="457200" y="1600200"/>
            <a:ext cx="4114800" cy="4525963"/>
          </a:xfrm>
          <a:ln>
            <a:solidFill>
              <a:srgbClr val="CC00FF"/>
            </a:solidFill>
          </a:ln>
        </p:spPr>
        <p:txBody>
          <a:bodyPr/>
          <a:lstStyle/>
          <a:p>
            <a:pPr algn="ctr" eaLnBrk="1" hangingPunct="1"/>
            <a:r>
              <a:rPr lang="fr-FR" b="1" dirty="0" smtClean="0">
                <a:solidFill>
                  <a:srgbClr val="3366FF"/>
                </a:solidFill>
              </a:rPr>
              <a:t>Faites</a:t>
            </a:r>
          </a:p>
          <a:p>
            <a:pPr algn="ctr" eaLnBrk="1" hangingPunct="1"/>
            <a:endParaRPr lang="fr-FR" b="1" dirty="0" smtClean="0">
              <a:solidFill>
                <a:srgbClr val="3366FF"/>
              </a:solidFill>
            </a:endParaRPr>
          </a:p>
          <a:p>
            <a:pPr lvl="1" eaLnBrk="1" hangingPunct="1"/>
            <a:r>
              <a:rPr lang="fr-FR" b="1" dirty="0" smtClean="0"/>
              <a:t>En cytologie</a:t>
            </a:r>
          </a:p>
          <a:p>
            <a:pPr lvl="2" eaLnBrk="1" hangingPunct="1"/>
            <a:r>
              <a:rPr lang="fr-FR" b="1" dirty="0" smtClean="0"/>
              <a:t>May </a:t>
            </a:r>
            <a:r>
              <a:rPr lang="fr-FR" b="1" dirty="0" err="1" smtClean="0"/>
              <a:t>Grun</a:t>
            </a:r>
            <a:r>
              <a:rPr lang="fr-FR" b="1" dirty="0" smtClean="0"/>
              <a:t> Wald </a:t>
            </a:r>
            <a:r>
              <a:rPr lang="fr-FR" b="1" dirty="0" err="1" smtClean="0"/>
              <a:t>Giemsa</a:t>
            </a:r>
            <a:endParaRPr lang="fr-FR" b="1" dirty="0" smtClean="0"/>
          </a:p>
          <a:p>
            <a:pPr lvl="2" eaLnBrk="1" hangingPunct="1"/>
            <a:endParaRPr lang="fr-FR" b="1" dirty="0" smtClean="0"/>
          </a:p>
          <a:p>
            <a:pPr lvl="1" eaLnBrk="1" hangingPunct="1"/>
            <a:r>
              <a:rPr lang="fr-FR" b="1" dirty="0" smtClean="0"/>
              <a:t>En histologie</a:t>
            </a:r>
          </a:p>
          <a:p>
            <a:pPr lvl="2"/>
            <a:r>
              <a:rPr lang="fr-FR" b="1" dirty="0" smtClean="0"/>
              <a:t>HES +++</a:t>
            </a:r>
          </a:p>
          <a:p>
            <a:pPr lvl="2" eaLnBrk="1" hangingPunct="1"/>
            <a:r>
              <a:rPr lang="fr-FR" b="1" dirty="0" smtClean="0"/>
              <a:t>GIEMSA+</a:t>
            </a:r>
          </a:p>
          <a:p>
            <a:pPr eaLnBrk="1" hangingPunct="1"/>
            <a:endParaRPr lang="fr-FR" b="1" dirty="0" smtClean="0"/>
          </a:p>
        </p:txBody>
      </p:sp>
      <p:sp>
        <p:nvSpPr>
          <p:cNvPr id="10244" name="Rectangle 6"/>
          <p:cNvSpPr>
            <a:spLocks noGrp="1" noChangeArrowheads="1"/>
          </p:cNvSpPr>
          <p:nvPr>
            <p:ph type="body" sz="half" idx="2"/>
          </p:nvPr>
        </p:nvSpPr>
        <p:spPr>
          <a:xfrm>
            <a:off x="4929190" y="1600200"/>
            <a:ext cx="3757610" cy="4525963"/>
          </a:xfrm>
          <a:ln>
            <a:solidFill>
              <a:srgbClr val="FF0000"/>
            </a:solidFill>
          </a:ln>
        </p:spPr>
        <p:txBody>
          <a:bodyPr>
            <a:normAutofit/>
          </a:bodyPr>
          <a:lstStyle/>
          <a:p>
            <a:pPr algn="ctr" eaLnBrk="1" hangingPunct="1"/>
            <a:r>
              <a:rPr lang="fr-FR" b="1" dirty="0" smtClean="0">
                <a:solidFill>
                  <a:srgbClr val="3366FF"/>
                </a:solidFill>
              </a:rPr>
              <a:t>Non faites</a:t>
            </a:r>
          </a:p>
          <a:p>
            <a:pPr algn="ctr" eaLnBrk="1" hangingPunct="1"/>
            <a:endParaRPr lang="fr-FR" b="1" dirty="0" smtClean="0">
              <a:solidFill>
                <a:srgbClr val="3366FF"/>
              </a:solidFill>
            </a:endParaRPr>
          </a:p>
          <a:p>
            <a:pPr lvl="1" eaLnBrk="1" hangingPunct="1"/>
            <a:r>
              <a:rPr lang="fr-FR" b="1" dirty="0" smtClean="0"/>
              <a:t>Cytochimie</a:t>
            </a:r>
          </a:p>
          <a:p>
            <a:pPr lvl="1" eaLnBrk="1" hangingPunct="1"/>
            <a:endParaRPr lang="fr-FR" b="1" dirty="0" smtClean="0"/>
          </a:p>
          <a:p>
            <a:pPr lvl="1" eaLnBrk="1" hangingPunct="1"/>
            <a:r>
              <a:rPr lang="fr-FR" b="1" dirty="0" err="1" smtClean="0"/>
              <a:t>Immunohistochimie</a:t>
            </a:r>
            <a:endParaRPr lang="fr-FR" b="1" dirty="0" smtClean="0"/>
          </a:p>
          <a:p>
            <a:pPr lvl="1" eaLnBrk="1" hangingPunct="1"/>
            <a:endParaRPr lang="fr-FR" b="1" dirty="0" smtClean="0"/>
          </a:p>
          <a:p>
            <a:pPr lvl="1" eaLnBrk="1" hangingPunct="1"/>
            <a:r>
              <a:rPr lang="fr-FR" b="1" dirty="0" smtClean="0"/>
              <a:t>Cytogénétique</a:t>
            </a:r>
          </a:p>
          <a:p>
            <a:pPr lvl="1" eaLnBrk="1" hangingPunct="1"/>
            <a:endParaRPr lang="fr-FR" b="1" dirty="0" smtClean="0"/>
          </a:p>
          <a:p>
            <a:pPr lvl="1" eaLnBrk="1" hangingPunct="1"/>
            <a:r>
              <a:rPr lang="fr-FR" b="1" dirty="0" smtClean="0"/>
              <a:t>Biologie moléculaire</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smtClean="0"/>
              <a:t> </a:t>
            </a:r>
            <a:r>
              <a:rPr lang="fr-FR" b="1" dirty="0" smtClean="0">
                <a:solidFill>
                  <a:srgbClr val="0000FF"/>
                </a:solidFill>
              </a:rPr>
              <a:t>Quelles sont les classes médicaments anticancéreux?</a:t>
            </a:r>
            <a:endParaRPr lang="fr-FR" dirty="0">
              <a:solidFill>
                <a:srgbClr val="0000FF"/>
              </a:solidFill>
            </a:endParaRPr>
          </a:p>
        </p:txBody>
      </p:sp>
      <p:pic>
        <p:nvPicPr>
          <p:cNvPr id="4" name="Picture 2"/>
          <p:cNvPicPr>
            <a:picLocks noGrp="1" noChangeAspect="1" noChangeArrowheads="1"/>
          </p:cNvPicPr>
          <p:nvPr>
            <p:ph idx="1"/>
          </p:nvPr>
        </p:nvPicPr>
        <p:blipFill>
          <a:blip r:embed="rId2" cstate="print"/>
          <a:srcRect l="1613" t="7527" r="3226" b="7527"/>
          <a:stretch>
            <a:fillRect/>
          </a:stretch>
        </p:blipFill>
        <p:spPr>
          <a:xfrm>
            <a:off x="457200" y="1600200"/>
            <a:ext cx="8229600" cy="4997152"/>
          </a:xfrm>
          <a:noFill/>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b="1" dirty="0" smtClean="0">
                <a:solidFill>
                  <a:srgbClr val="0000FF"/>
                </a:solidFill>
                <a:latin typeface="Arial" pitchFamily="34" charset="0"/>
                <a:cs typeface="Arial" pitchFamily="34" charset="0"/>
              </a:rPr>
              <a:t>Protocoles actuels de chimiothérapie classique </a:t>
            </a:r>
            <a:endParaRPr lang="fr-FR" dirty="0">
              <a:latin typeface="Arial" pitchFamily="34" charset="0"/>
              <a:cs typeface="Arial" pitchFamily="34" charset="0"/>
            </a:endParaRPr>
          </a:p>
        </p:txBody>
      </p:sp>
      <p:graphicFrame>
        <p:nvGraphicFramePr>
          <p:cNvPr id="4" name="Espace réservé du contenu 3"/>
          <p:cNvGraphicFramePr>
            <a:graphicFrameLocks noGrp="1"/>
          </p:cNvGraphicFramePr>
          <p:nvPr>
            <p:ph idx="1"/>
          </p:nvPr>
        </p:nvGraphicFramePr>
        <p:xfrm>
          <a:off x="457200" y="1625600"/>
          <a:ext cx="8229600" cy="4023360"/>
        </p:xfrm>
        <a:graphic>
          <a:graphicData uri="http://schemas.openxmlformats.org/drawingml/2006/table">
            <a:tbl>
              <a:tblPr firstRow="1" bandRow="1">
                <a:tableStyleId>{5C22544A-7EE6-4342-B048-85BDC9FD1C3A}</a:tableStyleId>
              </a:tblPr>
              <a:tblGrid>
                <a:gridCol w="4114800"/>
                <a:gridCol w="4114800"/>
              </a:tblGrid>
              <a:tr h="335243">
                <a:tc>
                  <a:txBody>
                    <a:bodyPr/>
                    <a:lstStyle/>
                    <a:p>
                      <a:r>
                        <a:rPr lang="fr-FR" b="1" dirty="0" smtClean="0">
                          <a:latin typeface="Arial" pitchFamily="34" charset="0"/>
                          <a:cs typeface="Arial" pitchFamily="34" charset="0"/>
                        </a:rPr>
                        <a:t>CANCERS</a:t>
                      </a:r>
                      <a:endParaRPr lang="fr-FR" b="1" dirty="0">
                        <a:latin typeface="Arial" pitchFamily="34" charset="0"/>
                        <a:cs typeface="Arial" pitchFamily="34" charset="0"/>
                      </a:endParaRPr>
                    </a:p>
                  </a:txBody>
                  <a:tcPr/>
                </a:tc>
                <a:tc>
                  <a:txBody>
                    <a:bodyPr/>
                    <a:lstStyle/>
                    <a:p>
                      <a:r>
                        <a:rPr lang="fr-FR" b="1" dirty="0" smtClean="0">
                          <a:latin typeface="Arial" pitchFamily="34" charset="0"/>
                          <a:cs typeface="Arial" pitchFamily="34" charset="0"/>
                        </a:rPr>
                        <a:t>PROTOCOLES</a:t>
                      </a:r>
                      <a:endParaRPr lang="fr-FR" b="1" dirty="0">
                        <a:latin typeface="Arial" pitchFamily="34" charset="0"/>
                        <a:cs typeface="Arial" pitchFamily="34" charset="0"/>
                      </a:endParaRPr>
                    </a:p>
                  </a:txBody>
                  <a:tcPr/>
                </a:tc>
              </a:tr>
              <a:tr h="578639">
                <a:tc>
                  <a:txBody>
                    <a:bodyPr/>
                    <a:lstStyle/>
                    <a:p>
                      <a:r>
                        <a:rPr lang="fr-FR" b="1" dirty="0" smtClean="0">
                          <a:solidFill>
                            <a:srgbClr val="0000FF"/>
                          </a:solidFill>
                          <a:latin typeface="Arial" pitchFamily="34" charset="0"/>
                          <a:cs typeface="Arial" pitchFamily="34" charset="0"/>
                        </a:rPr>
                        <a:t>SEIN</a:t>
                      </a:r>
                      <a:endParaRPr lang="fr-FR" b="1" dirty="0">
                        <a:solidFill>
                          <a:srgbClr val="0000FF"/>
                        </a:solidFill>
                        <a:latin typeface="Arial" pitchFamily="34" charset="0"/>
                        <a:cs typeface="Arial" pitchFamily="34" charset="0"/>
                      </a:endParaRPr>
                    </a:p>
                  </a:txBody>
                  <a:tcPr/>
                </a:tc>
                <a:tc>
                  <a:txBody>
                    <a:bodyPr/>
                    <a:lstStyle/>
                    <a:p>
                      <a:r>
                        <a:rPr lang="fr-FR" b="1" dirty="0" smtClean="0">
                          <a:solidFill>
                            <a:srgbClr val="0000FF"/>
                          </a:solidFill>
                          <a:latin typeface="Arial" pitchFamily="34" charset="0"/>
                          <a:cs typeface="Arial" pitchFamily="34" charset="0"/>
                        </a:rPr>
                        <a:t>AC60/FEC100/DOCETAXEL100/</a:t>
                      </a:r>
                    </a:p>
                    <a:p>
                      <a:r>
                        <a:rPr lang="fr-FR" b="1" dirty="0" smtClean="0">
                          <a:solidFill>
                            <a:srgbClr val="0000FF"/>
                          </a:solidFill>
                          <a:latin typeface="Arial" pitchFamily="34" charset="0"/>
                          <a:cs typeface="Arial" pitchFamily="34" charset="0"/>
                        </a:rPr>
                        <a:t>CISPLATINE+NAVELBINE</a:t>
                      </a:r>
                      <a:endParaRPr lang="fr-FR" b="1" dirty="0">
                        <a:solidFill>
                          <a:srgbClr val="0000FF"/>
                        </a:solidFill>
                        <a:latin typeface="Arial" pitchFamily="34" charset="0"/>
                        <a:cs typeface="Arial" pitchFamily="34" charset="0"/>
                      </a:endParaRPr>
                    </a:p>
                  </a:txBody>
                  <a:tcPr/>
                </a:tc>
              </a:tr>
              <a:tr h="335243">
                <a:tc>
                  <a:txBody>
                    <a:bodyPr/>
                    <a:lstStyle/>
                    <a:p>
                      <a:r>
                        <a:rPr lang="fr-FR" b="1" dirty="0" smtClean="0">
                          <a:solidFill>
                            <a:srgbClr val="0000FF"/>
                          </a:solidFill>
                          <a:latin typeface="Arial" pitchFamily="34" charset="0"/>
                          <a:cs typeface="Arial" pitchFamily="34" charset="0"/>
                        </a:rPr>
                        <a:t>LYMPHOMES (LMNH/MDH)</a:t>
                      </a:r>
                      <a:endParaRPr lang="fr-FR" b="1" dirty="0">
                        <a:solidFill>
                          <a:srgbClr val="0000FF"/>
                        </a:solidFill>
                        <a:latin typeface="Arial" pitchFamily="34" charset="0"/>
                        <a:cs typeface="Arial" pitchFamily="34" charset="0"/>
                      </a:endParaRPr>
                    </a:p>
                  </a:txBody>
                  <a:tcPr/>
                </a:tc>
                <a:tc>
                  <a:txBody>
                    <a:bodyPr/>
                    <a:lstStyle/>
                    <a:p>
                      <a:r>
                        <a:rPr lang="fr-FR" b="1" dirty="0" smtClean="0">
                          <a:solidFill>
                            <a:srgbClr val="0000FF"/>
                          </a:solidFill>
                          <a:latin typeface="Arial" pitchFamily="34" charset="0"/>
                          <a:cs typeface="Arial" pitchFamily="34" charset="0"/>
                        </a:rPr>
                        <a:t>COP/CHOP/R-CHOP/ABVD</a:t>
                      </a:r>
                      <a:endParaRPr lang="fr-FR" b="1" dirty="0">
                        <a:solidFill>
                          <a:srgbClr val="0000FF"/>
                        </a:solidFill>
                        <a:latin typeface="Arial" pitchFamily="34" charset="0"/>
                        <a:cs typeface="Arial" pitchFamily="34" charset="0"/>
                      </a:endParaRPr>
                    </a:p>
                  </a:txBody>
                  <a:tcPr/>
                </a:tc>
              </a:tr>
              <a:tr h="335243">
                <a:tc>
                  <a:txBody>
                    <a:bodyPr/>
                    <a:lstStyle/>
                    <a:p>
                      <a:r>
                        <a:rPr lang="fr-FR" b="1" dirty="0" smtClean="0">
                          <a:solidFill>
                            <a:srgbClr val="0000FF"/>
                          </a:solidFill>
                          <a:latin typeface="Arial" pitchFamily="34" charset="0"/>
                          <a:cs typeface="Arial" pitchFamily="34" charset="0"/>
                        </a:rPr>
                        <a:t>LMC</a:t>
                      </a:r>
                      <a:endParaRPr lang="fr-FR" b="1" dirty="0">
                        <a:solidFill>
                          <a:srgbClr val="0000FF"/>
                        </a:solidFill>
                        <a:latin typeface="Arial" pitchFamily="34" charset="0"/>
                        <a:cs typeface="Arial"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b="1" dirty="0" smtClean="0">
                          <a:solidFill>
                            <a:srgbClr val="0000FF"/>
                          </a:solidFill>
                          <a:latin typeface="Arial" pitchFamily="34" charset="0"/>
                          <a:cs typeface="Arial" pitchFamily="34" charset="0"/>
                        </a:rPr>
                        <a:t>IMATINIB/HYDROXYCARBAMIDE</a:t>
                      </a:r>
                    </a:p>
                  </a:txBody>
                  <a:tcPr/>
                </a:tc>
              </a:tr>
              <a:tr h="335243">
                <a:tc>
                  <a:txBody>
                    <a:bodyPr/>
                    <a:lstStyle/>
                    <a:p>
                      <a:r>
                        <a:rPr lang="fr-FR" b="1" dirty="0" smtClean="0">
                          <a:solidFill>
                            <a:srgbClr val="0000FF"/>
                          </a:solidFill>
                          <a:latin typeface="Arial" pitchFamily="34" charset="0"/>
                          <a:cs typeface="Arial" pitchFamily="34" charset="0"/>
                        </a:rPr>
                        <a:t>COLON-RECTUM /ESTOMAC</a:t>
                      </a:r>
                      <a:endParaRPr lang="fr-FR" b="1" dirty="0">
                        <a:solidFill>
                          <a:srgbClr val="0000FF"/>
                        </a:solidFill>
                        <a:latin typeface="Arial" pitchFamily="34" charset="0"/>
                        <a:cs typeface="Arial" pitchFamily="34" charset="0"/>
                      </a:endParaRPr>
                    </a:p>
                  </a:txBody>
                  <a:tcPr/>
                </a:tc>
                <a:tc>
                  <a:txBody>
                    <a:bodyPr/>
                    <a:lstStyle/>
                    <a:p>
                      <a:r>
                        <a:rPr lang="fr-FR" b="1" dirty="0" smtClean="0">
                          <a:solidFill>
                            <a:srgbClr val="0000FF"/>
                          </a:solidFill>
                          <a:latin typeface="Arial" pitchFamily="34" charset="0"/>
                          <a:cs typeface="Arial" pitchFamily="34" charset="0"/>
                        </a:rPr>
                        <a:t>FOLFOX/FOLFIRI</a:t>
                      </a:r>
                      <a:endParaRPr lang="fr-FR" b="1" dirty="0">
                        <a:solidFill>
                          <a:srgbClr val="0000FF"/>
                        </a:solidFill>
                        <a:latin typeface="Arial" pitchFamily="34" charset="0"/>
                        <a:cs typeface="Arial" pitchFamily="34" charset="0"/>
                      </a:endParaRPr>
                    </a:p>
                  </a:txBody>
                  <a:tcPr/>
                </a:tc>
              </a:tr>
              <a:tr h="826627">
                <a:tc>
                  <a:txBody>
                    <a:bodyPr/>
                    <a:lstStyle/>
                    <a:p>
                      <a:r>
                        <a:rPr lang="fr-FR" b="1" dirty="0" smtClean="0">
                          <a:solidFill>
                            <a:srgbClr val="0000FF"/>
                          </a:solidFill>
                          <a:latin typeface="Arial" pitchFamily="34" charset="0"/>
                          <a:cs typeface="Arial" pitchFamily="34" charset="0"/>
                        </a:rPr>
                        <a:t>COL UTERIN / ESTOMAC</a:t>
                      </a:r>
                      <a:endParaRPr lang="fr-FR" b="1" dirty="0">
                        <a:solidFill>
                          <a:srgbClr val="0000FF"/>
                        </a:solidFill>
                        <a:latin typeface="Arial" pitchFamily="34" charset="0"/>
                        <a:cs typeface="Arial" pitchFamily="34" charset="0"/>
                      </a:endParaRPr>
                    </a:p>
                  </a:txBody>
                  <a:tcPr/>
                </a:tc>
                <a:tc>
                  <a:txBody>
                    <a:bodyPr/>
                    <a:lstStyle/>
                    <a:p>
                      <a:r>
                        <a:rPr lang="fr-FR" b="1" dirty="0" smtClean="0">
                          <a:solidFill>
                            <a:srgbClr val="0000FF"/>
                          </a:solidFill>
                          <a:latin typeface="Arial" pitchFamily="34" charset="0"/>
                          <a:cs typeface="Arial" pitchFamily="34" charset="0"/>
                        </a:rPr>
                        <a:t> CISPLATINE+5FU/TAXOL+CARBOPLATINE</a:t>
                      </a:r>
                      <a:endParaRPr lang="fr-FR" b="1" dirty="0">
                        <a:solidFill>
                          <a:srgbClr val="0000FF"/>
                        </a:solidFill>
                        <a:latin typeface="Arial" pitchFamily="34" charset="0"/>
                        <a:cs typeface="Arial" pitchFamily="34" charset="0"/>
                      </a:endParaRPr>
                    </a:p>
                  </a:txBody>
                  <a:tcPr/>
                </a:tc>
              </a:tr>
              <a:tr h="578639">
                <a:tc>
                  <a:txBody>
                    <a:bodyPr/>
                    <a:lstStyle/>
                    <a:p>
                      <a:r>
                        <a:rPr lang="fr-FR" b="1" dirty="0" smtClean="0">
                          <a:solidFill>
                            <a:srgbClr val="0000FF"/>
                          </a:solidFill>
                          <a:latin typeface="Arial" pitchFamily="34" charset="0"/>
                          <a:cs typeface="Arial" pitchFamily="34" charset="0"/>
                        </a:rPr>
                        <a:t>CHORIOCARCINOME</a:t>
                      </a:r>
                      <a:r>
                        <a:rPr lang="fr-FR" b="1" dirty="0" smtClean="0">
                          <a:solidFill>
                            <a:srgbClr val="FF0000"/>
                          </a:solidFill>
                          <a:latin typeface="Arial" pitchFamily="34" charset="0"/>
                          <a:cs typeface="Arial" pitchFamily="34" charset="0"/>
                        </a:rPr>
                        <a:t>**</a:t>
                      </a:r>
                      <a:endParaRPr lang="fr-FR" b="1" dirty="0">
                        <a:solidFill>
                          <a:srgbClr val="FF0000"/>
                        </a:solidFill>
                        <a:latin typeface="Arial" pitchFamily="34" charset="0"/>
                        <a:cs typeface="Arial" pitchFamily="34" charset="0"/>
                      </a:endParaRPr>
                    </a:p>
                  </a:txBody>
                  <a:tcPr/>
                </a:tc>
                <a:tc>
                  <a:txBody>
                    <a:bodyPr/>
                    <a:lstStyle/>
                    <a:p>
                      <a:r>
                        <a:rPr lang="fr-FR" b="1" dirty="0" smtClean="0">
                          <a:solidFill>
                            <a:srgbClr val="0000FF"/>
                          </a:solidFill>
                          <a:latin typeface="Arial" pitchFamily="34" charset="0"/>
                          <a:cs typeface="Arial" pitchFamily="34" charset="0"/>
                        </a:rPr>
                        <a:t>METHOTREXATE</a:t>
                      </a:r>
                      <a:r>
                        <a:rPr lang="fr-FR" b="1" baseline="0" dirty="0" smtClean="0">
                          <a:solidFill>
                            <a:srgbClr val="0000FF"/>
                          </a:solidFill>
                          <a:latin typeface="Arial" pitchFamily="34" charset="0"/>
                          <a:cs typeface="Arial" pitchFamily="34" charset="0"/>
                        </a:rPr>
                        <a:t> SEUL/ </a:t>
                      </a:r>
                      <a:r>
                        <a:rPr lang="fr-FR" b="1" dirty="0" smtClean="0">
                          <a:solidFill>
                            <a:srgbClr val="0000FF"/>
                          </a:solidFill>
                          <a:latin typeface="Arial" pitchFamily="34" charset="0"/>
                          <a:cs typeface="Arial" pitchFamily="34" charset="0"/>
                        </a:rPr>
                        <a:t>DACTINOMYCINE+ETOPOSIDE/BEP</a:t>
                      </a:r>
                      <a:endParaRPr lang="fr-FR" b="1" dirty="0">
                        <a:solidFill>
                          <a:srgbClr val="0000FF"/>
                        </a:solidFill>
                        <a:latin typeface="Arial" pitchFamily="34" charset="0"/>
                        <a:cs typeface="Arial" pitchFamily="34" charset="0"/>
                      </a:endParaRPr>
                    </a:p>
                  </a:txBody>
                  <a:tcPr/>
                </a:tc>
              </a:tr>
              <a:tr h="335243">
                <a:tc>
                  <a:txBody>
                    <a:bodyPr/>
                    <a:lstStyle/>
                    <a:p>
                      <a:r>
                        <a:rPr lang="fr-FR" b="1" dirty="0" smtClean="0">
                          <a:solidFill>
                            <a:srgbClr val="0000FF"/>
                          </a:solidFill>
                          <a:latin typeface="Arial" pitchFamily="34" charset="0"/>
                          <a:cs typeface="Arial" pitchFamily="34" charset="0"/>
                        </a:rPr>
                        <a:t>OVAIRE</a:t>
                      </a:r>
                      <a:r>
                        <a:rPr lang="fr-FR" b="1" dirty="0" smtClean="0">
                          <a:solidFill>
                            <a:srgbClr val="FF0000"/>
                          </a:solidFill>
                          <a:latin typeface="Arial" pitchFamily="34" charset="0"/>
                          <a:cs typeface="Arial" pitchFamily="34" charset="0"/>
                        </a:rPr>
                        <a:t>**</a:t>
                      </a:r>
                      <a:endParaRPr lang="fr-FR" b="1" dirty="0">
                        <a:solidFill>
                          <a:srgbClr val="FF0000"/>
                        </a:solidFill>
                        <a:latin typeface="Arial" pitchFamily="34" charset="0"/>
                        <a:cs typeface="Arial"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b="1" dirty="0" smtClean="0">
                          <a:solidFill>
                            <a:srgbClr val="0000FF"/>
                          </a:solidFill>
                          <a:latin typeface="Arial" pitchFamily="34" charset="0"/>
                          <a:cs typeface="Arial" pitchFamily="34" charset="0"/>
                        </a:rPr>
                        <a:t>TAXOL+CARBOPLATINE</a:t>
                      </a:r>
                    </a:p>
                  </a:txBody>
                  <a:tcPr/>
                </a:tc>
              </a:tr>
            </a:tbl>
          </a:graphicData>
        </a:graphic>
      </p:graphicFrame>
      <p:sp>
        <p:nvSpPr>
          <p:cNvPr id="5" name="Rectangle 4"/>
          <p:cNvSpPr/>
          <p:nvPr/>
        </p:nvSpPr>
        <p:spPr>
          <a:xfrm>
            <a:off x="971600" y="5949280"/>
            <a:ext cx="6552728" cy="369332"/>
          </a:xfrm>
          <a:prstGeom prst="rect">
            <a:avLst/>
          </a:prstGeom>
        </p:spPr>
        <p:txBody>
          <a:bodyPr wrap="square">
            <a:spAutoFit/>
          </a:bodyPr>
          <a:lstStyle/>
          <a:p>
            <a:r>
              <a:rPr lang="fr-FR" b="1" dirty="0" smtClean="0">
                <a:solidFill>
                  <a:srgbClr val="00B050"/>
                </a:solidFill>
              </a:rPr>
              <a:t>Oncologie 2007/Cancer 1998/Essai ICON3, </a:t>
            </a:r>
            <a:r>
              <a:rPr lang="fr-FR" b="1" dirty="0" err="1" smtClean="0">
                <a:solidFill>
                  <a:srgbClr val="00B050"/>
                </a:solidFill>
              </a:rPr>
              <a:t>Neijt</a:t>
            </a:r>
            <a:r>
              <a:rPr lang="fr-FR" b="1" dirty="0" smtClean="0">
                <a:solidFill>
                  <a:srgbClr val="00B050"/>
                </a:solidFill>
              </a:rPr>
              <a:t> 2000/ASCO2003</a:t>
            </a:r>
            <a:endParaRPr lang="fr-FR" b="1" dirty="0">
              <a:solidFill>
                <a:srgbClr val="00B050"/>
              </a:solidFill>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4000" b="1" dirty="0" smtClean="0">
                <a:solidFill>
                  <a:srgbClr val="0000FF"/>
                </a:solidFill>
                <a:latin typeface="Calibri" pitchFamily="34" charset="0"/>
                <a:cs typeface="Arial" charset="0"/>
              </a:rPr>
              <a:t>Thérapies innovantes</a:t>
            </a:r>
            <a:endParaRPr lang="fr-FR" sz="4000" dirty="0">
              <a:latin typeface="Calibri" pitchFamily="34" charset="0"/>
            </a:endParaRPr>
          </a:p>
        </p:txBody>
      </p:sp>
      <p:graphicFrame>
        <p:nvGraphicFramePr>
          <p:cNvPr id="4" name="Espace réservé du contenu 3"/>
          <p:cNvGraphicFramePr>
            <a:graphicFrameLocks noGrp="1"/>
          </p:cNvGraphicFramePr>
          <p:nvPr>
            <p:ph idx="1"/>
          </p:nvPr>
        </p:nvGraphicFramePr>
        <p:xfrm>
          <a:off x="457200" y="1600200"/>
          <a:ext cx="8229600" cy="4028440"/>
        </p:xfrm>
        <a:graphic>
          <a:graphicData uri="http://schemas.openxmlformats.org/drawingml/2006/table">
            <a:tbl>
              <a:tblPr firstRow="1" bandRow="1">
                <a:tableStyleId>{5C22544A-7EE6-4342-B048-85BDC9FD1C3A}</a:tableStyleId>
              </a:tblPr>
              <a:tblGrid>
                <a:gridCol w="2743200"/>
                <a:gridCol w="2743200"/>
                <a:gridCol w="2743200"/>
              </a:tblGrid>
              <a:tr h="370840">
                <a:tc>
                  <a:txBody>
                    <a:bodyPr/>
                    <a:lstStyle/>
                    <a:p>
                      <a:r>
                        <a:rPr lang="fr-FR" b="1" dirty="0" smtClean="0">
                          <a:latin typeface="Arial" pitchFamily="34" charset="0"/>
                          <a:cs typeface="Arial" pitchFamily="34" charset="0"/>
                        </a:rPr>
                        <a:t>CANCER</a:t>
                      </a:r>
                      <a:endParaRPr lang="fr-FR" b="1" dirty="0">
                        <a:latin typeface="Arial" pitchFamily="34" charset="0"/>
                        <a:cs typeface="Arial" pitchFamily="34" charset="0"/>
                      </a:endParaRPr>
                    </a:p>
                  </a:txBody>
                  <a:tcPr/>
                </a:tc>
                <a:tc>
                  <a:txBody>
                    <a:bodyPr/>
                    <a:lstStyle/>
                    <a:p>
                      <a:r>
                        <a:rPr lang="fr-FR" b="1" dirty="0" smtClean="0">
                          <a:latin typeface="Arial" pitchFamily="34" charset="0"/>
                          <a:cs typeface="Arial" pitchFamily="34" charset="0"/>
                        </a:rPr>
                        <a:t>MOLECULES</a:t>
                      </a:r>
                      <a:endParaRPr lang="fr-FR" b="1" dirty="0">
                        <a:latin typeface="Arial" pitchFamily="34" charset="0"/>
                        <a:cs typeface="Arial" pitchFamily="34" charset="0"/>
                      </a:endParaRPr>
                    </a:p>
                  </a:txBody>
                  <a:tcPr/>
                </a:tc>
                <a:tc>
                  <a:txBody>
                    <a:bodyPr/>
                    <a:lstStyle/>
                    <a:p>
                      <a:r>
                        <a:rPr lang="fr-FR" b="1" dirty="0" smtClean="0">
                          <a:latin typeface="Arial" pitchFamily="34" charset="0"/>
                          <a:cs typeface="Arial" pitchFamily="34" charset="0"/>
                        </a:rPr>
                        <a:t>MARQUEURS</a:t>
                      </a:r>
                      <a:r>
                        <a:rPr lang="fr-FR" b="1" dirty="0" smtClean="0">
                          <a:solidFill>
                            <a:srgbClr val="FF0000"/>
                          </a:solidFill>
                          <a:latin typeface="Arial" pitchFamily="34" charset="0"/>
                          <a:cs typeface="Arial" pitchFamily="34" charset="0"/>
                        </a:rPr>
                        <a:t>*</a:t>
                      </a:r>
                      <a:endParaRPr lang="fr-FR" b="1" dirty="0">
                        <a:solidFill>
                          <a:srgbClr val="FF0000"/>
                        </a:solidFill>
                        <a:latin typeface="Arial" pitchFamily="34" charset="0"/>
                        <a:cs typeface="Arial" pitchFamily="34" charset="0"/>
                      </a:endParaRPr>
                    </a:p>
                  </a:txBody>
                  <a:tcPr/>
                </a:tc>
              </a:tr>
              <a:tr h="370840">
                <a:tc>
                  <a:txBody>
                    <a:bodyPr/>
                    <a:lstStyle/>
                    <a:p>
                      <a:r>
                        <a:rPr lang="fr-FR" b="1" dirty="0" smtClean="0">
                          <a:solidFill>
                            <a:srgbClr val="0000FF"/>
                          </a:solidFill>
                          <a:latin typeface="Arial" pitchFamily="34" charset="0"/>
                          <a:cs typeface="Arial" pitchFamily="34" charset="0"/>
                        </a:rPr>
                        <a:t>SEIN</a:t>
                      </a:r>
                      <a:endParaRPr lang="fr-FR" b="1" dirty="0">
                        <a:solidFill>
                          <a:srgbClr val="0000FF"/>
                        </a:solidFill>
                        <a:latin typeface="Arial" pitchFamily="34" charset="0"/>
                        <a:cs typeface="Arial" pitchFamily="34" charset="0"/>
                      </a:endParaRPr>
                    </a:p>
                  </a:txBody>
                  <a:tcPr/>
                </a:tc>
                <a:tc>
                  <a:txBody>
                    <a:bodyPr/>
                    <a:lstStyle/>
                    <a:p>
                      <a:r>
                        <a:rPr lang="fr-FR" b="1" dirty="0" err="1" smtClean="0">
                          <a:solidFill>
                            <a:schemeClr val="tx1"/>
                          </a:solidFill>
                          <a:latin typeface="Arial" pitchFamily="34" charset="0"/>
                          <a:cs typeface="Arial" pitchFamily="34" charset="0"/>
                        </a:rPr>
                        <a:t>Tamoxifène</a:t>
                      </a:r>
                      <a:r>
                        <a:rPr lang="fr-FR" b="1" dirty="0" smtClean="0">
                          <a:solidFill>
                            <a:schemeClr val="tx1"/>
                          </a:solidFill>
                          <a:latin typeface="Arial" pitchFamily="34" charset="0"/>
                          <a:cs typeface="Arial" pitchFamily="34" charset="0"/>
                        </a:rPr>
                        <a:t>, </a:t>
                      </a:r>
                      <a:r>
                        <a:rPr lang="fr-FR" b="1" dirty="0" err="1" smtClean="0">
                          <a:solidFill>
                            <a:schemeClr val="tx1"/>
                          </a:solidFill>
                          <a:latin typeface="Arial" pitchFamily="34" charset="0"/>
                          <a:cs typeface="Arial" pitchFamily="34" charset="0"/>
                        </a:rPr>
                        <a:t>Antiaromatases</a:t>
                      </a:r>
                      <a:r>
                        <a:rPr lang="fr-FR" b="1" dirty="0" smtClean="0">
                          <a:solidFill>
                            <a:srgbClr val="0000FF"/>
                          </a:solidFill>
                          <a:latin typeface="Arial" pitchFamily="34" charset="0"/>
                          <a:cs typeface="Arial" pitchFamily="34" charset="0"/>
                        </a:rPr>
                        <a:t>, </a:t>
                      </a:r>
                      <a:r>
                        <a:rPr lang="fr-FR" b="1" dirty="0" err="1" smtClean="0">
                          <a:solidFill>
                            <a:srgbClr val="0000FF"/>
                          </a:solidFill>
                          <a:latin typeface="Arial" pitchFamily="34" charset="0"/>
                          <a:cs typeface="Arial" pitchFamily="34" charset="0"/>
                        </a:rPr>
                        <a:t>Bevacizumab</a:t>
                      </a:r>
                      <a:r>
                        <a:rPr lang="fr-FR" b="1" dirty="0" smtClean="0">
                          <a:solidFill>
                            <a:srgbClr val="0000FF"/>
                          </a:solidFill>
                          <a:latin typeface="Arial" pitchFamily="34" charset="0"/>
                          <a:cs typeface="Arial" pitchFamily="34" charset="0"/>
                        </a:rPr>
                        <a:t>,</a:t>
                      </a:r>
                      <a:r>
                        <a:rPr lang="fr-FR" b="1" baseline="0" dirty="0" smtClean="0">
                          <a:solidFill>
                            <a:srgbClr val="0000FF"/>
                          </a:solidFill>
                          <a:latin typeface="Arial" pitchFamily="34" charset="0"/>
                          <a:cs typeface="Arial" pitchFamily="34" charset="0"/>
                        </a:rPr>
                        <a:t>  </a:t>
                      </a:r>
                      <a:r>
                        <a:rPr lang="fr-FR" b="1" baseline="0" dirty="0" err="1" smtClean="0">
                          <a:solidFill>
                            <a:schemeClr val="tx1"/>
                          </a:solidFill>
                          <a:latin typeface="Arial" pitchFamily="34" charset="0"/>
                          <a:cs typeface="Arial" pitchFamily="34" charset="0"/>
                        </a:rPr>
                        <a:t>Trastuzumab</a:t>
                      </a:r>
                      <a:endParaRPr lang="fr-FR" b="1" dirty="0">
                        <a:solidFill>
                          <a:schemeClr val="tx1"/>
                        </a:solidFill>
                        <a:latin typeface="Arial" pitchFamily="34" charset="0"/>
                        <a:cs typeface="Arial" pitchFamily="34" charset="0"/>
                      </a:endParaRPr>
                    </a:p>
                  </a:txBody>
                  <a:tcPr/>
                </a:tc>
                <a:tc>
                  <a:txBody>
                    <a:bodyPr/>
                    <a:lstStyle/>
                    <a:p>
                      <a:r>
                        <a:rPr lang="fr-FR" b="1" dirty="0" smtClean="0">
                          <a:solidFill>
                            <a:srgbClr val="0000FF"/>
                          </a:solidFill>
                          <a:latin typeface="Arial" pitchFamily="34" charset="0"/>
                          <a:cs typeface="Arial" pitchFamily="34" charset="0"/>
                        </a:rPr>
                        <a:t>RO, HER1, HER2</a:t>
                      </a:r>
                      <a:endParaRPr lang="fr-FR" b="1" dirty="0">
                        <a:solidFill>
                          <a:srgbClr val="0000FF"/>
                        </a:solidFill>
                        <a:latin typeface="Arial" pitchFamily="34" charset="0"/>
                        <a:cs typeface="Arial" pitchFamily="34" charset="0"/>
                      </a:endParaRPr>
                    </a:p>
                  </a:txBody>
                  <a:tcPr/>
                </a:tc>
              </a:tr>
              <a:tr h="370840">
                <a:tc>
                  <a:txBody>
                    <a:bodyPr/>
                    <a:lstStyle/>
                    <a:p>
                      <a:r>
                        <a:rPr lang="fr-FR" b="1" dirty="0" smtClean="0">
                          <a:solidFill>
                            <a:srgbClr val="0000FF"/>
                          </a:solidFill>
                          <a:latin typeface="Arial" pitchFamily="34" charset="0"/>
                          <a:cs typeface="Arial" pitchFamily="34" charset="0"/>
                        </a:rPr>
                        <a:t>COLON-RECTUM</a:t>
                      </a:r>
                      <a:endParaRPr lang="fr-FR" b="1" dirty="0">
                        <a:solidFill>
                          <a:srgbClr val="0000FF"/>
                        </a:solidFill>
                        <a:latin typeface="Arial" pitchFamily="34" charset="0"/>
                        <a:cs typeface="Arial" pitchFamily="34" charset="0"/>
                      </a:endParaRPr>
                    </a:p>
                  </a:txBody>
                  <a:tcPr/>
                </a:tc>
                <a:tc>
                  <a:txBody>
                    <a:bodyPr/>
                    <a:lstStyle/>
                    <a:p>
                      <a:r>
                        <a:rPr lang="fr-FR" b="1" dirty="0" err="1" smtClean="0">
                          <a:solidFill>
                            <a:srgbClr val="0000FF"/>
                          </a:solidFill>
                          <a:latin typeface="Arial" pitchFamily="34" charset="0"/>
                          <a:cs typeface="Arial" pitchFamily="34" charset="0"/>
                        </a:rPr>
                        <a:t>Bevacizumab</a:t>
                      </a:r>
                      <a:r>
                        <a:rPr lang="fr-FR" b="1" dirty="0" smtClean="0">
                          <a:solidFill>
                            <a:srgbClr val="0000FF"/>
                          </a:solidFill>
                          <a:latin typeface="Arial" pitchFamily="34" charset="0"/>
                          <a:cs typeface="Arial" pitchFamily="34" charset="0"/>
                        </a:rPr>
                        <a:t>, </a:t>
                      </a:r>
                      <a:r>
                        <a:rPr lang="fr-FR" b="1" dirty="0" err="1" smtClean="0">
                          <a:solidFill>
                            <a:srgbClr val="0000FF"/>
                          </a:solidFill>
                          <a:latin typeface="Arial" pitchFamily="34" charset="0"/>
                          <a:cs typeface="Arial" pitchFamily="34" charset="0"/>
                        </a:rPr>
                        <a:t>Cetuximab</a:t>
                      </a:r>
                      <a:r>
                        <a:rPr lang="fr-FR" b="1" dirty="0" smtClean="0">
                          <a:solidFill>
                            <a:srgbClr val="0000FF"/>
                          </a:solidFill>
                          <a:latin typeface="Arial" pitchFamily="34" charset="0"/>
                          <a:cs typeface="Arial" pitchFamily="34" charset="0"/>
                        </a:rPr>
                        <a:t>, </a:t>
                      </a:r>
                      <a:r>
                        <a:rPr lang="fr-FR" b="1" dirty="0" err="1" smtClean="0">
                          <a:solidFill>
                            <a:srgbClr val="0000FF"/>
                          </a:solidFill>
                          <a:latin typeface="Arial" pitchFamily="34" charset="0"/>
                          <a:cs typeface="Arial" pitchFamily="34" charset="0"/>
                        </a:rPr>
                        <a:t>Panitumumab</a:t>
                      </a:r>
                      <a:r>
                        <a:rPr lang="fr-FR" b="1" dirty="0" smtClean="0">
                          <a:solidFill>
                            <a:srgbClr val="0000FF"/>
                          </a:solidFill>
                          <a:latin typeface="Arial" pitchFamily="34" charset="0"/>
                          <a:cs typeface="Arial" pitchFamily="34" charset="0"/>
                        </a:rPr>
                        <a:t>, </a:t>
                      </a:r>
                      <a:r>
                        <a:rPr lang="fr-FR" b="1" dirty="0" err="1" smtClean="0">
                          <a:solidFill>
                            <a:srgbClr val="0000FF"/>
                          </a:solidFill>
                          <a:latin typeface="Arial" pitchFamily="34" charset="0"/>
                          <a:cs typeface="Arial" pitchFamily="34" charset="0"/>
                        </a:rPr>
                        <a:t>capécitabine</a:t>
                      </a:r>
                      <a:endParaRPr lang="fr-FR" b="1" dirty="0">
                        <a:solidFill>
                          <a:srgbClr val="0000FF"/>
                        </a:solidFill>
                        <a:latin typeface="Arial" pitchFamily="34" charset="0"/>
                        <a:cs typeface="Arial" pitchFamily="34" charset="0"/>
                      </a:endParaRPr>
                    </a:p>
                  </a:txBody>
                  <a:tcPr/>
                </a:tc>
                <a:tc>
                  <a:txBody>
                    <a:bodyPr/>
                    <a:lstStyle/>
                    <a:p>
                      <a:r>
                        <a:rPr lang="fr-FR" b="1" dirty="0" err="1" smtClean="0">
                          <a:solidFill>
                            <a:srgbClr val="0000FF"/>
                          </a:solidFill>
                          <a:latin typeface="Arial" pitchFamily="34" charset="0"/>
                          <a:cs typeface="Arial" pitchFamily="34" charset="0"/>
                        </a:rPr>
                        <a:t>Flit</a:t>
                      </a:r>
                      <a:r>
                        <a:rPr lang="fr-FR" b="1" dirty="0" smtClean="0">
                          <a:solidFill>
                            <a:srgbClr val="0000FF"/>
                          </a:solidFill>
                          <a:latin typeface="Arial" pitchFamily="34" charset="0"/>
                          <a:cs typeface="Arial" pitchFamily="34" charset="0"/>
                        </a:rPr>
                        <a:t>-1,</a:t>
                      </a:r>
                      <a:r>
                        <a:rPr lang="fr-FR" b="1" baseline="0" dirty="0" smtClean="0">
                          <a:solidFill>
                            <a:srgbClr val="0000FF"/>
                          </a:solidFill>
                          <a:latin typeface="Arial" pitchFamily="34" charset="0"/>
                          <a:cs typeface="Arial" pitchFamily="34" charset="0"/>
                        </a:rPr>
                        <a:t> KDR, EGFR</a:t>
                      </a:r>
                      <a:endParaRPr lang="fr-FR" b="1" dirty="0">
                        <a:solidFill>
                          <a:srgbClr val="0000FF"/>
                        </a:solidFill>
                        <a:latin typeface="Arial" pitchFamily="34" charset="0"/>
                        <a:cs typeface="Arial" pitchFamily="34" charset="0"/>
                      </a:endParaRPr>
                    </a:p>
                  </a:txBody>
                  <a:tcPr/>
                </a:tc>
              </a:tr>
              <a:tr h="370840">
                <a:tc>
                  <a:txBody>
                    <a:bodyPr/>
                    <a:lstStyle/>
                    <a:p>
                      <a:r>
                        <a:rPr lang="fr-FR" b="1" dirty="0" smtClean="0">
                          <a:solidFill>
                            <a:srgbClr val="0000FF"/>
                          </a:solidFill>
                          <a:latin typeface="Arial" pitchFamily="34" charset="0"/>
                          <a:cs typeface="Arial" pitchFamily="34" charset="0"/>
                        </a:rPr>
                        <a:t>LYMPHOME</a:t>
                      </a:r>
                      <a:r>
                        <a:rPr lang="fr-FR" b="1" baseline="0" dirty="0" smtClean="0">
                          <a:solidFill>
                            <a:srgbClr val="0000FF"/>
                          </a:solidFill>
                          <a:latin typeface="Arial" pitchFamily="34" charset="0"/>
                          <a:cs typeface="Arial" pitchFamily="34" charset="0"/>
                        </a:rPr>
                        <a:t> B AGRESSIFS</a:t>
                      </a:r>
                      <a:endParaRPr lang="fr-FR" b="1" dirty="0">
                        <a:solidFill>
                          <a:srgbClr val="0000FF"/>
                        </a:solidFill>
                        <a:latin typeface="Arial" pitchFamily="34" charset="0"/>
                        <a:cs typeface="Arial" pitchFamily="34" charset="0"/>
                      </a:endParaRPr>
                    </a:p>
                  </a:txBody>
                  <a:tcPr/>
                </a:tc>
                <a:tc>
                  <a:txBody>
                    <a:bodyPr/>
                    <a:lstStyle/>
                    <a:p>
                      <a:r>
                        <a:rPr lang="fr-FR" b="1" dirty="0" err="1" smtClean="0">
                          <a:solidFill>
                            <a:schemeClr val="tx1"/>
                          </a:solidFill>
                          <a:latin typeface="Arial" pitchFamily="34" charset="0"/>
                          <a:cs typeface="Arial" pitchFamily="34" charset="0"/>
                        </a:rPr>
                        <a:t>Rituximab</a:t>
                      </a:r>
                      <a:endParaRPr lang="fr-FR" b="1" dirty="0">
                        <a:solidFill>
                          <a:schemeClr val="tx1"/>
                        </a:solidFill>
                        <a:latin typeface="Arial" pitchFamily="34" charset="0"/>
                        <a:cs typeface="Arial" pitchFamily="34" charset="0"/>
                      </a:endParaRPr>
                    </a:p>
                  </a:txBody>
                  <a:tcPr/>
                </a:tc>
                <a:tc>
                  <a:txBody>
                    <a:bodyPr/>
                    <a:lstStyle/>
                    <a:p>
                      <a:r>
                        <a:rPr lang="fr-FR" b="1" dirty="0" smtClean="0">
                          <a:solidFill>
                            <a:srgbClr val="0000FF"/>
                          </a:solidFill>
                          <a:latin typeface="Arial" pitchFamily="34" charset="0"/>
                          <a:cs typeface="Arial" pitchFamily="34" charset="0"/>
                        </a:rPr>
                        <a:t>CD20</a:t>
                      </a:r>
                      <a:endParaRPr lang="fr-FR" b="1" dirty="0">
                        <a:solidFill>
                          <a:srgbClr val="0000FF"/>
                        </a:solidFill>
                        <a:latin typeface="Arial" pitchFamily="34" charset="0"/>
                        <a:cs typeface="Arial" pitchFamily="34" charset="0"/>
                      </a:endParaRPr>
                    </a:p>
                  </a:txBody>
                  <a:tcPr/>
                </a:tc>
              </a:tr>
              <a:tr h="370840">
                <a:tc>
                  <a:txBody>
                    <a:bodyPr/>
                    <a:lstStyle/>
                    <a:p>
                      <a:r>
                        <a:rPr lang="fr-FR" b="1" dirty="0" smtClean="0">
                          <a:solidFill>
                            <a:srgbClr val="0000FF"/>
                          </a:solidFill>
                          <a:latin typeface="Arial" pitchFamily="34" charset="0"/>
                          <a:cs typeface="Arial" pitchFamily="34" charset="0"/>
                        </a:rPr>
                        <a:t>LMC</a:t>
                      </a:r>
                      <a:endParaRPr lang="fr-FR" b="1" dirty="0">
                        <a:solidFill>
                          <a:srgbClr val="0000FF"/>
                        </a:solidFill>
                        <a:latin typeface="Arial" pitchFamily="34" charset="0"/>
                        <a:cs typeface="Arial" pitchFamily="34" charset="0"/>
                      </a:endParaRPr>
                    </a:p>
                  </a:txBody>
                  <a:tcPr/>
                </a:tc>
                <a:tc>
                  <a:txBody>
                    <a:bodyPr/>
                    <a:lstStyle/>
                    <a:p>
                      <a:r>
                        <a:rPr lang="fr-FR" b="1" dirty="0" err="1" smtClean="0">
                          <a:solidFill>
                            <a:schemeClr val="tx1"/>
                          </a:solidFill>
                          <a:latin typeface="Arial" pitchFamily="34" charset="0"/>
                          <a:cs typeface="Arial" pitchFamily="34" charset="0"/>
                        </a:rPr>
                        <a:t>Imatinib</a:t>
                      </a:r>
                      <a:r>
                        <a:rPr lang="fr-FR" b="1" dirty="0" smtClean="0">
                          <a:solidFill>
                            <a:srgbClr val="0000FF"/>
                          </a:solidFill>
                          <a:latin typeface="Arial" pitchFamily="34" charset="0"/>
                          <a:cs typeface="Arial" pitchFamily="34" charset="0"/>
                        </a:rPr>
                        <a:t>, </a:t>
                      </a:r>
                      <a:r>
                        <a:rPr lang="fr-FR" b="1" dirty="0" err="1" smtClean="0">
                          <a:solidFill>
                            <a:srgbClr val="0000FF"/>
                          </a:solidFill>
                          <a:latin typeface="Arial" pitchFamily="34" charset="0"/>
                          <a:cs typeface="Arial" pitchFamily="34" charset="0"/>
                        </a:rPr>
                        <a:t>Dasatinib</a:t>
                      </a:r>
                      <a:r>
                        <a:rPr lang="fr-FR" b="1" dirty="0" smtClean="0">
                          <a:solidFill>
                            <a:srgbClr val="0000FF"/>
                          </a:solidFill>
                          <a:latin typeface="Arial" pitchFamily="34" charset="0"/>
                          <a:cs typeface="Arial" pitchFamily="34" charset="0"/>
                        </a:rPr>
                        <a:t>, </a:t>
                      </a:r>
                      <a:r>
                        <a:rPr lang="fr-FR" b="1" dirty="0" err="1" smtClean="0">
                          <a:solidFill>
                            <a:srgbClr val="0000FF"/>
                          </a:solidFill>
                          <a:latin typeface="Arial" pitchFamily="34" charset="0"/>
                          <a:cs typeface="Arial" pitchFamily="34" charset="0"/>
                        </a:rPr>
                        <a:t>Nilotinib</a:t>
                      </a:r>
                      <a:endParaRPr lang="fr-FR" b="1" dirty="0">
                        <a:solidFill>
                          <a:srgbClr val="0000FF"/>
                        </a:solidFill>
                        <a:latin typeface="Arial" pitchFamily="34" charset="0"/>
                        <a:cs typeface="Arial" pitchFamily="34" charset="0"/>
                      </a:endParaRPr>
                    </a:p>
                  </a:txBody>
                  <a:tcPr/>
                </a:tc>
                <a:tc>
                  <a:txBody>
                    <a:bodyPr/>
                    <a:lstStyle/>
                    <a:p>
                      <a:r>
                        <a:rPr lang="fr-FR" b="1" dirty="0" smtClean="0">
                          <a:solidFill>
                            <a:srgbClr val="0000FF"/>
                          </a:solidFill>
                          <a:latin typeface="Arial" pitchFamily="34" charset="0"/>
                          <a:cs typeface="Arial" pitchFamily="34" charset="0"/>
                        </a:rPr>
                        <a:t>BCR/ABL, PDGF, Kit, Mutations </a:t>
                      </a:r>
                      <a:r>
                        <a:rPr lang="fr-FR" b="1" dirty="0" err="1" smtClean="0">
                          <a:solidFill>
                            <a:srgbClr val="0000FF"/>
                          </a:solidFill>
                          <a:latin typeface="Arial" pitchFamily="34" charset="0"/>
                          <a:cs typeface="Arial" pitchFamily="34" charset="0"/>
                        </a:rPr>
                        <a:t>bcr</a:t>
                      </a:r>
                      <a:r>
                        <a:rPr lang="fr-FR" b="1" dirty="0" smtClean="0">
                          <a:solidFill>
                            <a:srgbClr val="0000FF"/>
                          </a:solidFill>
                          <a:latin typeface="Arial" pitchFamily="34" charset="0"/>
                          <a:cs typeface="Arial" pitchFamily="34" charset="0"/>
                        </a:rPr>
                        <a:t>-</a:t>
                      </a:r>
                      <a:r>
                        <a:rPr lang="fr-FR" b="1" dirty="0" err="1" smtClean="0">
                          <a:solidFill>
                            <a:srgbClr val="0000FF"/>
                          </a:solidFill>
                          <a:latin typeface="Arial" pitchFamily="34" charset="0"/>
                          <a:cs typeface="Arial" pitchFamily="34" charset="0"/>
                        </a:rPr>
                        <a:t>abl</a:t>
                      </a:r>
                      <a:endParaRPr lang="fr-FR" b="1" dirty="0">
                        <a:solidFill>
                          <a:srgbClr val="0000FF"/>
                        </a:solidFill>
                        <a:latin typeface="Arial" pitchFamily="34" charset="0"/>
                        <a:cs typeface="Arial" pitchFamily="34" charset="0"/>
                      </a:endParaRPr>
                    </a:p>
                  </a:txBody>
                  <a:tcPr/>
                </a:tc>
              </a:tr>
            </a:tbl>
          </a:graphicData>
        </a:graphic>
      </p:graphicFrame>
      <p:sp>
        <p:nvSpPr>
          <p:cNvPr id="5" name="Rectangle 4"/>
          <p:cNvSpPr/>
          <p:nvPr/>
        </p:nvSpPr>
        <p:spPr>
          <a:xfrm>
            <a:off x="827584" y="5949280"/>
            <a:ext cx="7056784" cy="646331"/>
          </a:xfrm>
          <a:prstGeom prst="rect">
            <a:avLst/>
          </a:prstGeom>
        </p:spPr>
        <p:txBody>
          <a:bodyPr wrap="square">
            <a:spAutoFit/>
          </a:bodyPr>
          <a:lstStyle/>
          <a:p>
            <a:r>
              <a:rPr lang="fr-FR" b="1" dirty="0" smtClean="0">
                <a:solidFill>
                  <a:srgbClr val="FF0000"/>
                </a:solidFill>
              </a:rPr>
              <a:t>* Accessibilité conditionnée à l’</a:t>
            </a:r>
            <a:r>
              <a:rPr lang="fr-FR" b="1" dirty="0" err="1" smtClean="0">
                <a:solidFill>
                  <a:srgbClr val="FF0000"/>
                </a:solidFill>
              </a:rPr>
              <a:t>Immunohistochimie</a:t>
            </a:r>
            <a:r>
              <a:rPr lang="fr-FR" b="1" dirty="0" smtClean="0">
                <a:solidFill>
                  <a:srgbClr val="FF0000"/>
                </a:solidFill>
              </a:rPr>
              <a:t>  ou à la biologie moléculaire non disponibles au Mali.</a:t>
            </a:r>
            <a:endParaRPr lang="fr-FR" b="1" dirty="0">
              <a:solidFill>
                <a:srgbClr val="FF0000"/>
              </a:solidFill>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4000" b="1" dirty="0" smtClean="0">
                <a:solidFill>
                  <a:srgbClr val="0000FF"/>
                </a:solidFill>
              </a:rPr>
              <a:t>Quels effets indésirables ?(1)</a:t>
            </a:r>
            <a:endParaRPr lang="fr-FR" sz="4000" dirty="0">
              <a:solidFill>
                <a:srgbClr val="0000FF"/>
              </a:solidFill>
            </a:endParaRPr>
          </a:p>
        </p:txBody>
      </p:sp>
      <p:sp>
        <p:nvSpPr>
          <p:cNvPr id="3" name="Espace réservé du contenu 2"/>
          <p:cNvSpPr>
            <a:spLocks noGrp="1"/>
          </p:cNvSpPr>
          <p:nvPr>
            <p:ph idx="1"/>
          </p:nvPr>
        </p:nvSpPr>
        <p:spPr/>
        <p:txBody>
          <a:bodyPr/>
          <a:lstStyle/>
          <a:p>
            <a:r>
              <a:rPr lang="fr-FR" b="1" dirty="0" smtClean="0">
                <a:solidFill>
                  <a:srgbClr val="0000FF"/>
                </a:solidFill>
              </a:rPr>
              <a:t>Toxicité aigue</a:t>
            </a:r>
            <a:r>
              <a:rPr lang="fr-FR" b="1" dirty="0" smtClean="0"/>
              <a:t>:</a:t>
            </a:r>
          </a:p>
          <a:p>
            <a:pPr>
              <a:buNone/>
            </a:pPr>
            <a:r>
              <a:rPr lang="fr-FR" b="1" dirty="0" smtClean="0"/>
              <a:t>    Apparition en quelques heures à quelques jours après administration et peut durer de quelques heures à huit semaines mais réversibles</a:t>
            </a:r>
          </a:p>
          <a:p>
            <a:r>
              <a:rPr lang="fr-FR" b="1" dirty="0" smtClean="0">
                <a:solidFill>
                  <a:srgbClr val="0000FF"/>
                </a:solidFill>
              </a:rPr>
              <a:t>Toxicité chronique</a:t>
            </a:r>
            <a:r>
              <a:rPr lang="fr-FR" b="1" dirty="0" smtClean="0"/>
              <a:t>: Inconstamment et incomplètement réversible.</a:t>
            </a:r>
          </a:p>
          <a:p>
            <a:endParaRPr lang="fr-FR"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4000" b="1" dirty="0" smtClean="0">
                <a:solidFill>
                  <a:srgbClr val="0000FF"/>
                </a:solidFill>
              </a:rPr>
              <a:t>Quels effets indésirables ?(2)</a:t>
            </a:r>
            <a:endParaRPr lang="fr-FR" sz="4000" dirty="0">
              <a:solidFill>
                <a:srgbClr val="0000FF"/>
              </a:solidFill>
            </a:endParaRPr>
          </a:p>
        </p:txBody>
      </p:sp>
      <p:sp>
        <p:nvSpPr>
          <p:cNvPr id="3" name="Espace réservé du contenu 2"/>
          <p:cNvSpPr>
            <a:spLocks noGrp="1"/>
          </p:cNvSpPr>
          <p:nvPr>
            <p:ph idx="1"/>
          </p:nvPr>
        </p:nvSpPr>
        <p:spPr/>
        <p:txBody>
          <a:bodyPr>
            <a:normAutofit fontScale="70000" lnSpcReduction="20000"/>
          </a:bodyPr>
          <a:lstStyle/>
          <a:p>
            <a:pPr>
              <a:defRPr/>
            </a:pPr>
            <a:r>
              <a:rPr lang="fr-FR" sz="5800" b="1" dirty="0" smtClean="0"/>
              <a:t>Toxicité hématologique</a:t>
            </a:r>
          </a:p>
          <a:p>
            <a:pPr>
              <a:lnSpc>
                <a:spcPct val="80000"/>
              </a:lnSpc>
              <a:buFontTx/>
              <a:buChar char="-"/>
              <a:defRPr/>
            </a:pPr>
            <a:r>
              <a:rPr lang="fr-FR" b="1" dirty="0" smtClean="0"/>
              <a:t>Destruction réversible des cellules souches hématopoïétiques, non</a:t>
            </a:r>
          </a:p>
          <a:p>
            <a:pPr>
              <a:lnSpc>
                <a:spcPct val="80000"/>
              </a:lnSpc>
              <a:buNone/>
              <a:defRPr/>
            </a:pPr>
            <a:r>
              <a:rPr lang="fr-FR" b="1" dirty="0" smtClean="0"/>
              <a:t>      cumulative et dose-dépendante</a:t>
            </a:r>
          </a:p>
          <a:p>
            <a:pPr>
              <a:lnSpc>
                <a:spcPct val="80000"/>
              </a:lnSpc>
              <a:buNone/>
              <a:defRPr/>
            </a:pPr>
            <a:endParaRPr lang="fr-FR" b="1" dirty="0" smtClean="0"/>
          </a:p>
          <a:p>
            <a:pPr>
              <a:lnSpc>
                <a:spcPct val="80000"/>
              </a:lnSpc>
              <a:buNone/>
              <a:defRPr/>
            </a:pPr>
            <a:r>
              <a:rPr lang="fr-FR" b="1" dirty="0" smtClean="0"/>
              <a:t>		- neutropénie : PNN &lt; 1000 /mm³  (risque infectieux)	</a:t>
            </a:r>
          </a:p>
          <a:p>
            <a:pPr>
              <a:lnSpc>
                <a:spcPct val="80000"/>
              </a:lnSpc>
              <a:buNone/>
              <a:defRPr/>
            </a:pPr>
            <a:r>
              <a:rPr lang="fr-FR" b="1" dirty="0" smtClean="0"/>
              <a:t>		</a:t>
            </a:r>
          </a:p>
          <a:p>
            <a:pPr>
              <a:lnSpc>
                <a:spcPct val="80000"/>
              </a:lnSpc>
              <a:buNone/>
              <a:defRPr/>
            </a:pPr>
            <a:r>
              <a:rPr lang="fr-FR" b="1" dirty="0" smtClean="0"/>
              <a:t>		- Thrombopénie : Plaquettes &lt; 100000/mm³   </a:t>
            </a:r>
            <a:r>
              <a:rPr lang="fr-FR" b="1" dirty="0" smtClean="0">
                <a:sym typeface="Wingdings" pitchFamily="1" charset="2"/>
              </a:rPr>
              <a:t>(</a:t>
            </a:r>
            <a:r>
              <a:rPr lang="fr-FR" b="1" dirty="0" smtClean="0"/>
              <a:t>risque hémorragique)</a:t>
            </a:r>
          </a:p>
          <a:p>
            <a:pPr>
              <a:lnSpc>
                <a:spcPct val="80000"/>
              </a:lnSpc>
              <a:buNone/>
              <a:defRPr/>
            </a:pPr>
            <a:endParaRPr lang="fr-FR" b="1" dirty="0" smtClean="0"/>
          </a:p>
          <a:p>
            <a:pPr>
              <a:lnSpc>
                <a:spcPct val="80000"/>
              </a:lnSpc>
              <a:buNone/>
              <a:defRPr/>
            </a:pPr>
            <a:r>
              <a:rPr lang="fr-FR" b="1" dirty="0" smtClean="0"/>
              <a:t>		- Anémie, inconstante </a:t>
            </a:r>
            <a:r>
              <a:rPr lang="fr-FR" b="1" dirty="0" smtClean="0">
                <a:sym typeface="Wingdings" pitchFamily="1" charset="2"/>
              </a:rPr>
              <a:t>(</a:t>
            </a:r>
            <a:r>
              <a:rPr lang="fr-FR" b="1" dirty="0" smtClean="0"/>
              <a:t>risque cardiaque)</a:t>
            </a:r>
          </a:p>
          <a:p>
            <a:pPr>
              <a:lnSpc>
                <a:spcPct val="80000"/>
              </a:lnSpc>
              <a:buNone/>
              <a:defRPr/>
            </a:pPr>
            <a:endParaRPr lang="fr-FR" b="1" dirty="0" smtClean="0"/>
          </a:p>
          <a:p>
            <a:pPr>
              <a:lnSpc>
                <a:spcPct val="80000"/>
              </a:lnSpc>
              <a:buNone/>
              <a:defRPr/>
            </a:pPr>
            <a:r>
              <a:rPr lang="fr-FR" b="1" dirty="0" smtClean="0"/>
              <a:t>		- Lymphopénie  (risque infectieux)</a:t>
            </a:r>
          </a:p>
          <a:p>
            <a:pPr>
              <a:lnSpc>
                <a:spcPct val="80000"/>
              </a:lnSpc>
              <a:buNone/>
              <a:defRPr/>
            </a:pPr>
            <a:endParaRPr lang="fr-FR" b="1" dirty="0" smtClean="0"/>
          </a:p>
          <a:p>
            <a:pPr>
              <a:lnSpc>
                <a:spcPct val="80000"/>
              </a:lnSpc>
              <a:buNone/>
              <a:defRPr/>
            </a:pPr>
            <a:r>
              <a:rPr lang="fr-FR" b="1" dirty="0" smtClean="0"/>
              <a:t>	- Adaptation de la posologie et de  l’intervalle des cures en </a:t>
            </a:r>
          </a:p>
          <a:p>
            <a:pPr>
              <a:lnSpc>
                <a:spcPct val="80000"/>
              </a:lnSpc>
              <a:buNone/>
              <a:defRPr/>
            </a:pPr>
            <a:r>
              <a:rPr lang="fr-FR" b="1" dirty="0" smtClean="0"/>
              <a:t>      fonction de la tolérance hématologique</a:t>
            </a:r>
          </a:p>
          <a:p>
            <a:pPr>
              <a:lnSpc>
                <a:spcPct val="80000"/>
              </a:lnSpc>
              <a:buNone/>
              <a:defRPr/>
            </a:pPr>
            <a:endParaRPr lang="fr-FR" b="1" dirty="0" smtClean="0"/>
          </a:p>
          <a:p>
            <a:endParaRPr lang="fr-FR"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4000" b="1" dirty="0" smtClean="0">
                <a:solidFill>
                  <a:srgbClr val="0000FF"/>
                </a:solidFill>
              </a:rPr>
              <a:t>Quels effets indésirables ?(3)</a:t>
            </a:r>
            <a:endParaRPr lang="fr-FR" sz="4000" dirty="0">
              <a:solidFill>
                <a:srgbClr val="0000FF"/>
              </a:solidFill>
            </a:endParaRPr>
          </a:p>
        </p:txBody>
      </p:sp>
      <p:sp>
        <p:nvSpPr>
          <p:cNvPr id="3" name="Espace réservé du contenu 2"/>
          <p:cNvSpPr>
            <a:spLocks noGrp="1"/>
          </p:cNvSpPr>
          <p:nvPr>
            <p:ph idx="1"/>
          </p:nvPr>
        </p:nvSpPr>
        <p:spPr/>
        <p:txBody>
          <a:bodyPr>
            <a:normAutofit fontScale="70000" lnSpcReduction="20000"/>
          </a:bodyPr>
          <a:lstStyle/>
          <a:p>
            <a:pPr>
              <a:lnSpc>
                <a:spcPct val="80000"/>
              </a:lnSpc>
              <a:buNone/>
              <a:defRPr/>
            </a:pPr>
            <a:r>
              <a:rPr lang="fr-FR" sz="5400" b="1" dirty="0" smtClean="0"/>
              <a:t>Chimio protection:</a:t>
            </a:r>
          </a:p>
          <a:p>
            <a:pPr>
              <a:lnSpc>
                <a:spcPct val="80000"/>
              </a:lnSpc>
              <a:buNone/>
              <a:defRPr/>
            </a:pPr>
            <a:endParaRPr lang="fr-FR" b="1" dirty="0" smtClean="0"/>
          </a:p>
          <a:p>
            <a:pPr>
              <a:lnSpc>
                <a:spcPct val="80000"/>
              </a:lnSpc>
              <a:buNone/>
              <a:defRPr/>
            </a:pPr>
            <a:r>
              <a:rPr lang="fr-FR" b="1" dirty="0" smtClean="0"/>
              <a:t>- Réduction de la durée de la neutropénie et diminution des </a:t>
            </a:r>
          </a:p>
          <a:p>
            <a:pPr>
              <a:lnSpc>
                <a:spcPct val="80000"/>
              </a:lnSpc>
              <a:buNone/>
              <a:defRPr/>
            </a:pPr>
            <a:r>
              <a:rPr lang="fr-FR" b="1" dirty="0" smtClean="0"/>
              <a:t>     complications infectieuses</a:t>
            </a:r>
          </a:p>
          <a:p>
            <a:pPr>
              <a:lnSpc>
                <a:spcPct val="80000"/>
              </a:lnSpc>
              <a:buNone/>
              <a:defRPr/>
            </a:pPr>
            <a:r>
              <a:rPr lang="fr-FR" b="1" dirty="0" smtClean="0"/>
              <a:t>	</a:t>
            </a:r>
          </a:p>
          <a:p>
            <a:pPr>
              <a:lnSpc>
                <a:spcPct val="80000"/>
              </a:lnSpc>
              <a:buNone/>
              <a:defRPr/>
            </a:pPr>
            <a:r>
              <a:rPr lang="fr-FR" b="1" dirty="0" smtClean="0"/>
              <a:t>	Facteurs de croissance hématopoïétique :</a:t>
            </a:r>
          </a:p>
          <a:p>
            <a:pPr>
              <a:lnSpc>
                <a:spcPct val="80000"/>
              </a:lnSpc>
              <a:buNone/>
              <a:defRPr/>
            </a:pPr>
            <a:r>
              <a:rPr lang="fr-FR" b="1" dirty="0" smtClean="0"/>
              <a:t>	</a:t>
            </a:r>
          </a:p>
          <a:p>
            <a:pPr>
              <a:lnSpc>
                <a:spcPct val="80000"/>
              </a:lnSpc>
              <a:buNone/>
              <a:defRPr/>
            </a:pPr>
            <a:r>
              <a:rPr lang="fr-FR" b="1" dirty="0" smtClean="0"/>
              <a:t>     Granulocyte </a:t>
            </a:r>
            <a:r>
              <a:rPr lang="fr-FR" b="1" dirty="0" err="1" smtClean="0"/>
              <a:t>Colony</a:t>
            </a:r>
            <a:r>
              <a:rPr lang="fr-FR" b="1" dirty="0" smtClean="0"/>
              <a:t> </a:t>
            </a:r>
            <a:r>
              <a:rPr lang="fr-FR" b="1" dirty="0" err="1" smtClean="0"/>
              <a:t>Stimulating</a:t>
            </a:r>
            <a:r>
              <a:rPr lang="fr-FR" b="1" dirty="0" smtClean="0"/>
              <a:t> Factor: </a:t>
            </a:r>
            <a:r>
              <a:rPr lang="fr-FR" b="1" dirty="0" err="1" smtClean="0"/>
              <a:t>Granocyte</a:t>
            </a:r>
            <a:r>
              <a:rPr lang="fr-FR" b="1" dirty="0" smtClean="0"/>
              <a:t>®  </a:t>
            </a:r>
            <a:r>
              <a:rPr lang="fr-FR" b="1" dirty="0" err="1" smtClean="0"/>
              <a:t>Neupogen</a:t>
            </a:r>
            <a:r>
              <a:rPr lang="fr-FR" b="1" dirty="0" smtClean="0"/>
              <a:t>®</a:t>
            </a:r>
          </a:p>
          <a:p>
            <a:pPr>
              <a:lnSpc>
                <a:spcPct val="80000"/>
              </a:lnSpc>
              <a:buNone/>
              <a:defRPr/>
            </a:pPr>
            <a:r>
              <a:rPr lang="fr-FR" b="1" dirty="0" smtClean="0"/>
              <a:t>	</a:t>
            </a:r>
          </a:p>
          <a:p>
            <a:pPr>
              <a:lnSpc>
                <a:spcPct val="80000"/>
              </a:lnSpc>
              <a:buNone/>
              <a:defRPr/>
            </a:pPr>
            <a:r>
              <a:rPr lang="fr-FR" b="1" dirty="0" smtClean="0">
                <a:sym typeface="Wingdings" pitchFamily="1" charset="2"/>
              </a:rPr>
              <a:t> - C</a:t>
            </a:r>
            <a:r>
              <a:rPr lang="fr-FR" b="1" dirty="0" smtClean="0"/>
              <a:t>orrection et prévention des anémies:</a:t>
            </a:r>
          </a:p>
          <a:p>
            <a:pPr>
              <a:lnSpc>
                <a:spcPct val="80000"/>
              </a:lnSpc>
              <a:buNone/>
              <a:defRPr/>
            </a:pPr>
            <a:endParaRPr lang="fr-FR" b="1" dirty="0" smtClean="0"/>
          </a:p>
          <a:p>
            <a:pPr>
              <a:lnSpc>
                <a:spcPct val="80000"/>
              </a:lnSpc>
              <a:buNone/>
              <a:defRPr/>
            </a:pPr>
            <a:r>
              <a:rPr lang="fr-FR" b="1" dirty="0" smtClean="0"/>
              <a:t>   	+Erythropoïétine recombinante: </a:t>
            </a:r>
            <a:r>
              <a:rPr lang="fr-FR" b="1" dirty="0" err="1" smtClean="0"/>
              <a:t>Eprex</a:t>
            </a:r>
            <a:r>
              <a:rPr lang="fr-FR" b="1" dirty="0" smtClean="0"/>
              <a:t>®, </a:t>
            </a:r>
            <a:r>
              <a:rPr lang="fr-FR" b="1" dirty="0" err="1" smtClean="0"/>
              <a:t>Aranesp</a:t>
            </a:r>
            <a:r>
              <a:rPr lang="fr-FR" b="1" dirty="0" smtClean="0"/>
              <a:t>®  </a:t>
            </a:r>
            <a:r>
              <a:rPr lang="fr-FR" b="1" dirty="0" err="1" smtClean="0"/>
              <a:t>Neorecormon</a:t>
            </a:r>
            <a:r>
              <a:rPr lang="fr-FR" b="1" dirty="0" smtClean="0"/>
              <a:t>®</a:t>
            </a:r>
          </a:p>
          <a:p>
            <a:pPr>
              <a:lnSpc>
                <a:spcPct val="80000"/>
              </a:lnSpc>
              <a:buNone/>
              <a:defRPr/>
            </a:pPr>
            <a:endParaRPr lang="fr-FR" b="1" dirty="0" smtClean="0"/>
          </a:p>
          <a:p>
            <a:pPr>
              <a:lnSpc>
                <a:spcPct val="80000"/>
              </a:lnSpc>
              <a:buNone/>
              <a:defRPr/>
            </a:pPr>
            <a:r>
              <a:rPr lang="fr-FR" b="1" dirty="0" smtClean="0"/>
              <a:t>    	+Transfusion</a:t>
            </a:r>
          </a:p>
          <a:p>
            <a:endParaRPr lang="fr-FR"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4000" b="1" dirty="0" smtClean="0">
                <a:solidFill>
                  <a:srgbClr val="0000FF"/>
                </a:solidFill>
              </a:rPr>
              <a:t>Quels effets indésirables?(4)</a:t>
            </a:r>
            <a:endParaRPr lang="fr-FR" sz="4000" dirty="0">
              <a:solidFill>
                <a:srgbClr val="0000FF"/>
              </a:solidFill>
            </a:endParaRPr>
          </a:p>
        </p:txBody>
      </p:sp>
      <p:sp>
        <p:nvSpPr>
          <p:cNvPr id="3" name="Espace réservé du contenu 2"/>
          <p:cNvSpPr>
            <a:spLocks noGrp="1"/>
          </p:cNvSpPr>
          <p:nvPr>
            <p:ph idx="1"/>
          </p:nvPr>
        </p:nvSpPr>
        <p:spPr/>
        <p:txBody>
          <a:bodyPr>
            <a:normAutofit fontScale="92500" lnSpcReduction="20000"/>
          </a:bodyPr>
          <a:lstStyle/>
          <a:p>
            <a:r>
              <a:rPr lang="fr-FR" sz="3600" b="1" dirty="0" smtClean="0"/>
              <a:t>Toxicité gastro-intestinale:</a:t>
            </a:r>
          </a:p>
          <a:p>
            <a:pPr>
              <a:buFont typeface="Arial" charset="0"/>
              <a:buNone/>
            </a:pPr>
            <a:r>
              <a:rPr lang="fr-FR" dirty="0" smtClean="0"/>
              <a:t>- </a:t>
            </a:r>
            <a:r>
              <a:rPr lang="fr-FR" b="1" dirty="0" smtClean="0"/>
              <a:t>Nausées/vomissements</a:t>
            </a:r>
            <a:r>
              <a:rPr lang="fr-FR" dirty="0" smtClean="0"/>
              <a:t>: prévention systématique par les antiémétiques: les </a:t>
            </a:r>
            <a:r>
              <a:rPr lang="fr-FR" dirty="0" err="1" smtClean="0"/>
              <a:t>setrons</a:t>
            </a:r>
            <a:r>
              <a:rPr lang="fr-FR" dirty="0" smtClean="0"/>
              <a:t>, les corticoïdes, les neuroleptiques</a:t>
            </a:r>
          </a:p>
          <a:p>
            <a:pPr>
              <a:buFont typeface="Arial" charset="0"/>
              <a:buNone/>
            </a:pPr>
            <a:r>
              <a:rPr lang="fr-FR" dirty="0" smtClean="0"/>
              <a:t>- </a:t>
            </a:r>
            <a:r>
              <a:rPr lang="fr-FR" b="1" dirty="0" err="1" smtClean="0"/>
              <a:t>Mucites</a:t>
            </a:r>
            <a:r>
              <a:rPr lang="fr-FR" dirty="0" smtClean="0"/>
              <a:t> : par destruction de l’</a:t>
            </a:r>
            <a:r>
              <a:rPr lang="fr-FR" dirty="0" err="1" smtClean="0"/>
              <a:t>épithéluim</a:t>
            </a:r>
            <a:r>
              <a:rPr lang="fr-FR" dirty="0" smtClean="0"/>
              <a:t> buccal ( bains de bouche +++)</a:t>
            </a:r>
          </a:p>
          <a:p>
            <a:pPr>
              <a:buFont typeface="Arial" charset="0"/>
              <a:buNone/>
            </a:pPr>
            <a:r>
              <a:rPr lang="fr-FR" dirty="0" smtClean="0"/>
              <a:t>- </a:t>
            </a:r>
            <a:r>
              <a:rPr lang="fr-FR" b="1" dirty="0" smtClean="0"/>
              <a:t>Troubles du transit</a:t>
            </a:r>
            <a:r>
              <a:rPr lang="fr-FR" dirty="0" smtClean="0"/>
              <a:t>:</a:t>
            </a:r>
          </a:p>
          <a:p>
            <a:pPr>
              <a:buFont typeface="Arial" charset="0"/>
              <a:buNone/>
            </a:pPr>
            <a:r>
              <a:rPr lang="fr-FR" dirty="0" smtClean="0"/>
              <a:t>	+ Diarrhée :stimulation du péristaltisme, atteinte de la muqueuse</a:t>
            </a:r>
          </a:p>
          <a:p>
            <a:pPr>
              <a:buFont typeface="Arial" charset="0"/>
              <a:buNone/>
            </a:pPr>
            <a:r>
              <a:rPr lang="fr-FR" dirty="0" smtClean="0"/>
              <a:t>	+ Constipation: </a:t>
            </a:r>
            <a:r>
              <a:rPr lang="fr-FR" dirty="0" err="1" smtClean="0"/>
              <a:t>neurotoxicité</a:t>
            </a:r>
            <a:r>
              <a:rPr lang="fr-FR" dirty="0" smtClean="0"/>
              <a:t> périphérique</a:t>
            </a:r>
          </a:p>
          <a:p>
            <a:endParaRPr lang="fr-FR"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4000" b="1" dirty="0" smtClean="0">
                <a:solidFill>
                  <a:srgbClr val="0000FF"/>
                </a:solidFill>
              </a:rPr>
              <a:t>Quels effets indésirables? (5)</a:t>
            </a:r>
            <a:endParaRPr lang="fr-FR" sz="4000" dirty="0">
              <a:solidFill>
                <a:srgbClr val="0000FF"/>
              </a:solidFill>
            </a:endParaRPr>
          </a:p>
        </p:txBody>
      </p:sp>
      <p:sp>
        <p:nvSpPr>
          <p:cNvPr id="3" name="Espace réservé du contenu 2"/>
          <p:cNvSpPr>
            <a:spLocks noGrp="1"/>
          </p:cNvSpPr>
          <p:nvPr>
            <p:ph idx="1"/>
          </p:nvPr>
        </p:nvSpPr>
        <p:spPr/>
        <p:txBody>
          <a:bodyPr>
            <a:normAutofit fontScale="77500" lnSpcReduction="20000"/>
          </a:bodyPr>
          <a:lstStyle/>
          <a:p>
            <a:pPr>
              <a:buNone/>
              <a:defRPr/>
            </a:pPr>
            <a:r>
              <a:rPr lang="fr-FR" dirty="0" smtClean="0">
                <a:effectLst>
                  <a:outerShdw blurRad="38100" dist="38100" dir="2700000" algn="tl">
                    <a:srgbClr val="000000"/>
                  </a:outerShdw>
                </a:effectLst>
                <a:latin typeface="Comic Sans MS" pitchFamily="1" charset="0"/>
                <a:sym typeface="Wingdings" pitchFamily="1" charset="2"/>
              </a:rPr>
              <a:t></a:t>
            </a:r>
            <a:r>
              <a:rPr lang="fr-FR" dirty="0" smtClean="0">
                <a:effectLst>
                  <a:outerShdw blurRad="38100" dist="38100" dir="2700000" algn="tl">
                    <a:srgbClr val="000000"/>
                  </a:outerShdw>
                </a:effectLst>
                <a:latin typeface="Comic Sans MS" pitchFamily="1" charset="0"/>
              </a:rPr>
              <a:t> </a:t>
            </a:r>
            <a:r>
              <a:rPr lang="fr-FR" dirty="0" smtClean="0">
                <a:effectLst>
                  <a:outerShdw blurRad="38100" dist="38100" dir="2700000" algn="tl">
                    <a:srgbClr val="000000"/>
                  </a:outerShdw>
                </a:effectLst>
              </a:rPr>
              <a:t>Toxicité rénale</a:t>
            </a:r>
          </a:p>
          <a:p>
            <a:pPr>
              <a:buNone/>
              <a:defRPr/>
            </a:pPr>
            <a:r>
              <a:rPr lang="fr-FR" dirty="0" smtClean="0"/>
              <a:t>	</a:t>
            </a:r>
            <a:r>
              <a:rPr lang="fr-FR" dirty="0" err="1" smtClean="0"/>
              <a:t>Méthotrexate</a:t>
            </a:r>
            <a:r>
              <a:rPr lang="fr-FR" dirty="0" smtClean="0"/>
              <a:t> : précipitation tubulaire</a:t>
            </a:r>
          </a:p>
          <a:p>
            <a:pPr>
              <a:buNone/>
              <a:defRPr/>
            </a:pPr>
            <a:r>
              <a:rPr lang="fr-FR" dirty="0" smtClean="0"/>
              <a:t>	</a:t>
            </a:r>
            <a:r>
              <a:rPr lang="fr-FR" dirty="0" err="1" smtClean="0"/>
              <a:t>Cisplatine</a:t>
            </a:r>
            <a:r>
              <a:rPr lang="fr-FR" dirty="0" smtClean="0"/>
              <a:t>: nécrose tubulaire 	</a:t>
            </a:r>
          </a:p>
          <a:p>
            <a:pPr>
              <a:buNone/>
              <a:defRPr/>
            </a:pPr>
            <a:endParaRPr lang="fr-FR" dirty="0" smtClean="0"/>
          </a:p>
          <a:p>
            <a:pPr>
              <a:buNone/>
              <a:defRPr/>
            </a:pPr>
            <a:r>
              <a:rPr lang="fr-FR" dirty="0" smtClean="0">
                <a:effectLst>
                  <a:outerShdw blurRad="38100" dist="38100" dir="2700000" algn="tl">
                    <a:srgbClr val="000000"/>
                  </a:outerShdw>
                </a:effectLst>
                <a:sym typeface="Wingdings" pitchFamily="1" charset="2"/>
              </a:rPr>
              <a:t> Toxicité vésicale</a:t>
            </a:r>
          </a:p>
          <a:p>
            <a:pPr>
              <a:buNone/>
              <a:defRPr/>
            </a:pPr>
            <a:r>
              <a:rPr lang="fr-FR" dirty="0" smtClean="0">
                <a:effectLst>
                  <a:outerShdw blurRad="38100" dist="38100" dir="2700000" algn="tl">
                    <a:srgbClr val="000000"/>
                  </a:outerShdw>
                </a:effectLst>
                <a:sym typeface="Wingdings" pitchFamily="1" charset="2"/>
              </a:rPr>
              <a:t>	</a:t>
            </a:r>
            <a:r>
              <a:rPr lang="fr-FR" dirty="0" err="1" smtClean="0">
                <a:effectLst>
                  <a:outerShdw blurRad="38100" dist="38100" dir="2700000" algn="tl">
                    <a:srgbClr val="000000"/>
                  </a:outerShdw>
                </a:effectLst>
                <a:sym typeface="Wingdings" pitchFamily="1" charset="2"/>
              </a:rPr>
              <a:t>C</a:t>
            </a:r>
            <a:r>
              <a:rPr lang="fr-FR" dirty="0" err="1" smtClean="0">
                <a:sym typeface="Wingdings" pitchFamily="1" charset="2"/>
              </a:rPr>
              <a:t>yclophosphamide</a:t>
            </a:r>
            <a:r>
              <a:rPr lang="fr-FR" dirty="0" smtClean="0">
                <a:sym typeface="Wingdings" pitchFamily="1" charset="2"/>
              </a:rPr>
              <a:t>: cystite hémorragique</a:t>
            </a:r>
          </a:p>
          <a:p>
            <a:pPr>
              <a:buNone/>
              <a:defRPr/>
            </a:pPr>
            <a:r>
              <a:rPr lang="fr-FR" dirty="0" smtClean="0">
                <a:sym typeface="Wingdings" pitchFamily="1" charset="2"/>
              </a:rPr>
              <a:t>      </a:t>
            </a:r>
            <a:endParaRPr lang="fr-FR" dirty="0" smtClean="0">
              <a:solidFill>
                <a:srgbClr val="FF66FF"/>
              </a:solidFill>
            </a:endParaRPr>
          </a:p>
          <a:p>
            <a:pPr>
              <a:buNone/>
              <a:defRPr/>
            </a:pPr>
            <a:r>
              <a:rPr lang="fr-FR" dirty="0" smtClean="0">
                <a:effectLst>
                  <a:outerShdw blurRad="38100" dist="38100" dir="2700000" algn="tl">
                    <a:srgbClr val="000000"/>
                  </a:outerShdw>
                </a:effectLst>
                <a:sym typeface="Wingdings" pitchFamily="1" charset="2"/>
              </a:rPr>
              <a:t></a:t>
            </a:r>
            <a:r>
              <a:rPr lang="fr-FR" dirty="0" smtClean="0">
                <a:effectLst>
                  <a:outerShdw blurRad="38100" dist="38100" dir="2700000" algn="tl">
                    <a:srgbClr val="000000"/>
                  </a:outerShdw>
                </a:effectLst>
              </a:rPr>
              <a:t> Toxicité  dermatologique</a:t>
            </a:r>
            <a:endParaRPr lang="fr-FR" dirty="0" smtClean="0"/>
          </a:p>
          <a:p>
            <a:pPr>
              <a:buNone/>
              <a:defRPr/>
            </a:pPr>
            <a:r>
              <a:rPr lang="fr-FR" dirty="0" smtClean="0"/>
              <a:t>	Alopécie </a:t>
            </a:r>
            <a:endParaRPr lang="fr-FR" dirty="0" smtClean="0">
              <a:solidFill>
                <a:srgbClr val="FF66FF"/>
              </a:solidFill>
            </a:endParaRPr>
          </a:p>
          <a:p>
            <a:pPr>
              <a:buNone/>
              <a:defRPr/>
            </a:pPr>
            <a:r>
              <a:rPr lang="fr-FR" dirty="0" smtClean="0"/>
              <a:t>	Fragilité des ongles</a:t>
            </a:r>
          </a:p>
          <a:p>
            <a:pPr>
              <a:buNone/>
              <a:defRPr/>
            </a:pPr>
            <a:r>
              <a:rPr lang="fr-FR" dirty="0" smtClean="0"/>
              <a:t>	Hyperpigmentation</a:t>
            </a:r>
          </a:p>
          <a:p>
            <a:pPr>
              <a:defRPr/>
            </a:pPr>
            <a:endParaRPr lang="fr-FR" dirty="0" smtClean="0"/>
          </a:p>
          <a:p>
            <a:endParaRPr lang="fr-FR"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457200" y="142852"/>
            <a:ext cx="8229600" cy="654032"/>
          </a:xfrm>
        </p:spPr>
        <p:txBody>
          <a:bodyPr>
            <a:normAutofit fontScale="90000"/>
          </a:bodyPr>
          <a:lstStyle/>
          <a:p>
            <a:pPr eaLnBrk="1" hangingPunct="1"/>
            <a:r>
              <a:rPr lang="fr-FR" b="1" dirty="0" smtClean="0">
                <a:solidFill>
                  <a:srgbClr val="0000FF"/>
                </a:solidFill>
              </a:rPr>
              <a:t>La réalité actuelle au Mali</a:t>
            </a:r>
          </a:p>
        </p:txBody>
      </p:sp>
      <p:sp>
        <p:nvSpPr>
          <p:cNvPr id="7171" name="Rectangle 3"/>
          <p:cNvSpPr>
            <a:spLocks noGrp="1" noChangeArrowheads="1"/>
          </p:cNvSpPr>
          <p:nvPr>
            <p:ph type="body" idx="1"/>
          </p:nvPr>
        </p:nvSpPr>
        <p:spPr>
          <a:xfrm>
            <a:off x="457200" y="857232"/>
            <a:ext cx="8229600" cy="5357850"/>
          </a:xfrm>
        </p:spPr>
        <p:txBody>
          <a:bodyPr>
            <a:normAutofit lnSpcReduction="10000"/>
          </a:bodyPr>
          <a:lstStyle/>
          <a:p>
            <a:pPr>
              <a:lnSpc>
                <a:spcPct val="90000"/>
              </a:lnSpc>
            </a:pPr>
            <a:r>
              <a:rPr lang="fr-FR" sz="2800" b="1" dirty="0" smtClean="0"/>
              <a:t>Accès gratuit depuis 2009 (Subvention gouvernementale annuelle): </a:t>
            </a:r>
          </a:p>
          <a:p>
            <a:pPr lvl="1">
              <a:lnSpc>
                <a:spcPct val="90000"/>
              </a:lnSpc>
            </a:pPr>
            <a:r>
              <a:rPr lang="fr-FR" sz="2400" b="1" dirty="0" smtClean="0">
                <a:solidFill>
                  <a:srgbClr val="0000FF"/>
                </a:solidFill>
              </a:rPr>
              <a:t>Aux molécules de chimiothérapie </a:t>
            </a:r>
          </a:p>
          <a:p>
            <a:pPr lvl="1">
              <a:lnSpc>
                <a:spcPct val="90000"/>
              </a:lnSpc>
            </a:pPr>
            <a:r>
              <a:rPr lang="fr-FR" sz="2400" b="1" dirty="0" smtClean="0">
                <a:solidFill>
                  <a:srgbClr val="0000FF"/>
                </a:solidFill>
              </a:rPr>
              <a:t>A la morphine</a:t>
            </a:r>
            <a:endParaRPr lang="fr-FR" sz="2800" b="1" dirty="0" smtClean="0">
              <a:solidFill>
                <a:srgbClr val="0000FF"/>
              </a:solidFill>
            </a:endParaRPr>
          </a:p>
          <a:p>
            <a:pPr eaLnBrk="1" hangingPunct="1">
              <a:lnSpc>
                <a:spcPct val="90000"/>
              </a:lnSpc>
            </a:pPr>
            <a:endParaRPr lang="fr-FR" sz="2800" b="1" dirty="0" smtClean="0">
              <a:solidFill>
                <a:srgbClr val="3366FF"/>
              </a:solidFill>
            </a:endParaRPr>
          </a:p>
          <a:p>
            <a:pPr eaLnBrk="1" hangingPunct="1">
              <a:lnSpc>
                <a:spcPct val="90000"/>
              </a:lnSpc>
            </a:pPr>
            <a:r>
              <a:rPr lang="fr-FR" sz="2800" b="1" dirty="0" smtClean="0"/>
              <a:t>Accès gratuit à l’</a:t>
            </a:r>
            <a:r>
              <a:rPr lang="fr-FR" sz="2800" b="1" dirty="0" err="1" smtClean="0"/>
              <a:t>imatinib</a:t>
            </a:r>
            <a:r>
              <a:rPr lang="fr-FR" sz="2800" b="1" dirty="0" smtClean="0"/>
              <a:t> </a:t>
            </a:r>
            <a:r>
              <a:rPr lang="fr-FR" sz="2800" b="1" dirty="0" err="1" smtClean="0"/>
              <a:t>mesylate</a:t>
            </a:r>
            <a:r>
              <a:rPr lang="fr-FR" sz="2800" b="1" dirty="0" smtClean="0"/>
              <a:t>  (GLIVEC) depuis 2005 grâce au programme GIPAP après qualification du service d’hématologie oncologie médical</a:t>
            </a:r>
          </a:p>
          <a:p>
            <a:pPr eaLnBrk="1" hangingPunct="1">
              <a:lnSpc>
                <a:spcPct val="90000"/>
              </a:lnSpc>
            </a:pPr>
            <a:endParaRPr lang="fr-FR" sz="2800" b="1" dirty="0" smtClean="0">
              <a:solidFill>
                <a:srgbClr val="3366FF"/>
              </a:solidFill>
            </a:endParaRPr>
          </a:p>
          <a:p>
            <a:pPr eaLnBrk="1" hangingPunct="1">
              <a:lnSpc>
                <a:spcPct val="90000"/>
              </a:lnSpc>
            </a:pPr>
            <a:r>
              <a:rPr lang="fr-FR" sz="2800" b="1" dirty="0" smtClean="0"/>
              <a:t>Accès aux médicaments pour le traitement des LAL en pédiatrie grâce à l’appui du GFAOP  </a:t>
            </a:r>
            <a:endParaRPr lang="fr-FR" sz="2400" b="1" dirty="0" smtClean="0"/>
          </a:p>
          <a:p>
            <a:pPr eaLnBrk="1" hangingPunct="1">
              <a:lnSpc>
                <a:spcPct val="90000"/>
              </a:lnSpc>
            </a:pPr>
            <a:endParaRPr lang="fr-FR" sz="2800" b="1" dirty="0" smtClean="0">
              <a:solidFill>
                <a:srgbClr val="0000FF"/>
              </a:solidFill>
            </a:endParaRPr>
          </a:p>
          <a:p>
            <a:pPr>
              <a:lnSpc>
                <a:spcPct val="90000"/>
              </a:lnSpc>
            </a:pPr>
            <a:r>
              <a:rPr lang="fr-FR" sz="2800" b="1" dirty="0" smtClean="0">
                <a:solidFill>
                  <a:srgbClr val="0000FF"/>
                </a:solidFill>
              </a:rPr>
              <a:t>Radiothérapie depuis Avril 2014 ( pelvis, ORL..)</a:t>
            </a:r>
          </a:p>
          <a:p>
            <a:pPr eaLnBrk="1" hangingPunct="1">
              <a:lnSpc>
                <a:spcPct val="90000"/>
              </a:lnSpc>
              <a:buNone/>
            </a:pPr>
            <a:endParaRPr lang="fr-FR" sz="2400" b="1" dirty="0" smtClean="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654032"/>
          </a:xfrm>
        </p:spPr>
        <p:txBody>
          <a:bodyPr>
            <a:normAutofit fontScale="90000"/>
          </a:bodyPr>
          <a:lstStyle/>
          <a:p>
            <a:r>
              <a:rPr lang="fr-FR" b="1" dirty="0" smtClean="0"/>
              <a:t>Les insuffisances et difficultés</a:t>
            </a:r>
            <a:endParaRPr lang="fr-FR" b="1" dirty="0"/>
          </a:p>
        </p:txBody>
      </p:sp>
      <p:sp>
        <p:nvSpPr>
          <p:cNvPr id="3" name="Espace réservé du contenu 2"/>
          <p:cNvSpPr>
            <a:spLocks noGrp="1"/>
          </p:cNvSpPr>
          <p:nvPr>
            <p:ph idx="1"/>
          </p:nvPr>
        </p:nvSpPr>
        <p:spPr>
          <a:xfrm>
            <a:off x="214282" y="1142984"/>
            <a:ext cx="8472518" cy="5179714"/>
          </a:xfrm>
        </p:spPr>
        <p:txBody>
          <a:bodyPr>
            <a:normAutofit/>
          </a:bodyPr>
          <a:lstStyle/>
          <a:p>
            <a:r>
              <a:rPr lang="fr-FR" sz="3600" b="1" dirty="0" smtClean="0"/>
              <a:t>Peu de malades accèdent au traitement </a:t>
            </a:r>
          </a:p>
          <a:p>
            <a:pPr lvl="1"/>
            <a:r>
              <a:rPr lang="fr-FR" b="1" dirty="0" smtClean="0">
                <a:solidFill>
                  <a:srgbClr val="0000FF"/>
                </a:solidFill>
              </a:rPr>
              <a:t>Insuffisances de précisions diagnostiques </a:t>
            </a:r>
          </a:p>
          <a:p>
            <a:pPr lvl="1"/>
            <a:r>
              <a:rPr lang="fr-FR" b="1" dirty="0" smtClean="0">
                <a:solidFill>
                  <a:srgbClr val="0000FF"/>
                </a:solidFill>
              </a:rPr>
              <a:t>Coût élevé des examens référés à l’étranger (ex: recherche de Ph1 ou du transcrit </a:t>
            </a:r>
            <a:r>
              <a:rPr lang="fr-FR" b="1" dirty="0" err="1" smtClean="0">
                <a:solidFill>
                  <a:srgbClr val="0000FF"/>
                </a:solidFill>
              </a:rPr>
              <a:t>bcr</a:t>
            </a:r>
            <a:r>
              <a:rPr lang="fr-FR" b="1" dirty="0" smtClean="0">
                <a:solidFill>
                  <a:srgbClr val="0000FF"/>
                </a:solidFill>
              </a:rPr>
              <a:t>/</a:t>
            </a:r>
            <a:r>
              <a:rPr lang="fr-FR" b="1" dirty="0" err="1" smtClean="0">
                <a:solidFill>
                  <a:srgbClr val="0000FF"/>
                </a:solidFill>
              </a:rPr>
              <a:t>abl</a:t>
            </a:r>
            <a:r>
              <a:rPr lang="fr-FR" b="1" dirty="0" smtClean="0">
                <a:solidFill>
                  <a:srgbClr val="0000FF"/>
                </a:solidFill>
              </a:rPr>
              <a:t> pour être inclus dans le programme GIPAP)</a:t>
            </a:r>
          </a:p>
          <a:p>
            <a:pPr lvl="1"/>
            <a:r>
              <a:rPr lang="fr-FR" b="1" dirty="0" smtClean="0">
                <a:solidFill>
                  <a:srgbClr val="0000FF"/>
                </a:solidFill>
              </a:rPr>
              <a:t>Pas de facilités permettant des chimiothérapies lourdes (ex: induction dans les leucémies aigues) à fortiori, la greffe de moelle osseuse</a:t>
            </a:r>
          </a:p>
          <a:p>
            <a:r>
              <a:rPr lang="fr-FR" sz="3600" b="1" dirty="0" smtClean="0"/>
              <a:t>Peu de personnels qualifiés en hématologie et en oncologie </a:t>
            </a:r>
          </a:p>
          <a:p>
            <a:pPr>
              <a:buNone/>
            </a:pPr>
            <a:endParaRPr lang="fr-FR" sz="3600" b="1" dirty="0" smtClean="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14282" y="142852"/>
            <a:ext cx="8643998" cy="857256"/>
          </a:xfrm>
        </p:spPr>
        <p:txBody>
          <a:bodyPr>
            <a:noAutofit/>
          </a:bodyPr>
          <a:lstStyle/>
          <a:p>
            <a:r>
              <a:rPr lang="fr-FR" sz="4000" b="1" dirty="0" smtClean="0"/>
              <a:t>Pour un accès important aux soins</a:t>
            </a:r>
            <a:endParaRPr lang="fr-FR" sz="4000" b="1" dirty="0"/>
          </a:p>
        </p:txBody>
      </p:sp>
      <p:sp>
        <p:nvSpPr>
          <p:cNvPr id="3" name="Espace réservé du contenu 2"/>
          <p:cNvSpPr>
            <a:spLocks noGrp="1"/>
          </p:cNvSpPr>
          <p:nvPr>
            <p:ph idx="1"/>
          </p:nvPr>
        </p:nvSpPr>
        <p:spPr>
          <a:xfrm>
            <a:off x="457200" y="1000108"/>
            <a:ext cx="8401080" cy="5643602"/>
          </a:xfrm>
        </p:spPr>
        <p:txBody>
          <a:bodyPr>
            <a:normAutofit fontScale="92500" lnSpcReduction="10000"/>
          </a:bodyPr>
          <a:lstStyle/>
          <a:p>
            <a:r>
              <a:rPr lang="fr-FR" b="1" dirty="0" smtClean="0">
                <a:solidFill>
                  <a:srgbClr val="0000FF"/>
                </a:solidFill>
              </a:rPr>
              <a:t>Engagement des Etats pour rendre la lutte contre les MNT, une réalité</a:t>
            </a:r>
          </a:p>
          <a:p>
            <a:r>
              <a:rPr lang="fr-FR" b="1" dirty="0" smtClean="0">
                <a:solidFill>
                  <a:srgbClr val="0000FF"/>
                </a:solidFill>
              </a:rPr>
              <a:t>Ouverture de filières de formation spécialisée</a:t>
            </a:r>
          </a:p>
          <a:p>
            <a:r>
              <a:rPr lang="fr-FR" b="1" dirty="0" smtClean="0">
                <a:solidFill>
                  <a:srgbClr val="0000FF"/>
                </a:solidFill>
              </a:rPr>
              <a:t>Formation d’une masse critique de spécialistes </a:t>
            </a:r>
          </a:p>
          <a:p>
            <a:r>
              <a:rPr lang="fr-FR" b="1" dirty="0" smtClean="0">
                <a:solidFill>
                  <a:srgbClr val="0000FF"/>
                </a:solidFill>
              </a:rPr>
              <a:t>Amélioration du diagnostic par le transfert de technologie</a:t>
            </a:r>
          </a:p>
          <a:p>
            <a:r>
              <a:rPr lang="fr-FR" b="1" dirty="0" smtClean="0">
                <a:solidFill>
                  <a:srgbClr val="0000FF"/>
                </a:solidFill>
              </a:rPr>
              <a:t>Développer l’approche </a:t>
            </a:r>
            <a:r>
              <a:rPr lang="fr-FR" b="1" u="sng" dirty="0" smtClean="0"/>
              <a:t>i-</a:t>
            </a:r>
            <a:r>
              <a:rPr lang="fr-FR" b="1" u="sng" dirty="0" err="1" smtClean="0"/>
              <a:t>path</a:t>
            </a:r>
            <a:r>
              <a:rPr lang="fr-FR" b="1" dirty="0" smtClean="0">
                <a:solidFill>
                  <a:srgbClr val="0000FF"/>
                </a:solidFill>
              </a:rPr>
              <a:t>  avec des équipes expertes </a:t>
            </a:r>
            <a:r>
              <a:rPr lang="fr-FR" b="1" dirty="0" smtClean="0"/>
              <a:t>+++</a:t>
            </a:r>
          </a:p>
          <a:p>
            <a:r>
              <a:rPr lang="fr-FR" b="1" dirty="0" smtClean="0">
                <a:solidFill>
                  <a:srgbClr val="0000FF"/>
                </a:solidFill>
              </a:rPr>
              <a:t>Intégration de l’évaluation de la douleur dans le quotidien des équipes, </a:t>
            </a:r>
          </a:p>
          <a:p>
            <a:r>
              <a:rPr lang="fr-FR" b="1" dirty="0" smtClean="0">
                <a:solidFill>
                  <a:srgbClr val="0000FF"/>
                </a:solidFill>
              </a:rPr>
              <a:t>Disponibilité de  la morphine</a:t>
            </a:r>
          </a:p>
          <a:p>
            <a:pPr lvl="1">
              <a:buNone/>
            </a:pPr>
            <a:endParaRPr lang="fr-FR" b="1"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b="1" dirty="0" smtClean="0"/>
              <a:t>Remerciements</a:t>
            </a:r>
            <a:endParaRPr lang="fr-FR" b="1" dirty="0"/>
          </a:p>
        </p:txBody>
      </p:sp>
      <p:sp>
        <p:nvSpPr>
          <p:cNvPr id="3" name="Espace réservé du contenu 2"/>
          <p:cNvSpPr>
            <a:spLocks noGrp="1"/>
          </p:cNvSpPr>
          <p:nvPr>
            <p:ph idx="1"/>
          </p:nvPr>
        </p:nvSpPr>
        <p:spPr/>
        <p:txBody>
          <a:bodyPr>
            <a:normAutofit lnSpcReduction="10000"/>
          </a:bodyPr>
          <a:lstStyle/>
          <a:p>
            <a:r>
              <a:rPr lang="fr-FR" sz="3600" dirty="0" smtClean="0"/>
              <a:t>A tous les participants à cette journée</a:t>
            </a:r>
          </a:p>
          <a:p>
            <a:r>
              <a:rPr lang="fr-FR" sz="3600" dirty="0" smtClean="0"/>
              <a:t>Au Ministère de la santé</a:t>
            </a:r>
          </a:p>
          <a:p>
            <a:r>
              <a:rPr lang="fr-FR" sz="3600" dirty="0" smtClean="0"/>
              <a:t>A la DPM</a:t>
            </a:r>
          </a:p>
          <a:p>
            <a:r>
              <a:rPr lang="fr-FR" sz="3600" dirty="0" smtClean="0"/>
              <a:t>A la PPM</a:t>
            </a:r>
          </a:p>
          <a:p>
            <a:r>
              <a:rPr lang="fr-FR" sz="3600" dirty="0" smtClean="0"/>
              <a:t>A la Pharmacie du Point G</a:t>
            </a:r>
          </a:p>
          <a:p>
            <a:r>
              <a:rPr lang="fr-FR" sz="3600" dirty="0" smtClean="0"/>
              <a:t>AU service HOM du Point G</a:t>
            </a:r>
          </a:p>
          <a:p>
            <a:r>
              <a:rPr lang="fr-FR" sz="3600" dirty="0" smtClean="0"/>
              <a:t>Au SYNAPPO</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1790</TotalTime>
  <Words>1235</Words>
  <Application>Microsoft Office PowerPoint</Application>
  <PresentationFormat>Affichage à l'écran (4:3)</PresentationFormat>
  <Paragraphs>347</Paragraphs>
  <Slides>30</Slides>
  <Notes>2</Notes>
  <HiddenSlides>0</HiddenSlides>
  <MMClips>0</MMClips>
  <ScaleCrop>false</ScaleCrop>
  <HeadingPairs>
    <vt:vector size="4" baseType="variant">
      <vt:variant>
        <vt:lpstr>Thème</vt:lpstr>
      </vt:variant>
      <vt:variant>
        <vt:i4>1</vt:i4>
      </vt:variant>
      <vt:variant>
        <vt:lpstr>Titres des diapositives</vt:lpstr>
      </vt:variant>
      <vt:variant>
        <vt:i4>30</vt:i4>
      </vt:variant>
    </vt:vector>
  </HeadingPairs>
  <TitlesOfParts>
    <vt:vector size="31" baseType="lpstr">
      <vt:lpstr>Thème Office</vt:lpstr>
      <vt:lpstr> Etat de la prise en charge du cancer au Mali :   disponibilité des drogues, problématique de prise en charge, perspectives d’amélioration</vt:lpstr>
      <vt:lpstr>Définitions (1)</vt:lpstr>
      <vt:lpstr>Définitions (2)</vt:lpstr>
      <vt:lpstr>Définitions (3)</vt:lpstr>
      <vt:lpstr>Définitions(4)</vt:lpstr>
      <vt:lpstr>Ampleur du problème</vt:lpstr>
      <vt:lpstr>Incidence et mortalité en 2008 </vt:lpstr>
      <vt:lpstr>Incidence et mortalité en 2008 </vt:lpstr>
      <vt:lpstr>Incidence et mortalité en 2030</vt:lpstr>
      <vt:lpstr>Expérience du Mali </vt:lpstr>
      <vt:lpstr>Facilités cliniques de prise en charge</vt:lpstr>
      <vt:lpstr>Service d’HOM, Point G</vt:lpstr>
      <vt:lpstr>Unité d’oncologie pédiatrique, Hôpital Gabriel Touré</vt:lpstr>
      <vt:lpstr>Facilités de cytologie et/ou d’histologie</vt:lpstr>
      <vt:lpstr>Recrutements du service d’hématologie oncologie médicale du Point G depuis 2008</vt:lpstr>
      <vt:lpstr>Diapositive 16</vt:lpstr>
      <vt:lpstr>Stades d’évolution au diagnostic et Facilités de diagnostic</vt:lpstr>
      <vt:lpstr>Techniques de diagnostic</vt:lpstr>
      <vt:lpstr> Quelles sont les classes médicaments anticancéreux?</vt:lpstr>
      <vt:lpstr>Protocoles actuels de chimiothérapie classique </vt:lpstr>
      <vt:lpstr>Thérapies innovantes</vt:lpstr>
      <vt:lpstr>Quels effets indésirables ?(1)</vt:lpstr>
      <vt:lpstr>Quels effets indésirables ?(2)</vt:lpstr>
      <vt:lpstr>Quels effets indésirables ?(3)</vt:lpstr>
      <vt:lpstr>Quels effets indésirables?(4)</vt:lpstr>
      <vt:lpstr>Quels effets indésirables? (5)</vt:lpstr>
      <vt:lpstr>La réalité actuelle au Mali</vt:lpstr>
      <vt:lpstr>Les insuffisances et difficultés</vt:lpstr>
      <vt:lpstr>Pour un accès important aux soins</vt:lpstr>
      <vt:lpstr>Remerciements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Prise en charge des Hémopathies malignes en Afrique Sub Saharienne</dc:title>
  <dc:creator>Madani Ly</dc:creator>
  <cp:lastModifiedBy>diallo  mohamed</cp:lastModifiedBy>
  <cp:revision>162</cp:revision>
  <dcterms:created xsi:type="dcterms:W3CDTF">2013-11-24T07:22:09Z</dcterms:created>
  <dcterms:modified xsi:type="dcterms:W3CDTF">2015-02-23T22:21:15Z</dcterms:modified>
</cp:coreProperties>
</file>