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3" r:id="rId3"/>
    <p:sldId id="294" r:id="rId4"/>
    <p:sldId id="295" r:id="rId5"/>
    <p:sldId id="292" r:id="rId6"/>
    <p:sldId id="298" r:id="rId7"/>
    <p:sldId id="299" r:id="rId8"/>
    <p:sldId id="300" r:id="rId9"/>
    <p:sldId id="296" r:id="rId10"/>
    <p:sldId id="286" r:id="rId11"/>
    <p:sldId id="285" r:id="rId12"/>
    <p:sldId id="297" r:id="rId13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737" autoAdjust="0"/>
  </p:normalViewPr>
  <p:slideViewPr>
    <p:cSldViewPr>
      <p:cViewPr varScale="1">
        <p:scale>
          <a:sx n="92" d="100"/>
          <a:sy n="92" d="100"/>
        </p:scale>
        <p:origin x="13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B83DB-8FF2-4729-BDB2-80349E8E897F}" type="datetimeFigureOut">
              <a:rPr lang="en-US" smtClean="0"/>
              <a:t>12/9/2017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2F97C-A8A1-43C2-B54D-91495255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80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914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64D57-026E-40E0-B0BA-53856DCA04F7}" type="datetimeFigureOut">
              <a:rPr lang="fr-FR" smtClean="0"/>
              <a:pPr/>
              <a:t>09/12/2017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2C527-E097-490B-890D-7FD2877B648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ontact@leadpharma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ontact@leadpharma.net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ontact@leadpharma.net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ontact@leadpharma.net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leadpharma.ne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ct@leadpharma.net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leadpharma.ne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1857364"/>
            <a:ext cx="7772400" cy="14700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001156" cy="6669215"/>
            <a:chOff x="1174" y="1147"/>
            <a:chExt cx="14112" cy="10003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174" y="1255"/>
              <a:ext cx="14112" cy="9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		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fr-FR" sz="36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Calibri" pitchFamily="34" charset="0"/>
                  <a:cs typeface="Arial" pitchFamily="34" charset="0"/>
                </a:rPr>
                <a:t>&gt;</a:t>
              </a:r>
              <a:r>
                <a:rPr lang="en-US" dirty="0"/>
                <a:t>SYNAPHARM 4e </a:t>
              </a:r>
              <a:r>
                <a:rPr lang="en-US" dirty="0" err="1"/>
                <a:t>Journée</a:t>
              </a:r>
              <a:r>
                <a:rPr lang="en-US" dirty="0"/>
                <a:t> </a:t>
              </a:r>
              <a:r>
                <a:rPr lang="en-US" dirty="0" err="1"/>
                <a:t>Scientifique</a:t>
              </a:r>
              <a:r>
                <a:rPr lang="en-US" dirty="0"/>
                <a:t> le 09-12-2017 </a:t>
              </a:r>
              <a:br>
                <a:rPr lang="en-US" dirty="0"/>
              </a:br>
              <a:r>
                <a:rPr lang="en-US" dirty="0"/>
                <a:t/>
              </a:r>
              <a:br>
                <a:rPr lang="en-US" dirty="0"/>
              </a:br>
              <a:r>
                <a:rPr lang="en-US" dirty="0"/>
                <a:t>THEME : L’Entreprenariat et le Management </a:t>
              </a:r>
              <a:r>
                <a:rPr lang="en-US" dirty="0" err="1" smtClean="0"/>
                <a:t>Pharmaceutique</a:t>
              </a:r>
              <a:endParaRPr lang="en-US" dirty="0" smtClean="0"/>
            </a:p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fr-FR" sz="18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endParaRPr lang="fr-FR" dirty="0" smtClean="0">
                <a:latin typeface="Arial" pitchFamily="34" charset="0"/>
                <a:cs typeface="Arial" pitchFamily="34" charset="0"/>
              </a:endParaRPr>
            </a:p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fr-FR" sz="18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dirty="0" smtClean="0">
                  <a:latin typeface="Arial" pitchFamily="34" charset="0"/>
                  <a:cs typeface="Arial" pitchFamily="34" charset="0"/>
                </a:rPr>
                <a:t>Dr DIANE </a:t>
              </a:r>
              <a:r>
                <a:rPr lang="fr-FR" dirty="0" err="1" smtClean="0">
                  <a:latin typeface="Arial" pitchFamily="34" charset="0"/>
                  <a:cs typeface="Arial" pitchFamily="34" charset="0"/>
                </a:rPr>
                <a:t>Kabiné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174" y="1147"/>
              <a:ext cx="194" cy="144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1399" y="9514"/>
              <a:ext cx="13839" cy="142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LEAD PHARMA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Tél : 76 03 31 07 / 66 90 45 45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ACI 2000 Hamdallaye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1100" b="0" i="0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hlinkClick r:id="rId2"/>
                </a:rPr>
                <a:t>contact@leadpharma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2"/>
                </a:rPr>
                <a:t>.net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Bamako,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Mali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Rue 390,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Route collège Horizon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	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									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rot="5400000">
              <a:off x="9913" y="10226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rot="5400000">
              <a:off x="4962" y="10281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</p:grpSp>
      <p:pic>
        <p:nvPicPr>
          <p:cNvPr id="12" name="Imag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80728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730" name="Text Box 2"/>
          <p:cNvSpPr txBox="1">
            <a:spLocks noChangeArrowheads="1"/>
          </p:cNvSpPr>
          <p:nvPr/>
        </p:nvSpPr>
        <p:spPr bwMode="auto">
          <a:xfrm>
            <a:off x="2895600" y="301625"/>
            <a:ext cx="3055938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ETRE MANAGER</a:t>
            </a:r>
            <a:endParaRPr lang="fr-FR" sz="2800" dirty="0">
              <a:latin typeface="Arial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767513" y="3062288"/>
            <a:ext cx="18653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/>
              <a:t>Organiser</a:t>
            </a:r>
          </a:p>
          <a:p>
            <a:pPr eaLnBrk="1" hangingPunct="1"/>
            <a:r>
              <a:rPr lang="fr-FR" altLang="en-US">
                <a:solidFill>
                  <a:schemeClr val="hlink"/>
                </a:solidFill>
              </a:rPr>
              <a:t>des moyens</a:t>
            </a:r>
            <a:endParaRPr lang="fr-FR" altLang="en-US" sz="200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31800" y="3048000"/>
            <a:ext cx="2287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/>
              <a:t>Animer</a:t>
            </a:r>
          </a:p>
          <a:p>
            <a:pPr eaLnBrk="1" hangingPunct="1"/>
            <a:r>
              <a:rPr lang="fr-FR" altLang="en-US">
                <a:solidFill>
                  <a:schemeClr val="hlink"/>
                </a:solidFill>
              </a:rPr>
              <a:t>des hommes</a:t>
            </a:r>
          </a:p>
          <a:p>
            <a:pPr eaLnBrk="1" hangingPunct="1"/>
            <a:r>
              <a:rPr lang="fr-FR" altLang="en-US">
                <a:solidFill>
                  <a:schemeClr val="hlink"/>
                </a:solidFill>
              </a:rPr>
              <a:t> et des femmes</a:t>
            </a:r>
            <a:endParaRPr lang="fr-FR" altLang="en-US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6629400" y="3048000"/>
            <a:ext cx="2286000" cy="1295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152400" y="2971800"/>
            <a:ext cx="2286000" cy="1219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69735" name="Text Box 7"/>
          <p:cNvSpPr txBox="1">
            <a:spLocks noChangeArrowheads="1"/>
          </p:cNvSpPr>
          <p:nvPr/>
        </p:nvSpPr>
        <p:spPr bwMode="auto">
          <a:xfrm>
            <a:off x="4010106" y="1261262"/>
            <a:ext cx="1467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dirty="0"/>
              <a:t>Réaliser</a:t>
            </a:r>
            <a:endParaRPr lang="fr-FR" altLang="en-US" sz="2000" dirty="0"/>
          </a:p>
          <a:p>
            <a:pPr eaLnBrk="1" hangingPunct="1"/>
            <a:r>
              <a:rPr lang="fr-FR" altLang="en-US" dirty="0" smtClean="0">
                <a:solidFill>
                  <a:schemeClr val="hlink"/>
                </a:solidFill>
              </a:rPr>
              <a:t>Objectifs </a:t>
            </a:r>
            <a:endParaRPr lang="fr-FR" altLang="en-US" sz="2000" dirty="0"/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3048000" y="1066800"/>
            <a:ext cx="2895600" cy="13716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69737" name="Text Box 9"/>
          <p:cNvSpPr txBox="1">
            <a:spLocks noChangeArrowheads="1"/>
          </p:cNvSpPr>
          <p:nvPr/>
        </p:nvSpPr>
        <p:spPr bwMode="auto">
          <a:xfrm>
            <a:off x="3265488" y="5043488"/>
            <a:ext cx="25749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/>
              <a:t>Développer</a:t>
            </a:r>
            <a:endParaRPr lang="fr-FR" altLang="en-US" sz="2000"/>
          </a:p>
          <a:p>
            <a:pPr eaLnBrk="1" hangingPunct="1"/>
            <a:r>
              <a:rPr lang="fr-FR" altLang="en-US">
                <a:solidFill>
                  <a:schemeClr val="hlink"/>
                </a:solidFill>
              </a:rPr>
              <a:t>des compétences</a:t>
            </a:r>
            <a:endParaRPr lang="fr-FR" altLang="en-US" sz="2000">
              <a:solidFill>
                <a:schemeClr val="hlink"/>
              </a:solidFill>
            </a:endParaRPr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3200400" y="4953000"/>
            <a:ext cx="2895600" cy="13716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69739" name="AutoShape 11"/>
          <p:cNvSpPr>
            <a:spLocks noChangeArrowheads="1"/>
          </p:cNvSpPr>
          <p:nvPr/>
        </p:nvSpPr>
        <p:spPr bwMode="auto">
          <a:xfrm>
            <a:off x="2590800" y="2667000"/>
            <a:ext cx="3886200" cy="1828800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gamma/>
                  <a:tint val="47843"/>
                  <a:invGamma/>
                </a:schemeClr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3505200" y="3124200"/>
            <a:ext cx="2057400" cy="914400"/>
          </a:xfrm>
          <a:prstGeom prst="rect">
            <a:avLst/>
          </a:prstGeom>
          <a:gradFill rotWithShape="0">
            <a:gsLst>
              <a:gs pos="0">
                <a:srgbClr val="B5FFB5"/>
              </a:gs>
              <a:gs pos="100000">
                <a:srgbClr val="99FF99"/>
              </a:gs>
            </a:gsLst>
            <a:path path="shape">
              <a:fillToRect l="50000" t="50000" r="50000" b="50000"/>
            </a:path>
          </a:gradFill>
          <a:ln w="12700" cap="sq">
            <a:solidFill>
              <a:schemeClr val="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/>
              <a:t>MISSIONS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815" y="29029"/>
            <a:ext cx="2444708" cy="1079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50" y="5894749"/>
            <a:ext cx="883996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1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969735" grpId="0"/>
      <p:bldP spid="9697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76" name="Text Box 12"/>
          <p:cNvSpPr txBox="1">
            <a:spLocks noChangeArrowheads="1"/>
          </p:cNvSpPr>
          <p:nvPr/>
        </p:nvSpPr>
        <p:spPr bwMode="auto">
          <a:xfrm>
            <a:off x="2891631" y="1887055"/>
            <a:ext cx="3567907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Implications du rôle de manager</a:t>
            </a:r>
            <a:endParaRPr lang="fr-FR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71" name="Text Box 13"/>
          <p:cNvSpPr txBox="1">
            <a:spLocks noChangeArrowheads="1"/>
          </p:cNvSpPr>
          <p:nvPr/>
        </p:nvSpPr>
        <p:spPr bwMode="auto">
          <a:xfrm>
            <a:off x="1945804" y="3351182"/>
            <a:ext cx="53285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sz="2000" dirty="0" smtClean="0"/>
              <a:t>Être </a:t>
            </a:r>
            <a:r>
              <a:rPr lang="fr-FR" altLang="en-US" sz="2000" dirty="0"/>
              <a:t>une compétence technique de référence </a:t>
            </a:r>
          </a:p>
        </p:txBody>
      </p:sp>
      <p:sp>
        <p:nvSpPr>
          <p:cNvPr id="779278" name="AutoShape 14"/>
          <p:cNvSpPr>
            <a:spLocks noChangeArrowheads="1"/>
          </p:cNvSpPr>
          <p:nvPr/>
        </p:nvSpPr>
        <p:spPr bwMode="auto">
          <a:xfrm>
            <a:off x="4495800" y="4884738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47843"/>
                  <a:invGamma/>
                </a:schemeClr>
              </a:gs>
            </a:gsLst>
            <a:lin ang="5400000" scaled="1"/>
          </a:gradFill>
          <a:ln w="12700" cap="sq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accent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79279" name="AutoShape 15"/>
          <p:cNvSpPr>
            <a:spLocks noChangeArrowheads="1"/>
          </p:cNvSpPr>
          <p:nvPr/>
        </p:nvSpPr>
        <p:spPr bwMode="auto">
          <a:xfrm>
            <a:off x="6781800" y="4884738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47843"/>
                  <a:invGamma/>
                </a:schemeClr>
              </a:gs>
            </a:gsLst>
            <a:lin ang="5400000" scaled="1"/>
          </a:gradFill>
          <a:ln w="12700" cap="sq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accent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79280" name="AutoShape 16"/>
          <p:cNvSpPr>
            <a:spLocks noChangeArrowheads="1"/>
          </p:cNvSpPr>
          <p:nvPr/>
        </p:nvSpPr>
        <p:spPr bwMode="auto">
          <a:xfrm>
            <a:off x="2209800" y="4884738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47843"/>
                  <a:invGamma/>
                </a:schemeClr>
              </a:gs>
            </a:gsLst>
            <a:lin ang="5400000" scaled="1"/>
          </a:gradFill>
          <a:ln w="12700" cap="sq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accent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175" name="Text Box 17"/>
          <p:cNvSpPr txBox="1">
            <a:spLocks noChangeArrowheads="1"/>
          </p:cNvSpPr>
          <p:nvPr/>
        </p:nvSpPr>
        <p:spPr bwMode="auto">
          <a:xfrm>
            <a:off x="1452563" y="5454650"/>
            <a:ext cx="173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sz="2000">
                <a:solidFill>
                  <a:schemeClr val="accent1"/>
                </a:solidFill>
              </a:rPr>
              <a:t>Management</a:t>
            </a:r>
          </a:p>
        </p:txBody>
      </p:sp>
      <p:sp>
        <p:nvSpPr>
          <p:cNvPr id="7176" name="Text Box 18"/>
          <p:cNvSpPr txBox="1">
            <a:spLocks noChangeArrowheads="1"/>
          </p:cNvSpPr>
          <p:nvPr/>
        </p:nvSpPr>
        <p:spPr bwMode="auto">
          <a:xfrm>
            <a:off x="3984625" y="5470525"/>
            <a:ext cx="1425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sz="2000">
                <a:solidFill>
                  <a:schemeClr val="accent1"/>
                </a:solidFill>
              </a:rPr>
              <a:t>Animation</a:t>
            </a:r>
          </a:p>
        </p:txBody>
      </p:sp>
      <p:sp>
        <p:nvSpPr>
          <p:cNvPr id="7177" name="Text Box 19"/>
          <p:cNvSpPr txBox="1">
            <a:spLocks noChangeArrowheads="1"/>
          </p:cNvSpPr>
          <p:nvPr/>
        </p:nvSpPr>
        <p:spPr bwMode="auto">
          <a:xfrm>
            <a:off x="6459538" y="5470525"/>
            <a:ext cx="931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sz="2000">
                <a:solidFill>
                  <a:schemeClr val="accent1"/>
                </a:solidFill>
              </a:rPr>
              <a:t>Relais</a:t>
            </a:r>
          </a:p>
        </p:txBody>
      </p:sp>
      <p:sp>
        <p:nvSpPr>
          <p:cNvPr id="779292" name="Text Box 28"/>
          <p:cNvSpPr txBox="1">
            <a:spLocks noChangeArrowheads="1"/>
          </p:cNvSpPr>
          <p:nvPr/>
        </p:nvSpPr>
        <p:spPr bwMode="auto">
          <a:xfrm>
            <a:off x="2761190" y="710478"/>
            <a:ext cx="3055645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ETRE MANAGER</a:t>
            </a:r>
            <a:endParaRPr lang="fr-FR" sz="2800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193" y="12013"/>
            <a:ext cx="2444708" cy="1079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7" y="5903912"/>
            <a:ext cx="883996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6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9" name="Text Box 11"/>
          <p:cNvSpPr txBox="1">
            <a:spLocks noChangeArrowheads="1"/>
          </p:cNvSpPr>
          <p:nvPr/>
        </p:nvSpPr>
        <p:spPr bwMode="auto">
          <a:xfrm>
            <a:off x="889000" y="2667000"/>
            <a:ext cx="7581900" cy="255454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fr-FR" sz="2000" b="1" dirty="0">
                <a:latin typeface="Arial" charset="0"/>
              </a:rPr>
              <a:t>Management</a:t>
            </a:r>
            <a:r>
              <a:rPr lang="fr-F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fr-FR" sz="2000" dirty="0">
                <a:latin typeface="Arial" charset="0"/>
              </a:rPr>
              <a:t>   décider, </a:t>
            </a:r>
            <a:r>
              <a:rPr lang="fr-FR" sz="2000" dirty="0" err="1" smtClean="0">
                <a:latin typeface="Arial" charset="0"/>
              </a:rPr>
              <a:t>organiser,</a:t>
            </a:r>
            <a:r>
              <a:rPr lang="fr-FR" sz="2000" dirty="0" err="1" smtClean="0">
                <a:latin typeface="Arial" charset="0"/>
              </a:rPr>
              <a:t>gérer</a:t>
            </a:r>
            <a:r>
              <a:rPr lang="fr-FR" sz="2000" i="1" dirty="0" smtClean="0">
                <a:latin typeface="Arial" charset="0"/>
              </a:rPr>
              <a:t>                                                       </a:t>
            </a:r>
            <a:r>
              <a:rPr lang="fr-FR" sz="2000" i="1" dirty="0">
                <a:latin typeface="Arial" charset="0"/>
              </a:rPr>
              <a:t>	</a:t>
            </a:r>
            <a:endParaRPr lang="fr-FR" sz="2000" dirty="0">
              <a:latin typeface="Arial" charset="0"/>
            </a:endParaRPr>
          </a:p>
          <a:p>
            <a:pPr>
              <a:defRPr/>
            </a:pPr>
            <a:r>
              <a:rPr lang="fr-FR" sz="2000" b="1" dirty="0">
                <a:latin typeface="Arial" charset="0"/>
              </a:rPr>
              <a:t>Animation     </a:t>
            </a:r>
            <a:r>
              <a:rPr 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fr-FR" dirty="0">
                <a:latin typeface="Arial" charset="0"/>
              </a:rPr>
              <a:t>   </a:t>
            </a:r>
            <a:r>
              <a:rPr lang="fr-FR" sz="2000" dirty="0">
                <a:latin typeface="Arial" charset="0"/>
              </a:rPr>
              <a:t>animer, former, motiver</a:t>
            </a:r>
            <a:r>
              <a:rPr lang="fr-FR" sz="2000" i="1" dirty="0">
                <a:latin typeface="Arial" charset="0"/>
              </a:rPr>
              <a:t>                                                          		</a:t>
            </a:r>
            <a:endParaRPr lang="fr-FR" sz="2000" dirty="0">
              <a:latin typeface="Arial" charset="0"/>
            </a:endParaRPr>
          </a:p>
          <a:p>
            <a:pPr>
              <a:defRPr/>
            </a:pPr>
            <a:r>
              <a:rPr lang="fr-FR" sz="2000" b="1" dirty="0">
                <a:latin typeface="Arial" charset="0"/>
              </a:rPr>
              <a:t>Relais</a:t>
            </a:r>
            <a:r>
              <a:rPr lang="fr-F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</a:t>
            </a:r>
            <a:r>
              <a:rPr 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fr-FR" dirty="0">
                <a:latin typeface="Arial" charset="0"/>
              </a:rPr>
              <a:t>   </a:t>
            </a:r>
            <a:r>
              <a:rPr lang="fr-FR" sz="2000" dirty="0">
                <a:latin typeface="Arial" charset="0"/>
              </a:rPr>
              <a:t>communiquer, échanger,                                                      	               être le porte-parole </a:t>
            </a:r>
            <a:r>
              <a:rPr lang="fr-FR" sz="2000" dirty="0" smtClean="0">
                <a:latin typeface="Arial" charset="0"/>
              </a:rPr>
              <a:t>de votre structure:</a:t>
            </a:r>
            <a:endParaRPr lang="fr-FR" sz="2000" dirty="0">
              <a:latin typeface="Arial" charset="0"/>
            </a:endParaRPr>
          </a:p>
          <a:p>
            <a:pPr>
              <a:defRPr/>
            </a:pPr>
            <a:r>
              <a:rPr lang="fr-FR" sz="2000" i="1" dirty="0">
                <a:latin typeface="Arial" charset="0"/>
              </a:rPr>
              <a:t>                            être le garant de l’implémentation des                     stratégies et tactiques, de l’alignement et de la discipline</a:t>
            </a:r>
            <a:endParaRPr lang="fr-FR" sz="2000" dirty="0">
              <a:latin typeface="Arial" charset="0"/>
            </a:endParaRPr>
          </a:p>
        </p:txBody>
      </p:sp>
      <p:sp>
        <p:nvSpPr>
          <p:cNvPr id="780307" name="Text Box 19"/>
          <p:cNvSpPr txBox="1">
            <a:spLocks noChangeArrowheads="1"/>
          </p:cNvSpPr>
          <p:nvPr/>
        </p:nvSpPr>
        <p:spPr bwMode="auto">
          <a:xfrm>
            <a:off x="2080926" y="1854531"/>
            <a:ext cx="503713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Implications du rôle de manager</a:t>
            </a:r>
            <a:endParaRPr lang="fr-FR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80312" name="Text Box 24"/>
          <p:cNvSpPr txBox="1">
            <a:spLocks noChangeArrowheads="1"/>
          </p:cNvSpPr>
          <p:nvPr/>
        </p:nvSpPr>
        <p:spPr bwMode="auto">
          <a:xfrm>
            <a:off x="2237433" y="754549"/>
            <a:ext cx="3055645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ETRE MANAGER</a:t>
            </a:r>
            <a:endParaRPr lang="fr-FR" sz="2800" dirty="0"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193" y="12013"/>
            <a:ext cx="2444708" cy="10790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5805414"/>
            <a:ext cx="883996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67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1857364"/>
            <a:ext cx="7772400" cy="14700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001156" cy="6669215"/>
            <a:chOff x="1174" y="1147"/>
            <a:chExt cx="14112" cy="10003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174" y="1255"/>
              <a:ext cx="14112" cy="9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		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174" y="1147"/>
              <a:ext cx="194" cy="144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1399" y="9514"/>
              <a:ext cx="13839" cy="142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LEAD PHARMA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Tél : 76 03 31 07 / 66 90 45 45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ACI 2000 Hamdallaye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1100" b="0" i="0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hlinkClick r:id="rId2"/>
                </a:rPr>
                <a:t>contact@leadpharma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2"/>
                </a:rPr>
                <a:t>.net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Bamako,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Mali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Rue 390,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Route collège Horizon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	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									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rot="5400000">
              <a:off x="9913" y="10226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rot="5400000">
              <a:off x="4962" y="10281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</p:grpSp>
      <p:pic>
        <p:nvPicPr>
          <p:cNvPr id="12" name="Imag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1695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Rectangle 3"/>
          <p:cNvSpPr/>
          <p:nvPr/>
        </p:nvSpPr>
        <p:spPr>
          <a:xfrm>
            <a:off x="357158" y="1988840"/>
            <a:ext cx="84633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/>
              <a:t>Une opportunité pour se développer afin de se maintenir dans un monde fortement concurrentiel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5031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1857364"/>
            <a:ext cx="7772400" cy="14700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001156" cy="6669215"/>
            <a:chOff x="1174" y="1147"/>
            <a:chExt cx="14112" cy="10003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174" y="1255"/>
              <a:ext cx="14112" cy="9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		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174" y="1147"/>
              <a:ext cx="194" cy="144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1399" y="9514"/>
              <a:ext cx="13839" cy="142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LEAD PHARMA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Tél : 76 03 31 07 / 66 90 45 45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ACI 2000 Hamdallaye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1100" b="0" i="0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hlinkClick r:id="rId2"/>
                </a:rPr>
                <a:t>contact@leadpharma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2"/>
                </a:rPr>
                <a:t>.net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Bamako,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Mali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Rue 390,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Route collège Horizon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	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									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rot="5400000">
              <a:off x="9913" y="10226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rot="5400000">
              <a:off x="4962" y="10281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</p:grpSp>
      <p:pic>
        <p:nvPicPr>
          <p:cNvPr id="12" name="Imag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1695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TextBox 3"/>
          <p:cNvSpPr txBox="1"/>
          <p:nvPr/>
        </p:nvSpPr>
        <p:spPr>
          <a:xfrm>
            <a:off x="1187624" y="2434325"/>
            <a:ext cx="63367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 Entrepreneuriat </a:t>
            </a:r>
            <a:r>
              <a:rPr lang="fr-FR" dirty="0"/>
              <a:t>et Management du secteur pharmaceutique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 </a:t>
            </a:r>
            <a:r>
              <a:rPr lang="fr-FR" dirty="0" smtClean="0"/>
              <a:t>- Management </a:t>
            </a:r>
            <a:r>
              <a:rPr lang="fr-FR" dirty="0"/>
              <a:t>et stratégie d’officine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 </a:t>
            </a:r>
            <a:r>
              <a:rPr lang="fr-FR" dirty="0" smtClean="0"/>
              <a:t>- Délégation </a:t>
            </a:r>
            <a:r>
              <a:rPr lang="fr-FR" dirty="0"/>
              <a:t>médicale et pharmaceutique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 - Nutrition </a:t>
            </a:r>
            <a:r>
              <a:rPr lang="fr-FR" dirty="0"/>
              <a:t>et </a:t>
            </a:r>
            <a:r>
              <a:rPr lang="fr-FR" dirty="0" smtClean="0"/>
              <a:t>diététique</a:t>
            </a:r>
          </a:p>
          <a:p>
            <a:endParaRPr lang="fr-FR" dirty="0"/>
          </a:p>
          <a:p>
            <a:r>
              <a:rPr lang="fr-FR" dirty="0" smtClean="0"/>
              <a:t>JOURNEE DE PORTE OUVERTE </a:t>
            </a:r>
            <a:r>
              <a:rPr lang="fr-FR" dirty="0" smtClean="0"/>
              <a:t> </a:t>
            </a:r>
            <a:r>
              <a:rPr lang="fr-FR" dirty="0" smtClean="0"/>
              <a:t>DES DU est </a:t>
            </a:r>
            <a:r>
              <a:rPr lang="fr-FR" dirty="0" smtClean="0"/>
              <a:t>prévue </a:t>
            </a:r>
            <a:r>
              <a:rPr lang="fr-FR" dirty="0" smtClean="0"/>
              <a:t>vers fin Décembre 2017 </a:t>
            </a:r>
            <a:r>
              <a:rPr lang="fr-FR" dirty="0"/>
              <a:t/>
            </a:r>
            <a:br>
              <a:rPr lang="fr-FR" dirty="0"/>
            </a:b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71600" y="1112780"/>
            <a:ext cx="6048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FORMATIONS DISPONIBLES</a:t>
            </a:r>
          </a:p>
          <a:p>
            <a:r>
              <a:rPr lang="fr-FR" sz="3200" b="1" dirty="0" smtClean="0"/>
              <a:t>  Diplôme Universitaire ( D.U)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3435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1857364"/>
            <a:ext cx="7772400" cy="14700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001156" cy="6669215"/>
            <a:chOff x="1174" y="1147"/>
            <a:chExt cx="14112" cy="10003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174" y="1255"/>
              <a:ext cx="14112" cy="98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		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174" y="1147"/>
              <a:ext cx="194" cy="144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1399" y="9514"/>
              <a:ext cx="13839" cy="142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LEAD PHARMA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Tél : 76 03 31 07 / 66 90 45 45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ACI 2000 Hamdallaye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1100" b="0" i="0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hlinkClick r:id="rId2"/>
                </a:rPr>
                <a:t>contact@leadpharma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2"/>
                </a:rPr>
                <a:t>.net</a:t>
              </a:r>
              <a:r>
                <a:rPr lang="fr-FR" sz="11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Bamako,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Mali </a:t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</a:b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Rue 390,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Route collège Horizon 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1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			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			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									 	</a:t>
              </a: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rot="5400000">
              <a:off x="9913" y="10226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rot="5400000">
              <a:off x="4962" y="10281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</p:grpSp>
      <p:pic>
        <p:nvPicPr>
          <p:cNvPr id="12" name="Imag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20" y="52854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TextBox 3"/>
          <p:cNvSpPr txBox="1"/>
          <p:nvPr/>
        </p:nvSpPr>
        <p:spPr>
          <a:xfrm>
            <a:off x="492599" y="774738"/>
            <a:ext cx="83942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Les </a:t>
            </a:r>
            <a:r>
              <a:rPr lang="fr-FR" b="1" dirty="0" smtClean="0"/>
              <a:t>Acteurs </a:t>
            </a:r>
            <a:r>
              <a:rPr lang="fr-FR" b="1" dirty="0"/>
              <a:t>I</a:t>
            </a:r>
            <a:r>
              <a:rPr lang="fr-FR" b="1" dirty="0" smtClean="0"/>
              <a:t>nstitutionnels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Ministre de l’enseignement supérieur et de la recherche scientifique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Ministre de la santé et de l’hygiène publique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Ministre de l’emploi et de la formation </a:t>
            </a:r>
            <a:r>
              <a:rPr lang="fr-FR" dirty="0" smtClean="0"/>
              <a:t>professionnelle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Recteur de L’USTTB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Doyen de la faculté de pharmacie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Doyen de la faculté de Médecine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Le corps professoral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4288" y="5100060"/>
            <a:ext cx="907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D.U EN PARTENARIAT PUBLIC ET PRIVE AVEC LE RECTORAT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22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83568" y="44624"/>
            <a:ext cx="7776864" cy="6768752"/>
            <a:chOff x="1160" y="1147"/>
            <a:chExt cx="14112" cy="9848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160" y="1147"/>
              <a:ext cx="14112" cy="75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		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lv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2000" b="1" dirty="0" smtClean="0"/>
                <a:t>Intervention </a:t>
              </a:r>
              <a:r>
                <a:rPr lang="fr-FR" sz="2000" b="1" dirty="0"/>
                <a:t>des acteurs du secteur</a:t>
              </a:r>
              <a:r>
                <a:rPr lang="en-US" sz="2000" dirty="0"/>
                <a:t/>
              </a:r>
              <a:br>
                <a:rPr lang="en-US" sz="2000" dirty="0"/>
              </a:br>
              <a:endParaRPr lang="en-US" sz="2000" dirty="0" smtClean="0"/>
            </a:p>
            <a:p>
              <a:pPr lv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2000" dirty="0" smtClean="0"/>
                <a:t>Ordre </a:t>
              </a:r>
              <a:r>
                <a:rPr lang="fr-FR" sz="2000" dirty="0"/>
                <a:t>des </a:t>
              </a:r>
              <a:r>
                <a:rPr lang="fr-FR" sz="2000" dirty="0" smtClean="0"/>
                <a:t>pharmaciens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Ordre des </a:t>
              </a:r>
              <a:r>
                <a:rPr lang="fr-FR" sz="2000" dirty="0" smtClean="0"/>
                <a:t>médecins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Ordre des sages-femmes 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Le </a:t>
              </a:r>
              <a:r>
                <a:rPr lang="fr-FR" sz="2000" dirty="0" smtClean="0"/>
                <a:t>SYNAPPO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Le </a:t>
              </a:r>
              <a:r>
                <a:rPr lang="fr-FR" sz="2000" dirty="0" smtClean="0"/>
                <a:t>SYNAPHARM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 smtClean="0"/>
                <a:t>L’AFEPHAR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Le </a:t>
              </a:r>
              <a:r>
                <a:rPr lang="fr-FR" sz="2000" dirty="0" smtClean="0"/>
                <a:t>COJEP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 smtClean="0"/>
                <a:t>L’AEP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Les laboratoires </a:t>
              </a:r>
              <a:r>
                <a:rPr lang="fr-FR" sz="2000" dirty="0" smtClean="0"/>
                <a:t>pharmaceutiques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fr-FR" sz="2000" dirty="0"/>
                <a:t>Les sociétés grossistes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/>
              </a:r>
              <a:b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174" y="1147"/>
              <a:ext cx="194" cy="144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rot="5400000">
              <a:off x="9913" y="10226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rot="5400000">
              <a:off x="4962" y="10281"/>
              <a:ext cx="1424" cy="3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</p:cxnSp>
      </p:grpSp>
      <p:pic>
        <p:nvPicPr>
          <p:cNvPr id="12" name="Imag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1695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17" y="5661248"/>
            <a:ext cx="883996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6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/>
              <a:t>Les organismes de financement des bourses d’études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fr-FR" dirty="0"/>
              <a:t> OMS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fr-FR" dirty="0"/>
              <a:t>UNICEF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fr-FR" dirty="0"/>
              <a:t>Banque Mondiale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fr-FR" dirty="0" err="1"/>
              <a:t>Swiss</a:t>
            </a:r>
            <a:r>
              <a:rPr lang="fr-FR" dirty="0"/>
              <a:t> Contact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fr-FR" dirty="0" err="1"/>
              <a:t>Fafpa</a:t>
            </a:r>
            <a:r>
              <a:rPr lang="fr-FR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Imag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231" y="21726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3513" y="5578459"/>
            <a:ext cx="8827026" cy="949411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/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LEAD PHARMA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	Tél : 76 03 31 07 / 66 90 45 45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ACI 2000 Hamdallaye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11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contact@leadpharma</a:t>
            </a:r>
            <a:r>
              <a:rPr lang="fr-FR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.net</a:t>
            </a:r>
            <a:r>
              <a:rPr lang="fr-FR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Bamako,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Mali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Rue 390,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Route collège Horizon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									 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/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</a:b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4751" y="1211290"/>
            <a:ext cx="8229600" cy="2073694"/>
          </a:xfrm>
        </p:spPr>
        <p:txBody>
          <a:bodyPr/>
          <a:lstStyle/>
          <a:p>
            <a:endParaRPr lang="fr-FR" sz="2400" dirty="0"/>
          </a:p>
          <a:p>
            <a:pPr marL="0" indent="0">
              <a:buNone/>
            </a:pP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619672" y="5295754"/>
            <a:ext cx="6314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ZONE UEMOA + GUINEE CONAKRY-CAMEROUN</a:t>
            </a:r>
            <a:endParaRPr lang="fr-FR" sz="240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39552" y="981075"/>
            <a:ext cx="7653536" cy="1143000"/>
          </a:xfrm>
        </p:spPr>
        <p:txBody>
          <a:bodyPr>
            <a:noAutofit/>
          </a:bodyPr>
          <a:lstStyle/>
          <a:p>
            <a:pPr algn="l"/>
            <a:r>
              <a:rPr lang="fr-FR" sz="2400" b="1" dirty="0"/>
              <a:t> 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&gt; </a:t>
            </a:r>
            <a:r>
              <a:rPr lang="fr-FR" sz="3600" b="1" dirty="0" smtClean="0">
                <a:solidFill>
                  <a:srgbClr val="007A37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Zone d’intervention </a:t>
            </a:r>
            <a:r>
              <a:rPr lang="fr-FR" sz="2400" dirty="0">
                <a:solidFill>
                  <a:srgbClr val="007A37"/>
                </a:solidFill>
                <a:latin typeface="Century Gothic" pitchFamily="34" charset="0"/>
              </a:rPr>
              <a:t/>
            </a:r>
            <a:br>
              <a:rPr lang="fr-FR" sz="2400" dirty="0">
                <a:solidFill>
                  <a:srgbClr val="007A37"/>
                </a:solidFill>
                <a:latin typeface="Century Gothic" pitchFamily="34" charset="0"/>
              </a:rPr>
            </a:br>
            <a:endParaRPr lang="fr-FR" sz="2000" dirty="0">
              <a:solidFill>
                <a:srgbClr val="007A37"/>
              </a:solidFill>
              <a:latin typeface="Century Gothic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728" y="0"/>
            <a:ext cx="57531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F:\carte_zone_uem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4797605" cy="303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4156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-71414"/>
            <a:ext cx="9143689" cy="685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			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/>
            </a:r>
            <a:b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</a:b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Helvetica-Bold" charset="0"/>
                <a:cs typeface="Arial" pitchFamily="34" charset="0"/>
              </a:rPr>
              <a:t>			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LEAD PHARMA </a:t>
            </a:r>
            <a:r>
              <a:rPr kumimoji="0" lang="fr-FR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Siège social 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ACI 2000 Hamdallaye 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Route Radisson BLU Rue 390</a:t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Tél : +223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66 30 98 80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1400" dirty="0" smtClean="0">
                <a:latin typeface="Arial" pitchFamily="34" charset="0"/>
                <a:cs typeface="Arial" pitchFamily="34" charset="0"/>
              </a:rPr>
            </a:br>
            <a:endParaRPr lang="fr-FR" sz="1400" dirty="0" smtClean="0"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Par téléphone 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au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Tél.: </a:t>
            </a:r>
            <a:r>
              <a:rPr lang="fr-FR" sz="1400" dirty="0">
                <a:latin typeface="Arial" pitchFamily="34" charset="0"/>
                <a:cs typeface="Arial" pitchFamily="34" charset="0"/>
              </a:rPr>
              <a:t>76 03 31 07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Par E-mail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à 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 Email : </a:t>
            </a:r>
            <a:r>
              <a:rPr lang="fr-FR" sz="1400" dirty="0" smtClean="0">
                <a:latin typeface="Arial" pitchFamily="34" charset="0"/>
                <a:cs typeface="Arial" pitchFamily="34" charset="0"/>
                <a:hlinkClick r:id="rId2"/>
              </a:rPr>
              <a:t>contact@leadpharma.net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 </a:t>
            </a:r>
            <a:endParaRPr kumimoji="0" lang="fr-FR" sz="1400" i="0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-Bold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-Bold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-Bold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-Bold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/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</a:b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643174" y="1599748"/>
            <a:ext cx="128626" cy="2405316"/>
          </a:xfrm>
          <a:prstGeom prst="rect">
            <a:avLst/>
          </a:pr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5959949"/>
            <a:ext cx="9144000" cy="45584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-Bold" charset="0"/>
                <a:cs typeface="Arial" pitchFamily="34" charset="0"/>
              </a:rPr>
              <a:t>  						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>															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-71462"/>
            <a:ext cx="123173" cy="978507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     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            Merci pour votre aimable attention</a:t>
            </a:r>
            <a:endParaRPr lang="en-US" dirty="0"/>
          </a:p>
        </p:txBody>
      </p:sp>
      <p:pic>
        <p:nvPicPr>
          <p:cNvPr id="5" name="Imag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231" y="21726"/>
            <a:ext cx="2448272" cy="108012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58487" y="4653136"/>
            <a:ext cx="8827026" cy="949411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/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LEAD PHARMA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	Tél : 76 03 31 07 / 66 90 45 45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ACI 2000 Hamdallaye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11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contact@leadpharma</a:t>
            </a:r>
            <a:r>
              <a:rPr lang="fr-FR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.net</a:t>
            </a:r>
            <a:r>
              <a:rPr lang="fr-FR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Bamako,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Mali </a:t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Rue 390,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Route collège Horizon 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									 	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/>
            </a:r>
            <a:b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</a:b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6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113</Words>
  <Application>Microsoft Office PowerPoint</Application>
  <PresentationFormat>On-screen Show (4:3)</PresentationFormat>
  <Paragraphs>109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 Unicode MS</vt:lpstr>
      <vt:lpstr>Arial</vt:lpstr>
      <vt:lpstr>Calibri</vt:lpstr>
      <vt:lpstr>Century Gothic</vt:lpstr>
      <vt:lpstr>Helvetica</vt:lpstr>
      <vt:lpstr>Helvetica-Bold</vt:lpstr>
      <vt:lpstr>Times New Roman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 &gt; Zone d’intervention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SYLLA</dc:creator>
  <cp:lastModifiedBy>Diane, Kabine</cp:lastModifiedBy>
  <cp:revision>146</cp:revision>
  <cp:lastPrinted>2012-08-13T16:02:29Z</cp:lastPrinted>
  <dcterms:created xsi:type="dcterms:W3CDTF">2011-10-31T09:54:18Z</dcterms:created>
  <dcterms:modified xsi:type="dcterms:W3CDTF">2017-12-09T11:14:01Z</dcterms:modified>
</cp:coreProperties>
</file>