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2"/>
  </p:notesMasterIdLst>
  <p:handoutMasterIdLst>
    <p:handoutMasterId r:id="rId33"/>
  </p:handoutMasterIdLst>
  <p:sldIdLst>
    <p:sldId id="311" r:id="rId2"/>
    <p:sldId id="367" r:id="rId3"/>
    <p:sldId id="383" r:id="rId4"/>
    <p:sldId id="384" r:id="rId5"/>
    <p:sldId id="385" r:id="rId6"/>
    <p:sldId id="394" r:id="rId7"/>
    <p:sldId id="386" r:id="rId8"/>
    <p:sldId id="395" r:id="rId9"/>
    <p:sldId id="344" r:id="rId10"/>
    <p:sldId id="387" r:id="rId11"/>
    <p:sldId id="382" r:id="rId12"/>
    <p:sldId id="396" r:id="rId13"/>
    <p:sldId id="368" r:id="rId14"/>
    <p:sldId id="397" r:id="rId15"/>
    <p:sldId id="262" r:id="rId16"/>
    <p:sldId id="388" r:id="rId17"/>
    <p:sldId id="398" r:id="rId18"/>
    <p:sldId id="389" r:id="rId19"/>
    <p:sldId id="378" r:id="rId20"/>
    <p:sldId id="372" r:id="rId21"/>
    <p:sldId id="399" r:id="rId22"/>
    <p:sldId id="390" r:id="rId23"/>
    <p:sldId id="400" r:id="rId24"/>
    <p:sldId id="345" r:id="rId25"/>
    <p:sldId id="274" r:id="rId26"/>
    <p:sldId id="391" r:id="rId27"/>
    <p:sldId id="392" r:id="rId28"/>
    <p:sldId id="347" r:id="rId29"/>
    <p:sldId id="401" r:id="rId30"/>
    <p:sldId id="393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5C97F-9A55-47DA-8B52-6F9E83F23305}" type="datetimeFigureOut">
              <a:rPr lang="fr-FR" smtClean="0"/>
              <a:t>15/10/2016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1CFB3-A56D-42F4-BB8F-43C812365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36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D80E1-ACB3-4C36-848A-DF7372FAEF46}" type="datetimeFigureOut">
              <a:rPr lang="fr-FR" smtClean="0"/>
              <a:pPr/>
              <a:t>15/10/2016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C0FF8-DE57-4000-A58B-BD458AE02B4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554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6861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4A0BFD-57E9-47B6-921F-366D56C30DF4}" type="slidenum">
              <a:rPr lang="fr-FR" smtClean="0"/>
              <a:pPr/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6861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4A0BFD-57E9-47B6-921F-366D56C30DF4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4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5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7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06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CB585-88A7-4D2E-A237-8E328033B5D6}" type="slidenum">
              <a:rPr lang="fr-FR" smtClean="0"/>
              <a:pPr/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06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CB585-88A7-4D2E-A237-8E328033B5D6}" type="slidenum">
              <a:rPr lang="fr-FR" smtClean="0"/>
              <a:pPr/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06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CB585-88A7-4D2E-A237-8E328033B5D6}" type="slidenum">
              <a:rPr lang="fr-FR" smtClean="0"/>
              <a:pPr/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11</a:t>
            </a:fld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12</a:t>
            </a:fld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13</a:t>
            </a:fld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14</a:t>
            </a:fld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15</a:t>
            </a:fld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16</a:t>
            </a:fld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17</a:t>
            </a:fld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DA9D-3A3B-4061-89EE-1C86450FBB3A}" type="slidenum">
              <a:rPr lang="fr-FR" smtClean="0"/>
              <a:pPr/>
              <a:t>18</a:t>
            </a:fld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3EBEF-97D6-4739-9F21-88B7FADEC131}" type="slidenum">
              <a:rPr lang="fr-FR" smtClean="0"/>
              <a:pPr/>
              <a:t>19</a:t>
            </a:fld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3EBEF-97D6-4739-9F21-88B7FADEC131}" type="slidenum">
              <a:rPr lang="fr-FR" smtClean="0"/>
              <a:pPr/>
              <a:t>20</a:t>
            </a:fld>
            <a:endParaRPr 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3EBEF-97D6-4739-9F21-88B7FADEC131}" type="slidenum">
              <a:rPr lang="fr-FR" smtClean="0"/>
              <a:pPr/>
              <a:t>21</a:t>
            </a:fld>
            <a:endParaRPr 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3EBEF-97D6-4739-9F21-88B7FADEC131}" type="slidenum">
              <a:rPr lang="fr-FR" smtClean="0"/>
              <a:pPr/>
              <a:t>22</a:t>
            </a:fld>
            <a:endParaRPr 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3EBEF-97D6-4739-9F21-88B7FADEC131}" type="slidenum">
              <a:rPr lang="fr-FR" smtClean="0"/>
              <a:pPr/>
              <a:t>23</a:t>
            </a:fld>
            <a:endParaRPr 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3EBEF-97D6-4739-9F21-88B7FADEC131}" type="slidenum">
              <a:rPr lang="fr-FR" smtClean="0"/>
              <a:pPr/>
              <a:t>24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33C17-7C35-4CA0-BA7D-0C2E5AAA3D79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158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765CD-A3D0-4F7C-A93C-8694D32A84A2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49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5F079-96A6-48C7-96D0-DF6907AC60E4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48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540-8408-4731-AA37-88639FAC3E58}" type="datetime1">
              <a:rPr lang="fr-FR" smtClean="0"/>
              <a:t>15/10/2016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9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7DA9-6ECF-4AE2-BE2F-1FB21B41A139}" type="datetime1">
              <a:rPr lang="fr-FR" smtClean="0"/>
              <a:t>15/10/2016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264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C4A55-9F2B-4B8F-A4BD-BC8F05F3ED9A}" type="datetime1">
              <a:rPr lang="fr-FR" smtClean="0"/>
              <a:t>15/10/2016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03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C588-9256-4DAD-B26D-4A5AE355FD21}" type="datetime1">
              <a:rPr lang="fr-FR" smtClean="0"/>
              <a:t>15/10/2016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18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3722-AD55-4791-8A65-3BDF7AE5D92D}" type="datetime1">
              <a:rPr lang="fr-FR" smtClean="0"/>
              <a:t>15/10/2016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43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F9CBF-95D7-494D-88B3-4A034AF157E1}" type="datetime1">
              <a:rPr lang="fr-FR" smtClean="0"/>
              <a:t>15/10/2016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44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794C-F37F-46A4-B013-6E31D15E45B8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08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4747-A97A-46F1-948F-D9C89F4EE251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04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1A7FB-904C-42D7-9C0D-C91FC841905D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Dissémination SDADME revisé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162E6-159C-482D-8578-AF723F9F2F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14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628800"/>
            <a:ext cx="8715375" cy="49685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fr-FR" sz="2800" b="1" dirty="0" smtClean="0">
                <a:ea typeface="Arial Unicode MS" pitchFamily="34" charset="-128"/>
                <a:cs typeface="Arial Unicode MS" pitchFamily="34" charset="-128"/>
              </a:rPr>
              <a:t>AUTORISATIONS DE MISE SUR LE MARCHE (AMM) DES PRODUITS A USAGE HUMAIN :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2800" b="1" dirty="0" smtClean="0">
                <a:ea typeface="Arial Unicode MS" pitchFamily="34" charset="-128"/>
                <a:cs typeface="Arial Unicode MS" pitchFamily="34" charset="-128"/>
              </a:rPr>
              <a:t>BASES REGLEMENTAIRES ET MODALITES PRATIQUES DE SOUMISSION DES DOSSIERS D’AMM AU MALI</a:t>
            </a:r>
          </a:p>
          <a:p>
            <a:pPr marL="0" indent="0" algn="ctr">
              <a:lnSpc>
                <a:spcPct val="110000"/>
              </a:lnSpc>
              <a:buNone/>
            </a:pPr>
            <a:endParaRPr lang="fr-FR" sz="2800" b="1" dirty="0"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2000" b="1" dirty="0" smtClean="0">
                <a:solidFill>
                  <a:srgbClr val="0070C0"/>
                </a:solidFill>
                <a:cs typeface="Tahoma" pitchFamily="34" charset="0"/>
              </a:rPr>
              <a:t>MSHP/DPM</a:t>
            </a:r>
            <a:endParaRPr lang="fr-FR" sz="2000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800" b="1" u="sng" dirty="0" smtClean="0">
                <a:solidFill>
                  <a:srgbClr val="0070C0"/>
                </a:solidFill>
                <a:cs typeface="Tahoma" pitchFamily="34" charset="0"/>
              </a:rPr>
              <a:t>Dr</a:t>
            </a:r>
            <a:r>
              <a:rPr lang="fr-FR" sz="1800" b="1" u="sng" dirty="0">
                <a:solidFill>
                  <a:srgbClr val="0070C0"/>
                </a:solidFill>
                <a:cs typeface="Tahoma" pitchFamily="34" charset="0"/>
              </a:rPr>
              <a:t>. Dominique </a:t>
            </a:r>
            <a:r>
              <a:rPr lang="fr-FR" sz="1800" b="1" u="sng" dirty="0" err="1">
                <a:solidFill>
                  <a:srgbClr val="0070C0"/>
                </a:solidFill>
                <a:cs typeface="Tahoma" pitchFamily="34" charset="0"/>
              </a:rPr>
              <a:t>Patomo</a:t>
            </a:r>
            <a:r>
              <a:rPr lang="fr-FR" sz="1800" b="1" u="sng" dirty="0">
                <a:solidFill>
                  <a:srgbClr val="0070C0"/>
                </a:solidFill>
                <a:cs typeface="Tahoma" pitchFamily="34" charset="0"/>
              </a:rPr>
              <a:t> ARAMA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600" b="1" dirty="0" smtClean="0">
                <a:solidFill>
                  <a:srgbClr val="0070C0"/>
                </a:solidFill>
                <a:cs typeface="Tahoma" pitchFamily="34" charset="0"/>
              </a:rPr>
              <a:t>Dr. </a:t>
            </a:r>
            <a:r>
              <a:rPr lang="fr-FR" sz="1600" b="1" dirty="0" err="1" smtClean="0">
                <a:solidFill>
                  <a:srgbClr val="0070C0"/>
                </a:solidFill>
                <a:cs typeface="Tahoma" pitchFamily="34" charset="0"/>
              </a:rPr>
              <a:t>Aissata</a:t>
            </a:r>
            <a:r>
              <a:rPr lang="fr-FR" sz="1600" b="1" dirty="0" smtClean="0">
                <a:solidFill>
                  <a:srgbClr val="0070C0"/>
                </a:solidFill>
                <a:cs typeface="Tahoma" pitchFamily="34" charset="0"/>
              </a:rPr>
              <a:t> KALOGA </a:t>
            </a:r>
            <a:endParaRPr lang="fr-FR" sz="1600" b="1" dirty="0">
              <a:solidFill>
                <a:srgbClr val="0070C0"/>
              </a:solidFill>
              <a:cs typeface="Tahoma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600" b="1" dirty="0" smtClean="0">
                <a:solidFill>
                  <a:srgbClr val="0070C0"/>
                </a:solidFill>
                <a:cs typeface="Tahoma" pitchFamily="34" charset="0"/>
              </a:rPr>
              <a:t>Dr. Mahamadou O. MAIGA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600" b="1" dirty="0" smtClean="0">
                <a:solidFill>
                  <a:srgbClr val="0070C0"/>
                </a:solidFill>
                <a:cs typeface="Tahoma" pitchFamily="34" charset="0"/>
              </a:rPr>
              <a:t>M. Sadia KORKOSSE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600" b="1" dirty="0">
                <a:solidFill>
                  <a:srgbClr val="0070C0"/>
                </a:solidFill>
                <a:cs typeface="Tahoma" pitchFamily="34" charset="0"/>
              </a:rPr>
              <a:t>Dr. SANGO Fanta SANGHO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600" b="1" dirty="0">
                <a:solidFill>
                  <a:srgbClr val="0070C0"/>
                </a:solidFill>
                <a:cs typeface="Tahoma" pitchFamily="34" charset="0"/>
              </a:rPr>
              <a:t>Dr. Yaya </a:t>
            </a:r>
            <a:r>
              <a:rPr lang="fr-FR" sz="1600" b="1" dirty="0" smtClean="0">
                <a:solidFill>
                  <a:srgbClr val="0070C0"/>
                </a:solidFill>
                <a:cs typeface="Tahoma" pitchFamily="34" charset="0"/>
              </a:rPr>
              <a:t>COULIBALY, Directeur DPM</a:t>
            </a:r>
            <a:endParaRPr lang="fr-FR" sz="1600" b="1" dirty="0">
              <a:solidFill>
                <a:srgbClr val="0070C0"/>
              </a:solidFill>
              <a:cs typeface="Tahoma" pitchFamily="34" charset="0"/>
            </a:endParaRPr>
          </a:p>
        </p:txBody>
      </p:sp>
      <p:sp>
        <p:nvSpPr>
          <p:cNvPr id="19458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0495FA1-ADBB-4EFB-B2D5-60DC6873C03C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1946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A8DA3A-2604-4B47-9D97-93F94F403568}" type="slidenum">
              <a:rPr lang="fr-FR" smtClean="0"/>
              <a:pPr/>
              <a:t>1</a:t>
            </a:fld>
            <a:endParaRPr lang="fr-FR" dirty="0" smtClean="0"/>
          </a:p>
        </p:txBody>
      </p:sp>
      <p:pic>
        <p:nvPicPr>
          <p:cNvPr id="194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1945035" y="611396"/>
            <a:ext cx="707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16</a:t>
            </a:r>
            <a:r>
              <a:rPr lang="fr-FR" b="1" baseline="30000" dirty="0" smtClean="0">
                <a:solidFill>
                  <a:srgbClr val="0070C0"/>
                </a:solidFill>
              </a:rPr>
              <a:t>ème</a:t>
            </a:r>
            <a:r>
              <a:rPr lang="fr-FR" b="1" dirty="0" smtClean="0">
                <a:solidFill>
                  <a:srgbClr val="0070C0"/>
                </a:solidFill>
              </a:rPr>
              <a:t> EDITION DE LA JOURNEE DE L’ORDRE DES PHARMACIENS DU MALI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19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0313" y="277813"/>
            <a:ext cx="4429125" cy="8651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sz="4000" b="1" dirty="0" smtClean="0">
                <a:solidFill>
                  <a:schemeClr val="tx1"/>
                </a:solidFill>
                <a:cs typeface="Tahoma" pitchFamily="34" charset="0"/>
              </a:rPr>
              <a:t>PLAN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572641" y="1268760"/>
            <a:ext cx="8319839" cy="4536504"/>
          </a:xfrm>
        </p:spPr>
        <p:txBody>
          <a:bodyPr>
            <a:no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Introduction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Rappel Missions de la DPM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Bases législatives et réglementaires de l’AMM</a:t>
            </a:r>
            <a:endParaRPr lang="fr-FR" sz="3600" dirty="0"/>
          </a:p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Modalités d’obtention de l’AMM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Procédures actuelles d’enregistrement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Difficultés &amp; perspectives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600" dirty="0" smtClean="0"/>
              <a:t>Conclusion</a:t>
            </a:r>
          </a:p>
        </p:txBody>
      </p:sp>
      <p:sp>
        <p:nvSpPr>
          <p:cNvPr id="19458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0495FA1-ADBB-4EFB-B2D5-60DC6873C03C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1946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A8DA3A-2604-4B47-9D97-93F94F403568}" type="slidenum">
              <a:rPr lang="fr-FR" smtClean="0"/>
              <a:pPr/>
              <a:t>2</a:t>
            </a:fld>
            <a:endParaRPr lang="fr-FR" smtClean="0"/>
          </a:p>
        </p:txBody>
      </p:sp>
      <p:pic>
        <p:nvPicPr>
          <p:cNvPr id="194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2666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1062955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cs typeface="Tahoma" pitchFamily="34" charset="0"/>
              </a:rPr>
              <a:t>INTRODUCTION (1/2)</a:t>
            </a:r>
            <a:r>
              <a:rPr lang="fr-FR" sz="2400" b="1" dirty="0" smtClean="0">
                <a:cs typeface="Tahoma" pitchFamily="34" charset="0"/>
              </a:rPr>
              <a:t/>
            </a:r>
            <a:br>
              <a:rPr lang="fr-FR" sz="2400" b="1" dirty="0" smtClean="0">
                <a:cs typeface="Tahoma" pitchFamily="34" charset="0"/>
              </a:rPr>
            </a:br>
            <a:endParaRPr lang="fr-FR" sz="16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7688" y="1124744"/>
            <a:ext cx="9116312" cy="54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altLang="fr-FR" sz="2800" b="1" i="1" dirty="0" smtClean="0"/>
              <a:t>LE MÉDICAMENT = UN BIEN PAS COMME LES AUTRES !</a:t>
            </a:r>
          </a:p>
          <a:p>
            <a:pPr marL="0" indent="0" algn="just">
              <a:buNone/>
            </a:pPr>
            <a:r>
              <a:rPr lang="fr-FR" sz="2800" b="1" dirty="0" smtClean="0"/>
              <a:t>    Politique Pharmaceutique Nationale (PPN) : </a:t>
            </a:r>
            <a:endParaRPr lang="fr-FR" sz="2800" b="1" dirty="0"/>
          </a:p>
          <a:p>
            <a:pPr marL="266700" indent="-266700" algn="just">
              <a:spcAft>
                <a:spcPts val="1200"/>
              </a:spcAft>
              <a:buNone/>
            </a:pPr>
            <a:r>
              <a:rPr lang="fr-FR" sz="2800" dirty="0" smtClean="0"/>
              <a:t>                     accès </a:t>
            </a:r>
            <a:r>
              <a:rPr lang="fr-FR" sz="2800" dirty="0"/>
              <a:t>équitable </a:t>
            </a:r>
            <a:r>
              <a:rPr lang="fr-FR" sz="2800" b="1" dirty="0"/>
              <a:t>aux Médicaments Essentiels de qualité</a:t>
            </a:r>
            <a:r>
              <a:rPr lang="fr-FR" sz="2800" dirty="0"/>
              <a:t> aux </a:t>
            </a:r>
            <a:r>
              <a:rPr lang="fr-FR" sz="2800" dirty="0" smtClean="0"/>
              <a:t>populations </a:t>
            </a:r>
            <a:r>
              <a:rPr lang="fr-FR" sz="2800" dirty="0"/>
              <a:t>et </a:t>
            </a:r>
            <a:r>
              <a:rPr lang="fr-FR" sz="2800" dirty="0" smtClean="0"/>
              <a:t>promotion de </a:t>
            </a:r>
            <a:r>
              <a:rPr lang="fr-FR" sz="2800" dirty="0"/>
              <a:t>leur usage </a:t>
            </a:r>
            <a:r>
              <a:rPr lang="fr-FR" sz="2800" dirty="0" smtClean="0"/>
              <a:t>rationnel</a:t>
            </a:r>
            <a:endParaRPr lang="fr-FR" sz="2800" dirty="0"/>
          </a:p>
          <a:p>
            <a:pPr marL="266700" indent="0" algn="just">
              <a:buNone/>
            </a:pPr>
            <a:r>
              <a:rPr lang="fr-FR" altLang="fr-FR" sz="2800" dirty="0" smtClean="0"/>
              <a:t>Maillon </a:t>
            </a:r>
            <a:r>
              <a:rPr lang="fr-FR" altLang="fr-FR" sz="2800" dirty="0"/>
              <a:t>essentiel de la PPN = assurance qualité</a:t>
            </a:r>
          </a:p>
          <a:p>
            <a:pPr marL="266700" indent="0" algn="just">
              <a:spcAft>
                <a:spcPts val="1200"/>
              </a:spcAft>
              <a:buNone/>
            </a:pPr>
            <a:r>
              <a:rPr lang="fr-FR" altLang="fr-FR" sz="2800" dirty="0" smtClean="0"/>
              <a:t>Composante </a:t>
            </a:r>
            <a:r>
              <a:rPr lang="fr-FR" altLang="fr-FR" sz="2800" dirty="0"/>
              <a:t>de l’assurance qualité = </a:t>
            </a:r>
            <a:r>
              <a:rPr lang="fr-FR" altLang="fr-FR" sz="2800" dirty="0" smtClean="0"/>
              <a:t>Visa </a:t>
            </a:r>
            <a:r>
              <a:rPr lang="fr-FR" altLang="fr-FR" sz="2800" dirty="0"/>
              <a:t>P</a:t>
            </a:r>
            <a:r>
              <a:rPr lang="fr-FR" altLang="fr-FR" sz="2800" dirty="0" smtClean="0"/>
              <a:t>harmaceutique </a:t>
            </a:r>
            <a:r>
              <a:rPr lang="fr-FR" altLang="fr-FR" sz="2800" dirty="0"/>
              <a:t>ou </a:t>
            </a:r>
            <a:r>
              <a:rPr lang="fr-FR" altLang="fr-FR" sz="2800" dirty="0" smtClean="0"/>
              <a:t>Autorisation de Mise sur le Marché (AMM)</a:t>
            </a:r>
            <a:endParaRPr lang="fr-FR" altLang="fr-FR" sz="2800" dirty="0"/>
          </a:p>
          <a:p>
            <a:pPr marL="266700" indent="0" algn="just">
              <a:buNone/>
            </a:pPr>
            <a:r>
              <a:rPr lang="fr-FR" altLang="fr-FR" sz="2800" dirty="0" smtClean="0"/>
              <a:t>Tout </a:t>
            </a:r>
            <a:r>
              <a:rPr lang="fr-FR" altLang="fr-FR" sz="2800" dirty="0"/>
              <a:t>médicament importé au Mali ou fabriqué localement doit avoir le Visa P</a:t>
            </a:r>
            <a:r>
              <a:rPr lang="fr-FR" altLang="fr-FR" sz="2800" dirty="0" smtClean="0"/>
              <a:t>harmaceutique</a:t>
            </a:r>
            <a:endParaRPr lang="fr-FR" sz="2800" dirty="0" smtClean="0"/>
          </a:p>
          <a:p>
            <a:pPr marL="0" indent="0" algn="just">
              <a:buNone/>
            </a:pPr>
            <a:endParaRPr lang="fr-FR" altLang="fr-FR" sz="2800" dirty="0" smtClean="0"/>
          </a:p>
          <a:p>
            <a:pPr marL="0" indent="0" algn="just">
              <a:buNone/>
            </a:pPr>
            <a:endParaRPr lang="fr-FR" altLang="fr-FR" sz="2800" dirty="0"/>
          </a:p>
          <a:p>
            <a:pPr marL="0" indent="0" algn="just">
              <a:buNone/>
            </a:pPr>
            <a:endParaRPr lang="fr-FR" altLang="fr-FR" sz="2800" dirty="0" smtClean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3</a:t>
            </a:fld>
            <a:endParaRPr lang="fr-FR" dirty="0" smtClean="0"/>
          </a:p>
        </p:txBody>
      </p:sp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lèche droite 1"/>
          <p:cNvSpPr/>
          <p:nvPr/>
        </p:nvSpPr>
        <p:spPr>
          <a:xfrm>
            <a:off x="539552" y="2348880"/>
            <a:ext cx="1008112" cy="288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38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1062955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cs typeface="Tahoma" pitchFamily="34" charset="0"/>
              </a:rPr>
              <a:t>INTRODUCTION (</a:t>
            </a:r>
            <a:r>
              <a:rPr lang="fr-FR" sz="4000" b="1" dirty="0">
                <a:cs typeface="Tahoma" pitchFamily="34" charset="0"/>
              </a:rPr>
              <a:t>2</a:t>
            </a:r>
            <a:r>
              <a:rPr lang="fr-FR" sz="4000" b="1" dirty="0" smtClean="0">
                <a:cs typeface="Tahoma" pitchFamily="34" charset="0"/>
              </a:rPr>
              <a:t>/2)</a:t>
            </a:r>
            <a:r>
              <a:rPr lang="fr-FR" sz="2400" b="1" dirty="0" smtClean="0">
                <a:cs typeface="Tahoma" pitchFamily="34" charset="0"/>
              </a:rPr>
              <a:t/>
            </a:r>
            <a:br>
              <a:rPr lang="fr-FR" sz="2400" b="1" dirty="0" smtClean="0">
                <a:cs typeface="Tahoma" pitchFamily="34" charset="0"/>
              </a:rPr>
            </a:br>
            <a:endParaRPr lang="fr-FR" sz="16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7688" y="1124744"/>
            <a:ext cx="9116312" cy="54006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4</a:t>
            </a:fld>
            <a:endParaRPr lang="fr-FR" dirty="0" smtClean="0"/>
          </a:p>
        </p:txBody>
      </p:sp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1520" y="1351434"/>
            <a:ext cx="8640960" cy="5245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1">
              <a:spcBef>
                <a:spcPct val="20000"/>
              </a:spcBef>
            </a:pPr>
            <a:r>
              <a:rPr lang="fr-FR" altLang="fr-FR" sz="2800" b="1" dirty="0" smtClean="0"/>
              <a:t>Orientation de la PPN :</a:t>
            </a:r>
          </a:p>
          <a:p>
            <a:pPr lvl="1" algn="just">
              <a:spcBef>
                <a:spcPct val="20000"/>
              </a:spcBef>
              <a:spcAft>
                <a:spcPts val="1200"/>
              </a:spcAft>
            </a:pPr>
            <a:r>
              <a:rPr lang="fr-FR" altLang="fr-FR" sz="2800" dirty="0" smtClean="0"/>
              <a:t>Rendre obligatoire l’enregistrement des médicaments comme préalable à leur commercialisation ou distribution sur le territoire malien</a:t>
            </a:r>
          </a:p>
          <a:p>
            <a:pPr marL="800100" lvl="1" indent="-342900" algn="just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fr-FR" altLang="fr-FR" sz="2800" dirty="0" smtClean="0"/>
              <a:t>Création de la DPM : </a:t>
            </a:r>
            <a:r>
              <a:rPr lang="fr-FR" altLang="fr-FR" sz="2800" dirty="0"/>
              <a:t>ordonnance N° 00-039 /P-RM du </a:t>
            </a:r>
            <a:r>
              <a:rPr lang="fr-FR" sz="2800" dirty="0"/>
              <a:t>20 septembre 2000, ratifiée par la loi 01-040 du 07 juin 2001</a:t>
            </a:r>
          </a:p>
          <a:p>
            <a:pPr marL="800100" lvl="1" indent="-342900"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fr-FR" sz="2800" dirty="0" smtClean="0"/>
              <a:t>Organisation et modalités </a:t>
            </a:r>
            <a:r>
              <a:rPr lang="fr-FR" sz="2800" dirty="0"/>
              <a:t>de fonctionnement de la </a:t>
            </a:r>
            <a:r>
              <a:rPr lang="fr-FR" sz="2800" dirty="0" smtClean="0"/>
              <a:t>DPM : </a:t>
            </a:r>
            <a:r>
              <a:rPr lang="fr-FR" sz="2800" dirty="0"/>
              <a:t>Décret N°00-585/P-RM du 23 novembre 2000,  révisé en 2011 (Décret N°2011-753/P-RM du 17 novembre 2011)</a:t>
            </a:r>
          </a:p>
        </p:txBody>
      </p:sp>
    </p:spTree>
    <p:extLst>
      <p:ext uri="{BB962C8B-B14F-4D97-AF65-F5344CB8AC3E}">
        <p14:creationId xmlns:p14="http://schemas.microsoft.com/office/powerpoint/2010/main" val="678939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1062955"/>
          </a:xfrm>
        </p:spPr>
        <p:txBody>
          <a:bodyPr>
            <a:normAutofit/>
          </a:bodyPr>
          <a:lstStyle/>
          <a:p>
            <a:r>
              <a:rPr lang="fr-FR" altLang="fr-FR" sz="4000" b="1" dirty="0" smtClean="0"/>
              <a:t>MISSIONS DE LA DPM </a:t>
            </a:r>
            <a:r>
              <a:rPr lang="fr-FR" sz="4000" b="1" dirty="0" smtClean="0">
                <a:cs typeface="Tahoma" pitchFamily="34" charset="0"/>
              </a:rPr>
              <a:t>(1/3)</a:t>
            </a:r>
            <a:r>
              <a:rPr lang="fr-FR" sz="2400" b="1" dirty="0" smtClean="0">
                <a:cs typeface="Tahoma" pitchFamily="34" charset="0"/>
              </a:rPr>
              <a:t/>
            </a:r>
            <a:br>
              <a:rPr lang="fr-FR" sz="2400" b="1" dirty="0" smtClean="0">
                <a:cs typeface="Tahoma" pitchFamily="34" charset="0"/>
              </a:rPr>
            </a:br>
            <a:endParaRPr lang="fr-FR" sz="16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7688" y="1124744"/>
            <a:ext cx="9116312" cy="54006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5</a:t>
            </a:fld>
            <a:endParaRPr lang="fr-FR" dirty="0" smtClean="0"/>
          </a:p>
        </p:txBody>
      </p:sp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07504" y="1435224"/>
            <a:ext cx="8928992" cy="487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lnSpc>
                <a:spcPct val="110000"/>
              </a:lnSpc>
              <a:spcAft>
                <a:spcPts val="12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itchFamily="2" charset="2"/>
              <a:buChar char="v"/>
            </a:pPr>
            <a:r>
              <a:rPr lang="fr-FR" sz="2800" dirty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Définir la réglementation pharmaceutique </a:t>
            </a:r>
            <a:r>
              <a:rPr lang="fr-F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;</a:t>
            </a:r>
            <a:endParaRPr lang="fr-FR" sz="2800" dirty="0">
              <a:solidFill>
                <a:schemeClr val="accent1">
                  <a:lumMod val="20000"/>
                  <a:lumOff val="80000"/>
                </a:schemeClr>
              </a:solidFill>
              <a:cs typeface="Tahoma" pitchFamily="34" charset="0"/>
            </a:endParaRPr>
          </a:p>
          <a:p>
            <a:pPr marL="342900" indent="-342900" algn="just">
              <a:lnSpc>
                <a:spcPct val="110000"/>
              </a:lnSpc>
              <a:spcAft>
                <a:spcPts val="12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itchFamily="2" charset="2"/>
              <a:buChar char="v"/>
            </a:pPr>
            <a:r>
              <a:rPr lang="fr-F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Réglementer </a:t>
            </a:r>
            <a:r>
              <a:rPr lang="fr-FR" sz="2800" dirty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la fabrication, </a:t>
            </a:r>
            <a:r>
              <a:rPr lang="fr-F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l’importation</a:t>
            </a:r>
            <a:r>
              <a:rPr lang="fr-FR" sz="2800" dirty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, la distribution et la promotion des médicaments et vaccins ;</a:t>
            </a:r>
          </a:p>
          <a:p>
            <a:pPr marL="342900" indent="-342900" algn="just">
              <a:lnSpc>
                <a:spcPct val="150000"/>
              </a:lnSpc>
              <a:spcAft>
                <a:spcPts val="1200"/>
              </a:spcAft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>
                <a:cs typeface="Tahoma" pitchFamily="34" charset="0"/>
              </a:rPr>
              <a:t>Instruire les dossiers de demande d’</a:t>
            </a:r>
            <a:r>
              <a:rPr lang="fr-FR" sz="2800" b="1" i="1" dirty="0">
                <a:cs typeface="Tahoma" pitchFamily="34" charset="0"/>
              </a:rPr>
              <a:t>Autorisation</a:t>
            </a:r>
            <a:r>
              <a:rPr lang="fr-FR" sz="2800" dirty="0">
                <a:cs typeface="Tahoma" pitchFamily="34" charset="0"/>
              </a:rPr>
              <a:t> </a:t>
            </a:r>
            <a:r>
              <a:rPr lang="fr-FR" sz="2800" b="1" dirty="0">
                <a:cs typeface="Tahoma" pitchFamily="34" charset="0"/>
              </a:rPr>
              <a:t>de Mise sur le Marché (AMM)</a:t>
            </a:r>
            <a:r>
              <a:rPr lang="fr-FR" sz="2800" dirty="0">
                <a:cs typeface="Tahoma" pitchFamily="34" charset="0"/>
              </a:rPr>
              <a:t> </a:t>
            </a:r>
            <a:r>
              <a:rPr lang="fr-FR" sz="2800" dirty="0" smtClean="0">
                <a:cs typeface="Tahoma" pitchFamily="34" charset="0"/>
              </a:rPr>
              <a:t>des médicaments ;</a:t>
            </a:r>
            <a:endParaRPr lang="fr-FR" sz="2800" dirty="0"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>
                  <a:lumMod val="20000"/>
                  <a:lumOff val="80000"/>
                </a:schemeClr>
              </a:buClr>
              <a:buFont typeface="Wingdings" pitchFamily="2" charset="2"/>
              <a:buChar char="v"/>
            </a:pPr>
            <a:r>
              <a:rPr lang="fr-F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Évaluer </a:t>
            </a:r>
            <a:r>
              <a:rPr lang="fr-FR" sz="2800" dirty="0">
                <a:solidFill>
                  <a:schemeClr val="accent1">
                    <a:lumMod val="20000"/>
                    <a:lumOff val="80000"/>
                  </a:schemeClr>
                </a:solidFill>
                <a:cs typeface="Tahoma" pitchFamily="34" charset="0"/>
              </a:rPr>
              <a:t>l’innocuité, l’efficacité et la qualité des médicaments ;</a:t>
            </a:r>
          </a:p>
          <a:p>
            <a:pPr algn="just">
              <a:lnSpc>
                <a:spcPct val="150000"/>
              </a:lnSpc>
              <a:buClr>
                <a:srgbClr val="009900"/>
              </a:buClr>
            </a:pPr>
            <a:endParaRPr lang="fr-FR" sz="2400" dirty="0"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209863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1062955"/>
          </a:xfrm>
        </p:spPr>
        <p:txBody>
          <a:bodyPr>
            <a:noAutofit/>
          </a:bodyPr>
          <a:lstStyle/>
          <a:p>
            <a:r>
              <a:rPr lang="fr-FR" altLang="fr-FR" sz="4000" b="1" dirty="0" smtClean="0"/>
              <a:t>MISSIONS DE LA DPM </a:t>
            </a:r>
            <a:r>
              <a:rPr lang="fr-FR" sz="4000" b="1" dirty="0" smtClean="0">
                <a:cs typeface="Tahoma" pitchFamily="34" charset="0"/>
              </a:rPr>
              <a:t>(2/3)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7688" y="1124744"/>
            <a:ext cx="9116312" cy="54006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6</a:t>
            </a:fld>
            <a:endParaRPr lang="fr-FR" dirty="0" smtClean="0"/>
          </a:p>
        </p:txBody>
      </p:sp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07504" y="1219200"/>
            <a:ext cx="8928992" cy="530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 smtClean="0">
                <a:cs typeface="Tahoma" pitchFamily="34" charset="0"/>
              </a:rPr>
              <a:t>Animer </a:t>
            </a:r>
            <a:r>
              <a:rPr lang="fr-FR" sz="2800" dirty="0">
                <a:cs typeface="Tahoma" pitchFamily="34" charset="0"/>
              </a:rPr>
              <a:t>le cadre légal de suivi des effets indésirables des médicaments (Pharmacovigilance) ;</a:t>
            </a: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>
                <a:cs typeface="Tahoma" pitchFamily="34" charset="0"/>
              </a:rPr>
              <a:t>Élaborer et mettre en œuvre les programmes nationaux des médicaments ;</a:t>
            </a:r>
          </a:p>
          <a:p>
            <a:pPr marL="342900" indent="-342900" algn="just">
              <a:lnSpc>
                <a:spcPct val="110000"/>
              </a:lnSpc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>
                <a:cs typeface="Tahoma" pitchFamily="34" charset="0"/>
              </a:rPr>
              <a:t>Instruire les dossiers des essais cliniques en vue de la délivrance de l’autorisation par le ministre de la santé ;</a:t>
            </a: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 smtClean="0">
                <a:cs typeface="Tahoma" pitchFamily="34" charset="0"/>
              </a:rPr>
              <a:t>Délivrer les autorisations spéciales d’importation (Psychotropes, médicaments des essais cliniques ou autres produits) ; </a:t>
            </a:r>
          </a:p>
          <a:p>
            <a:pPr algn="just">
              <a:lnSpc>
                <a:spcPct val="150000"/>
              </a:lnSpc>
              <a:buClr>
                <a:srgbClr val="009900"/>
              </a:buClr>
            </a:pPr>
            <a:endParaRPr lang="fr-FR" sz="2800" dirty="0"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63433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1062955"/>
          </a:xfrm>
        </p:spPr>
        <p:txBody>
          <a:bodyPr>
            <a:noAutofit/>
          </a:bodyPr>
          <a:lstStyle/>
          <a:p>
            <a:r>
              <a:rPr lang="fr-FR" altLang="fr-FR" sz="4000" b="1" dirty="0" smtClean="0"/>
              <a:t>MISSIONS DE LA DPM </a:t>
            </a:r>
            <a:r>
              <a:rPr lang="fr-FR" sz="4000" b="1" dirty="0" smtClean="0">
                <a:cs typeface="Tahoma" pitchFamily="34" charset="0"/>
              </a:rPr>
              <a:t>(3/3)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7688" y="1124744"/>
            <a:ext cx="9116312" cy="54006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  <a:p>
            <a:pPr marL="0" indent="0" algn="ctr">
              <a:buNone/>
            </a:pPr>
            <a:endParaRPr lang="fr-FR" altLang="fr-FR" sz="24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7</a:t>
            </a:fld>
            <a:endParaRPr lang="fr-FR" dirty="0" smtClean="0"/>
          </a:p>
        </p:txBody>
      </p:sp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11334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07504" y="1651248"/>
            <a:ext cx="8928992" cy="34339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lnSpc>
                <a:spcPct val="110000"/>
              </a:lnSpc>
              <a:spcBef>
                <a:spcPts val="1800"/>
              </a:spcBef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 smtClean="0">
                <a:cs typeface="Tahoma" pitchFamily="34" charset="0"/>
              </a:rPr>
              <a:t>Assurer </a:t>
            </a:r>
            <a:r>
              <a:rPr lang="fr-FR" sz="2800" dirty="0">
                <a:cs typeface="Tahoma" pitchFamily="34" charset="0"/>
              </a:rPr>
              <a:t>la gestion et la fourniture de l’information pharmaceutique indépendante au grand public et aux professionnels</a:t>
            </a:r>
            <a:r>
              <a:rPr lang="fr-FR" sz="2800" dirty="0" smtClean="0">
                <a:cs typeface="Tahoma" pitchFamily="34" charset="0"/>
              </a:rPr>
              <a:t> </a:t>
            </a:r>
            <a:r>
              <a:rPr lang="fr-FR" sz="2800" dirty="0">
                <a:cs typeface="Tahoma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 smtClean="0">
                <a:cs typeface="Tahoma" pitchFamily="34" charset="0"/>
              </a:rPr>
              <a:t>Développer </a:t>
            </a:r>
            <a:r>
              <a:rPr lang="fr-FR" sz="2800" dirty="0">
                <a:cs typeface="Tahoma" pitchFamily="34" charset="0"/>
              </a:rPr>
              <a:t>des outils d’aide à l’usage rationnel des médicaments ;</a:t>
            </a: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r>
              <a:rPr lang="fr-FR" sz="2800" dirty="0">
                <a:cs typeface="Tahoma" pitchFamily="34" charset="0"/>
              </a:rPr>
              <a:t>Assurer le suivi et l’évaluation de la Politique PPN.</a:t>
            </a:r>
          </a:p>
          <a:p>
            <a:pPr marL="342900" indent="-342900" algn="just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v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10229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290638"/>
            <a:ext cx="9001000" cy="4370610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dirty="0"/>
          </a:p>
          <a:p>
            <a:pPr marL="180975"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fr-FR" sz="2800" dirty="0" smtClean="0"/>
              <a:t> </a:t>
            </a:r>
            <a:r>
              <a:rPr lang="fr-FR" sz="2800" b="1" dirty="0" smtClean="0"/>
              <a:t>Décret </a:t>
            </a:r>
            <a:r>
              <a:rPr lang="fr-FR" sz="2800" b="1" dirty="0"/>
              <a:t>N°04-557/P-RM du 1er décembre 2004</a:t>
            </a:r>
            <a:r>
              <a:rPr lang="fr-FR" sz="2800" dirty="0"/>
              <a:t> instituant l’autorisation de mise sur le marché des médicaments  à usage humain et </a:t>
            </a:r>
            <a:r>
              <a:rPr lang="fr-FR" sz="2800" dirty="0" smtClean="0"/>
              <a:t>vétérinaire ;</a:t>
            </a:r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 smtClean="0"/>
          </a:p>
          <a:p>
            <a:pPr marL="180975"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fr-FR" sz="2800" dirty="0" smtClean="0"/>
              <a:t> </a:t>
            </a:r>
            <a:r>
              <a:rPr lang="fr-FR" sz="2800" b="1" dirty="0" smtClean="0"/>
              <a:t>Arrêté </a:t>
            </a:r>
            <a:r>
              <a:rPr lang="fr-FR" sz="2800" b="1" dirty="0"/>
              <a:t>interministériel N°05-2203/MS-MEP-SG du 20 septembre 2005</a:t>
            </a:r>
            <a:r>
              <a:rPr lang="fr-FR" sz="2800" dirty="0"/>
              <a:t> </a:t>
            </a:r>
            <a:r>
              <a:rPr lang="fr-FR" sz="2800" dirty="0" smtClean="0"/>
              <a:t>  déterminant </a:t>
            </a:r>
            <a:r>
              <a:rPr lang="fr-FR" sz="2800" dirty="0"/>
              <a:t>les modalités de demande des AMM des médicaments  à usage humain et </a:t>
            </a:r>
            <a:r>
              <a:rPr lang="fr-FR" sz="2800" dirty="0" smtClean="0"/>
              <a:t>vétérinaire ;</a:t>
            </a:r>
          </a:p>
          <a:p>
            <a:pPr marL="266700" indent="0" algn="just">
              <a:lnSpc>
                <a:spcPct val="110000"/>
              </a:lnSpc>
              <a:spcBef>
                <a:spcPct val="0"/>
              </a:spcBef>
              <a:buNone/>
            </a:pPr>
            <a:endParaRPr lang="fr-FR" sz="2800" dirty="0"/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/>
          </a:p>
        </p:txBody>
      </p:sp>
      <p:sp>
        <p:nvSpPr>
          <p:cNvPr id="21506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6912267-0660-4252-BFEE-DE6C685BE120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150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FD06AC-F9D9-4619-81B1-5CFB354BCBAD}" type="slidenum">
              <a:rPr lang="fr-FR" smtClean="0"/>
              <a:pPr/>
              <a:t>8</a:t>
            </a:fld>
            <a:endParaRPr lang="fr-FR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14400" y="277813"/>
            <a:ext cx="7772400" cy="650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cs typeface="Tahoma" pitchFamily="34" charset="0"/>
              </a:rPr>
              <a:t>BASES LEGISLATIVES ET REGLEMENTAIRES (1/3)</a:t>
            </a:r>
          </a:p>
        </p:txBody>
      </p:sp>
    </p:spTree>
    <p:extLst>
      <p:ext uri="{BB962C8B-B14F-4D97-AF65-F5344CB8AC3E}">
        <p14:creationId xmlns:p14="http://schemas.microsoft.com/office/powerpoint/2010/main" val="2700493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290638"/>
            <a:ext cx="9001000" cy="5090690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Bef>
                <a:spcPct val="0"/>
              </a:spcBef>
              <a:buNone/>
            </a:pPr>
            <a:endParaRPr lang="fr-FR" sz="2800" dirty="0" smtClean="0"/>
          </a:p>
          <a:p>
            <a:pPr marL="180975"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fr-FR" sz="2800" b="1" dirty="0" smtClean="0"/>
              <a:t>  Arrêté </a:t>
            </a:r>
            <a:r>
              <a:rPr lang="fr-FR" sz="2800" b="1" dirty="0"/>
              <a:t>interministériel N°05-2440/MS-MEF-MEP/SG du 12 octobre 2005 </a:t>
            </a:r>
            <a:r>
              <a:rPr lang="fr-FR" sz="2800" dirty="0"/>
              <a:t>fixant le taux et les modalités de recouvrement du droit fixe relatif aux Autorisations de Mise sur le Marché (AMM) des médicaments à usage humain et </a:t>
            </a:r>
            <a:r>
              <a:rPr lang="fr-FR" sz="2800" dirty="0" smtClean="0"/>
              <a:t>Vétérinaire ;</a:t>
            </a:r>
          </a:p>
          <a:p>
            <a:pPr indent="0" algn="just">
              <a:lnSpc>
                <a:spcPct val="110000"/>
              </a:lnSpc>
              <a:spcBef>
                <a:spcPct val="0"/>
              </a:spcBef>
              <a:buNone/>
            </a:pPr>
            <a:endParaRPr lang="fr-FR" sz="2800" dirty="0" smtClean="0"/>
          </a:p>
          <a:p>
            <a:pPr marL="180975"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fr-FR" sz="2800" b="1" dirty="0"/>
              <a:t> Arrêté N°05-1504/MS-SG du 13 juin 2005 </a:t>
            </a:r>
            <a:r>
              <a:rPr lang="fr-FR" sz="2800" dirty="0"/>
              <a:t>portant nomination de membres de la Commission Nationale des Autorisations de Mise sur le Marché des médicaments à usage humain et vétérinaire ;</a:t>
            </a:r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 smtClean="0"/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/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/>
          </a:p>
        </p:txBody>
      </p:sp>
      <p:sp>
        <p:nvSpPr>
          <p:cNvPr id="21506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6912267-0660-4252-BFEE-DE6C685BE120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150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FD06AC-F9D9-4619-81B1-5CFB354BCBAD}" type="slidenum">
              <a:rPr lang="fr-FR" smtClean="0"/>
              <a:pPr/>
              <a:t>9</a:t>
            </a:fld>
            <a:endParaRPr lang="fr-FR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14400" y="277813"/>
            <a:ext cx="7772400" cy="650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cs typeface="Tahoma" pitchFamily="34" charset="0"/>
              </a:rPr>
              <a:t>BASES LEGISLATIVES ET REGLEMENTAIRES (2/3)</a:t>
            </a:r>
          </a:p>
        </p:txBody>
      </p:sp>
    </p:spTree>
    <p:extLst>
      <p:ext uri="{BB962C8B-B14F-4D97-AF65-F5344CB8AC3E}">
        <p14:creationId xmlns:p14="http://schemas.microsoft.com/office/powerpoint/2010/main" val="4028039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578670"/>
            <a:ext cx="9001000" cy="3650530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fr-FR" sz="2800" b="1" dirty="0" smtClean="0"/>
              <a:t> Arrêté </a:t>
            </a:r>
            <a:r>
              <a:rPr lang="fr-FR" sz="2800" b="1" dirty="0"/>
              <a:t>interministériel N°08-3735/MS-MEP-SG du 31 décembre 2008</a:t>
            </a:r>
            <a:r>
              <a:rPr lang="fr-FR" sz="2800" dirty="0"/>
              <a:t> définissant les conditions de publicité sur les médicaments et les conditions d’exercice des délégués </a:t>
            </a:r>
            <a:r>
              <a:rPr lang="fr-FR" sz="2800" dirty="0" smtClean="0"/>
              <a:t>médicaux ;</a:t>
            </a:r>
          </a:p>
          <a:p>
            <a:pPr indent="0" algn="just">
              <a:lnSpc>
                <a:spcPct val="110000"/>
              </a:lnSpc>
              <a:spcBef>
                <a:spcPct val="0"/>
              </a:spcBef>
              <a:buNone/>
            </a:pPr>
            <a:endParaRPr lang="fr-FR" sz="2800" dirty="0"/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fr-FR" sz="2800" dirty="0" smtClean="0"/>
              <a:t> Manuel </a:t>
            </a:r>
            <a:r>
              <a:rPr lang="fr-FR" sz="2800" dirty="0"/>
              <a:t>de </a:t>
            </a:r>
            <a:r>
              <a:rPr lang="fr-FR" sz="2800" dirty="0" smtClean="0"/>
              <a:t>procédures pour l’enregistrement </a:t>
            </a:r>
            <a:r>
              <a:rPr lang="fr-FR" sz="2800" dirty="0"/>
              <a:t>des </a:t>
            </a:r>
            <a:r>
              <a:rPr lang="fr-FR" sz="2800" dirty="0" smtClean="0"/>
              <a:t>médicaments </a:t>
            </a:r>
            <a:r>
              <a:rPr lang="fr-FR" sz="2800" dirty="0" err="1" smtClean="0"/>
              <a:t>multisources</a:t>
            </a:r>
            <a:r>
              <a:rPr lang="fr-FR" sz="2800" dirty="0" smtClean="0"/>
              <a:t>, Août 2008.</a:t>
            </a:r>
            <a:endParaRPr lang="fr-FR" sz="2800" dirty="0"/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/>
          </a:p>
          <a:p>
            <a:pPr indent="0" algn="just">
              <a:lnSpc>
                <a:spcPct val="110000"/>
              </a:lnSpc>
              <a:spcBef>
                <a:spcPct val="0"/>
              </a:spcBef>
              <a:buNone/>
            </a:pPr>
            <a:endParaRPr lang="fr-FR" sz="2800" dirty="0"/>
          </a:p>
          <a:p>
            <a:pPr indent="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fr-FR" sz="2800" dirty="0"/>
          </a:p>
        </p:txBody>
      </p:sp>
      <p:sp>
        <p:nvSpPr>
          <p:cNvPr id="21506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6912267-0660-4252-BFEE-DE6C685BE120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150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FD06AC-F9D9-4619-81B1-5CFB354BCBAD}" type="slidenum">
              <a:rPr lang="fr-FR" smtClean="0"/>
              <a:pPr/>
              <a:t>10</a:t>
            </a:fld>
            <a:endParaRPr lang="fr-FR" smtClean="0"/>
          </a:p>
        </p:txBody>
      </p:sp>
      <p:pic>
        <p:nvPicPr>
          <p:cNvPr id="215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14400" y="277813"/>
            <a:ext cx="7772400" cy="650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cs typeface="Tahoma" pitchFamily="34" charset="0"/>
              </a:rPr>
              <a:t>BASES LEGISLATIVES ET REGLEMENTAIRES (3/3)</a:t>
            </a:r>
          </a:p>
        </p:txBody>
      </p:sp>
    </p:spTree>
    <p:extLst>
      <p:ext uri="{BB962C8B-B14F-4D97-AF65-F5344CB8AC3E}">
        <p14:creationId xmlns:p14="http://schemas.microsoft.com/office/powerpoint/2010/main" val="866365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(1/8)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760"/>
            <a:ext cx="9116312" cy="48245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2800" b="1" dirty="0" smtClean="0"/>
              <a:t>Quelques Définitions</a:t>
            </a:r>
            <a:r>
              <a:rPr lang="fr-FR" sz="2800" dirty="0" smtClean="0"/>
              <a:t> </a:t>
            </a:r>
            <a:r>
              <a:rPr lang="fr-FR" sz="2800" b="1" dirty="0"/>
              <a:t>:</a:t>
            </a:r>
          </a:p>
          <a:p>
            <a:pPr algn="just">
              <a:buFont typeface="Wingdings" pitchFamily="2" charset="2"/>
              <a:buChar char="v"/>
            </a:pPr>
            <a:r>
              <a:rPr lang="fr-FR" sz="2800" b="1" i="1" u="sng" dirty="0"/>
              <a:t>Enregistrement</a:t>
            </a:r>
            <a:r>
              <a:rPr lang="fr-FR" sz="2800" dirty="0"/>
              <a:t> : </a:t>
            </a:r>
            <a:r>
              <a:rPr lang="fr-FR" sz="2800" b="1" dirty="0" smtClean="0"/>
              <a:t>Procédure</a:t>
            </a:r>
            <a:r>
              <a:rPr lang="fr-FR" sz="2800" dirty="0" smtClean="0"/>
              <a:t> </a:t>
            </a:r>
            <a:r>
              <a:rPr lang="fr-FR" sz="2800" dirty="0"/>
              <a:t>par laquelle un produit est reconnu par l’autorité sanitaire compétente et inscrit sous un numéro d’ordre dans un registre </a:t>
            </a:r>
            <a:r>
              <a:rPr lang="fr-FR" sz="2800" dirty="0" smtClean="0"/>
              <a:t>spécial, </a:t>
            </a:r>
            <a:r>
              <a:rPr lang="fr-FR" sz="2800" dirty="0"/>
              <a:t>avant son débit à titre gracieux ou onéreux</a:t>
            </a:r>
            <a:r>
              <a:rPr lang="fr-FR" sz="2800" dirty="0" smtClean="0"/>
              <a:t>.</a:t>
            </a:r>
          </a:p>
          <a:p>
            <a:pPr marL="0" indent="0" algn="just">
              <a:buNone/>
            </a:pPr>
            <a:endParaRPr lang="fr-FR" sz="2800" b="1" i="1" dirty="0"/>
          </a:p>
          <a:p>
            <a:pPr algn="just">
              <a:buFont typeface="Wingdings" pitchFamily="2" charset="2"/>
              <a:buChar char="v"/>
            </a:pPr>
            <a:r>
              <a:rPr lang="fr-FR" sz="2800" b="1" i="1" u="sng" dirty="0" smtClean="0"/>
              <a:t>AMM</a:t>
            </a:r>
            <a:r>
              <a:rPr lang="fr-FR" sz="2800" b="1" dirty="0" smtClean="0"/>
              <a:t> </a:t>
            </a:r>
            <a:r>
              <a:rPr lang="fr-FR" sz="2800" b="1" dirty="0"/>
              <a:t>ou </a:t>
            </a:r>
            <a:r>
              <a:rPr lang="fr-FR" sz="2800" b="1" i="1" u="sng" dirty="0"/>
              <a:t>V</a:t>
            </a:r>
            <a:r>
              <a:rPr lang="fr-FR" sz="2800" b="1" i="1" u="sng" dirty="0" smtClean="0"/>
              <a:t>isa </a:t>
            </a:r>
            <a:r>
              <a:rPr lang="fr-FR" sz="2800" b="1" i="1" u="sng" dirty="0"/>
              <a:t>P</a:t>
            </a:r>
            <a:r>
              <a:rPr lang="fr-FR" sz="2800" b="1" i="1" u="sng" dirty="0" smtClean="0"/>
              <a:t>harmaceutique</a:t>
            </a:r>
            <a:r>
              <a:rPr lang="fr-FR" sz="2800" b="1" dirty="0" smtClean="0"/>
              <a:t> </a:t>
            </a:r>
            <a:r>
              <a:rPr lang="fr-FR" sz="2800" dirty="0"/>
              <a:t>: </a:t>
            </a:r>
            <a:r>
              <a:rPr lang="fr-FR" sz="2800" b="1" dirty="0" smtClean="0"/>
              <a:t>Accord</a:t>
            </a:r>
            <a:r>
              <a:rPr lang="fr-FR" sz="2800" dirty="0" smtClean="0"/>
              <a:t> délivré par l’autorité sanitaire compétente à un laboratoire pharmaceutique ou à un exploitant pour </a:t>
            </a:r>
            <a:r>
              <a:rPr lang="fr-FR" sz="2800" dirty="0"/>
              <a:t>le débit à titre gracieux ou onéreux </a:t>
            </a:r>
            <a:r>
              <a:rPr lang="fr-FR" sz="2800" dirty="0" smtClean="0"/>
              <a:t>d’un produit donné.</a:t>
            </a:r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11</a:t>
            </a:fld>
            <a:endParaRPr lang="fr-FR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7251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(2/8)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760"/>
            <a:ext cx="9116312" cy="5328592"/>
          </a:xfrm>
        </p:spPr>
        <p:txBody>
          <a:bodyPr>
            <a:noAutofit/>
          </a:bodyPr>
          <a:lstStyle/>
          <a:p>
            <a:pPr marL="361950" indent="0" algn="just">
              <a:buNone/>
            </a:pPr>
            <a:r>
              <a:rPr lang="fr-FR" sz="2800" b="1" dirty="0" smtClean="0"/>
              <a:t>Pourquoi </a:t>
            </a:r>
            <a:r>
              <a:rPr lang="fr-FR" sz="2800" b="1" dirty="0"/>
              <a:t>une AMM ?</a:t>
            </a:r>
          </a:p>
          <a:p>
            <a:pPr marL="0" indent="361950" algn="just">
              <a:buNone/>
            </a:pPr>
            <a:r>
              <a:rPr lang="fr-FR" sz="2800" dirty="0" smtClean="0"/>
              <a:t> </a:t>
            </a:r>
            <a:r>
              <a:rPr lang="fr-FR" sz="2800" dirty="0"/>
              <a:t>Evaluer les nouveaux produits avant leur </a:t>
            </a:r>
            <a:r>
              <a:rPr lang="fr-FR" sz="2800" dirty="0" smtClean="0"/>
              <a:t>commercialisation ;</a:t>
            </a:r>
          </a:p>
          <a:p>
            <a:pPr marL="0" indent="361950" algn="just">
              <a:buNone/>
            </a:pPr>
            <a:r>
              <a:rPr lang="fr-FR" sz="2800" dirty="0" smtClean="0"/>
              <a:t> </a:t>
            </a:r>
            <a:r>
              <a:rPr lang="fr-FR" sz="2800" dirty="0"/>
              <a:t>Contrôler </a:t>
            </a:r>
            <a:r>
              <a:rPr lang="fr-FR" sz="2800" dirty="0" smtClean="0"/>
              <a:t>la qualité</a:t>
            </a:r>
            <a:r>
              <a:rPr lang="fr-FR" sz="2800" dirty="0"/>
              <a:t>,</a:t>
            </a:r>
            <a:r>
              <a:rPr lang="fr-FR" sz="2800" dirty="0" smtClean="0"/>
              <a:t> l’efficacité et l’innocuité des médicaments.</a:t>
            </a:r>
            <a:endParaRPr lang="fr-FR" sz="2800" dirty="0"/>
          </a:p>
          <a:p>
            <a:pPr marL="0" indent="0" algn="just">
              <a:buNone/>
            </a:pPr>
            <a:endParaRPr lang="fr-FR" sz="2800" dirty="0"/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b="1" dirty="0"/>
              <a:t>Qui peut demander l’AMM ? </a:t>
            </a:r>
          </a:p>
          <a:p>
            <a:pPr marL="0" indent="34290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/>
              <a:t>Un laboratoire pharmaceutique ou un exploitant, </a:t>
            </a:r>
            <a:r>
              <a:rPr lang="fr-FR" sz="2800" u="sng" dirty="0"/>
              <a:t>pour un médicament</a:t>
            </a:r>
            <a:r>
              <a:rPr lang="fr-FR" sz="2800" dirty="0"/>
              <a:t>, sur la base d’un dossier.</a:t>
            </a:r>
          </a:p>
          <a:p>
            <a:pPr marL="0" indent="0" algn="just">
              <a:buNone/>
            </a:pP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12</a:t>
            </a:fld>
            <a:endParaRPr lang="fr-FR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2900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7688" y="1196752"/>
            <a:ext cx="9116312" cy="5328592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b="1" dirty="0" smtClean="0"/>
              <a:t>Qui peut déposer les dossiers de demande d’AMM ?</a:t>
            </a:r>
            <a:r>
              <a:rPr lang="fr-FR" sz="2800" dirty="0" smtClean="0"/>
              <a:t> 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/>
              <a:t>Un Représentant (local </a:t>
            </a:r>
            <a:r>
              <a:rPr lang="fr-FR" sz="2800" dirty="0"/>
              <a:t>ou </a:t>
            </a:r>
            <a:r>
              <a:rPr lang="fr-FR" sz="2800" dirty="0" smtClean="0"/>
              <a:t>non) </a:t>
            </a:r>
            <a:r>
              <a:rPr lang="fr-FR" sz="2800" u="sng" dirty="0" smtClean="0"/>
              <a:t>physiquement </a:t>
            </a:r>
            <a:r>
              <a:rPr lang="fr-FR" sz="2800" u="sng" dirty="0"/>
              <a:t>présent</a:t>
            </a:r>
            <a:r>
              <a:rPr lang="fr-FR" sz="2800" dirty="0"/>
              <a:t> à </a:t>
            </a:r>
            <a:r>
              <a:rPr lang="fr-FR" sz="2800" dirty="0" smtClean="0"/>
              <a:t>Bamako. 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b="1" dirty="0" smtClean="0"/>
              <a:t>Où déposer ?</a:t>
            </a:r>
            <a:endParaRPr lang="fr-FR" sz="2800" b="1" dirty="0"/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/>
              <a:t>Au Secrétariat </a:t>
            </a:r>
            <a:r>
              <a:rPr lang="fr-FR" sz="2800" dirty="0"/>
              <a:t>de la </a:t>
            </a:r>
            <a:r>
              <a:rPr lang="fr-FR" sz="2800" dirty="0" smtClean="0"/>
              <a:t>DPM</a:t>
            </a:r>
            <a:r>
              <a:rPr lang="fr-FR" sz="2800" dirty="0"/>
              <a:t>, à </a:t>
            </a:r>
            <a:r>
              <a:rPr lang="fr-FR" sz="2800" dirty="0" err="1" smtClean="0"/>
              <a:t>Darsalam</a:t>
            </a:r>
            <a:r>
              <a:rPr lang="fr-FR" sz="2800" dirty="0" smtClean="0"/>
              <a:t>, au </a:t>
            </a:r>
            <a:r>
              <a:rPr lang="fr-FR" sz="2800" dirty="0"/>
              <a:t>centre </a:t>
            </a:r>
            <a:r>
              <a:rPr lang="fr-FR" sz="2800" dirty="0" smtClean="0"/>
              <a:t>commercial. 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b="1" dirty="0" smtClean="0"/>
              <a:t>Qui délivre l’AMM ?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/>
              <a:t>Le Ministre de la Santé et de l’Hygiène Publique, après </a:t>
            </a:r>
            <a:r>
              <a:rPr lang="fr-FR" sz="2800" u="sng" dirty="0" smtClean="0"/>
              <a:t>l’avis favorable</a:t>
            </a:r>
            <a:r>
              <a:rPr lang="fr-FR" sz="2800" dirty="0" smtClean="0"/>
              <a:t> de la Commission </a:t>
            </a:r>
            <a:r>
              <a:rPr lang="fr-FR" sz="2800" dirty="0"/>
              <a:t>N</a:t>
            </a:r>
            <a:r>
              <a:rPr lang="fr-FR" sz="2800" dirty="0" smtClean="0"/>
              <a:t>ationale d’AMM.</a:t>
            </a:r>
            <a:endParaRPr lang="fr-FR" sz="2800" dirty="0"/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13</a:t>
            </a:fld>
            <a:endParaRPr lang="fr-FR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(3/8)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8293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122938" y="2498229"/>
            <a:ext cx="8864792" cy="273097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800" b="1" dirty="0" smtClean="0"/>
              <a:t>Demande d’AMM </a:t>
            </a:r>
            <a:r>
              <a:rPr lang="fr-FR" sz="2800" dirty="0" smtClean="0"/>
              <a:t>= processus qui doit répondre à des exigences :</a:t>
            </a:r>
          </a:p>
          <a:p>
            <a:pPr marL="2867025" indent="-447675" algn="just">
              <a:buFontTx/>
              <a:buChar char="-"/>
            </a:pPr>
            <a:r>
              <a:rPr lang="fr-FR" sz="2800" dirty="0" smtClean="0"/>
              <a:t>Réglementaires ;</a:t>
            </a:r>
          </a:p>
          <a:p>
            <a:pPr marL="2867025" indent="-447675" algn="just">
              <a:buFontTx/>
              <a:buChar char="-"/>
            </a:pPr>
            <a:r>
              <a:rPr lang="fr-FR" sz="2800" dirty="0" smtClean="0"/>
              <a:t>Administratives ;</a:t>
            </a:r>
          </a:p>
          <a:p>
            <a:pPr marL="2867025" indent="-447675" algn="just">
              <a:spcAft>
                <a:spcPts val="1200"/>
              </a:spcAft>
              <a:buFontTx/>
              <a:buChar char="-"/>
            </a:pPr>
            <a:r>
              <a:rPr lang="fr-FR" sz="2800" dirty="0" smtClean="0"/>
              <a:t>Techniques.</a:t>
            </a:r>
            <a:endParaRPr lang="fr-FR" sz="2800" dirty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14</a:t>
            </a:fld>
            <a:endParaRPr lang="fr-FR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(4/8)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4992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122938" y="1274093"/>
            <a:ext cx="8864792" cy="5035227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800" b="1" dirty="0" smtClean="0"/>
              <a:t>Types de demandes :</a:t>
            </a:r>
          </a:p>
          <a:p>
            <a:pPr marL="1704975" indent="-447675" algn="just">
              <a:buFontTx/>
              <a:buChar char="-"/>
            </a:pPr>
            <a:r>
              <a:rPr lang="fr-FR" sz="2800" dirty="0" smtClean="0"/>
              <a:t>AMM </a:t>
            </a:r>
            <a:r>
              <a:rPr lang="fr-FR" sz="2800" dirty="0"/>
              <a:t>en première </a:t>
            </a:r>
            <a:r>
              <a:rPr lang="fr-FR" sz="2800" dirty="0" smtClean="0"/>
              <a:t>intention (</a:t>
            </a:r>
            <a:r>
              <a:rPr lang="fr-FR" sz="2800" b="1" dirty="0" smtClean="0"/>
              <a:t>nouveau</a:t>
            </a:r>
            <a:r>
              <a:rPr lang="fr-FR" sz="2800" dirty="0" smtClean="0"/>
              <a:t>);</a:t>
            </a:r>
          </a:p>
          <a:p>
            <a:pPr marL="1704975" indent="-447675" algn="just">
              <a:buFontTx/>
              <a:buChar char="-"/>
            </a:pPr>
            <a:r>
              <a:rPr lang="fr-FR" sz="2800" dirty="0" smtClean="0"/>
              <a:t>Renouvellement d’AMM (</a:t>
            </a:r>
            <a:r>
              <a:rPr lang="fr-FR" sz="2800" b="1" dirty="0" smtClean="0"/>
              <a:t>validité 5 ans</a:t>
            </a:r>
            <a:r>
              <a:rPr lang="fr-FR" sz="2800" dirty="0" smtClean="0"/>
              <a:t>);</a:t>
            </a:r>
          </a:p>
          <a:p>
            <a:pPr marL="1704975" indent="-447675" algn="just">
              <a:buFontTx/>
              <a:buChar char="-"/>
            </a:pPr>
            <a:r>
              <a:rPr lang="fr-FR" sz="2800" dirty="0" smtClean="0"/>
              <a:t>Modifications </a:t>
            </a:r>
            <a:r>
              <a:rPr lang="fr-FR" sz="2800" dirty="0"/>
              <a:t>(</a:t>
            </a:r>
            <a:r>
              <a:rPr lang="fr-FR" sz="2800" dirty="0" smtClean="0"/>
              <a:t>majeure, mineure) ;</a:t>
            </a:r>
          </a:p>
          <a:p>
            <a:pPr marL="1704975" indent="-447675" algn="just">
              <a:buFontTx/>
              <a:buChar char="-"/>
            </a:pPr>
            <a:r>
              <a:rPr lang="fr-FR" sz="2800" dirty="0" smtClean="0"/>
              <a:t>Extension : </a:t>
            </a:r>
            <a:r>
              <a:rPr lang="fr-FR" sz="2800" b="1" dirty="0" smtClean="0"/>
              <a:t>forme,</a:t>
            </a:r>
            <a:r>
              <a:rPr lang="fr-FR" sz="2800" dirty="0" smtClean="0"/>
              <a:t> </a:t>
            </a:r>
            <a:r>
              <a:rPr lang="fr-FR" sz="2800" b="1" dirty="0" smtClean="0"/>
              <a:t>dosage ou présentation </a:t>
            </a:r>
            <a:r>
              <a:rPr lang="fr-FR" sz="2800" dirty="0" smtClean="0"/>
              <a:t>;</a:t>
            </a:r>
          </a:p>
          <a:p>
            <a:pPr marL="1704975" indent="-447675" algn="just">
              <a:buFontTx/>
              <a:buChar char="-"/>
            </a:pPr>
            <a:r>
              <a:rPr lang="fr-FR" sz="2800" dirty="0" smtClean="0"/>
              <a:t>Cession d’AMM (</a:t>
            </a:r>
            <a:r>
              <a:rPr lang="fr-FR" sz="2800" b="1" dirty="0" smtClean="0"/>
              <a:t>transfert</a:t>
            </a:r>
            <a:r>
              <a:rPr lang="fr-FR" sz="2800" dirty="0" smtClean="0"/>
              <a:t>).</a:t>
            </a:r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r>
              <a:rPr lang="fr-FR" sz="2800" dirty="0" smtClean="0"/>
              <a:t>La demande d’AMM est accompagnée d’un dossier comprenant les renseignements et les documents exigés par la réglementation.</a:t>
            </a:r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15</a:t>
            </a:fld>
            <a:endParaRPr lang="fr-FR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(5/8)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43712" y="2132856"/>
            <a:ext cx="8864792" cy="3600400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fr-FR" sz="2800" b="1" dirty="0" smtClean="0"/>
              <a:t>Composition d’un dossier de demande d’AMM</a:t>
            </a:r>
          </a:p>
          <a:p>
            <a:pPr marL="0" indent="0" algn="ctr">
              <a:buNone/>
            </a:pPr>
            <a:endParaRPr lang="fr-FR" sz="2800" dirty="0" smtClean="0"/>
          </a:p>
          <a:p>
            <a:pPr marL="0" indent="0" algn="just">
              <a:buNone/>
            </a:pPr>
            <a:r>
              <a:rPr lang="fr-FR" sz="2800" dirty="0" smtClean="0"/>
              <a:t>1°) Demande écrite adressée au Ministre de la Santé et de l’Hygiène Publique précisant :</a:t>
            </a:r>
          </a:p>
          <a:p>
            <a:pPr marL="809625" indent="-447675" algn="just">
              <a:buFontTx/>
              <a:buChar char="-"/>
            </a:pPr>
            <a:r>
              <a:rPr lang="fr-FR" sz="2800" dirty="0" smtClean="0"/>
              <a:t>Nom et adresse du demandeur ;</a:t>
            </a:r>
          </a:p>
          <a:p>
            <a:pPr marL="809625" indent="-447675" algn="just">
              <a:spcAft>
                <a:spcPts val="600"/>
              </a:spcAft>
              <a:buFontTx/>
              <a:buChar char="-"/>
            </a:pPr>
            <a:r>
              <a:rPr lang="fr-FR" sz="2800" dirty="0" smtClean="0"/>
              <a:t>Nom et adresse du fabricant ;</a:t>
            </a:r>
          </a:p>
          <a:p>
            <a:pPr marL="809625" indent="-447675" algn="just">
              <a:spcAft>
                <a:spcPts val="1200"/>
              </a:spcAft>
              <a:buFontTx/>
              <a:buChar char="-"/>
            </a:pPr>
            <a:r>
              <a:rPr lang="fr-FR" sz="2800" dirty="0" smtClean="0"/>
              <a:t>Nom, </a:t>
            </a:r>
            <a:r>
              <a:rPr lang="fr-FR" sz="2800" dirty="0"/>
              <a:t>dosage, forme et </a:t>
            </a:r>
            <a:r>
              <a:rPr lang="fr-FR" sz="2800" dirty="0" smtClean="0"/>
              <a:t>présentation du produit.</a:t>
            </a:r>
            <a:endParaRPr lang="fr-FR" sz="2800" dirty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16</a:t>
            </a:fld>
            <a:endParaRPr lang="fr-FR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(6/8)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1441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43712" y="1222276"/>
            <a:ext cx="8864792" cy="5688632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fr-FR" sz="2800" b="1" dirty="0" smtClean="0"/>
              <a:t>Composition d’un dossier de demande d’AMM</a:t>
            </a:r>
            <a:endParaRPr lang="fr-FR" sz="2800" dirty="0" smtClean="0"/>
          </a:p>
          <a:p>
            <a:pPr marL="0" indent="0" algn="just">
              <a:buNone/>
            </a:pPr>
            <a:r>
              <a:rPr lang="fr-FR" sz="2800" dirty="0" smtClean="0"/>
              <a:t>2°) Pièces administratives en </a:t>
            </a:r>
            <a:r>
              <a:rPr lang="fr-FR" sz="2800" u="sng" dirty="0" smtClean="0"/>
              <a:t>langue française</a:t>
            </a:r>
            <a:r>
              <a:rPr lang="fr-FR" sz="2800" dirty="0" smtClean="0"/>
              <a:t> :</a:t>
            </a:r>
          </a:p>
          <a:p>
            <a:pPr marL="809625" indent="-447675" algn="just">
              <a:buFontTx/>
              <a:buChar char="-"/>
            </a:pPr>
            <a:r>
              <a:rPr lang="fr-FR" sz="2800" dirty="0" smtClean="0"/>
              <a:t>AMM du pays d’origine ou tout autre document modèle OMS ;</a:t>
            </a:r>
            <a:endParaRPr lang="fr-FR" sz="2800" dirty="0"/>
          </a:p>
          <a:p>
            <a:pPr marL="809625" indent="-447675" algn="just">
              <a:spcAft>
                <a:spcPts val="600"/>
              </a:spcAft>
              <a:buFontTx/>
              <a:buChar char="-"/>
            </a:pPr>
            <a:r>
              <a:rPr lang="fr-FR" sz="2800" dirty="0"/>
              <a:t>Certificat de Bonnes Pratiques de </a:t>
            </a:r>
            <a:r>
              <a:rPr lang="fr-FR" sz="2800" dirty="0" smtClean="0"/>
              <a:t>Fabrication ;</a:t>
            </a:r>
            <a:endParaRPr lang="fr-FR" sz="2800" dirty="0"/>
          </a:p>
          <a:p>
            <a:pPr marL="809625" indent="-447675" algn="just">
              <a:spcAft>
                <a:spcPts val="600"/>
              </a:spcAft>
              <a:buFontTx/>
              <a:buChar char="-"/>
            </a:pPr>
            <a:r>
              <a:rPr lang="fr-FR" sz="2800" dirty="0"/>
              <a:t>Attestation </a:t>
            </a:r>
            <a:r>
              <a:rPr lang="fr-FR" sz="2800" dirty="0" smtClean="0"/>
              <a:t>du </a:t>
            </a:r>
            <a:r>
              <a:rPr lang="fr-FR" sz="2800" dirty="0"/>
              <a:t>Prix Grossiste Hors Taxe (PGHT</a:t>
            </a:r>
            <a:r>
              <a:rPr lang="fr-FR" sz="2800" dirty="0" smtClean="0"/>
              <a:t>) ;</a:t>
            </a:r>
          </a:p>
          <a:p>
            <a:pPr marL="809625" indent="-447675" algn="just">
              <a:spcAft>
                <a:spcPts val="600"/>
              </a:spcAft>
              <a:buFontTx/>
              <a:buChar char="-"/>
            </a:pPr>
            <a:r>
              <a:rPr lang="fr-FR" sz="2800" dirty="0" smtClean="0"/>
              <a:t>Résumé </a:t>
            </a:r>
            <a:r>
              <a:rPr lang="fr-FR" sz="2800" dirty="0"/>
              <a:t>des Caractéristiques du Produit (</a:t>
            </a:r>
            <a:r>
              <a:rPr lang="fr-FR" sz="2800" dirty="0" smtClean="0"/>
              <a:t>RCP) (20 copies) ;</a:t>
            </a:r>
          </a:p>
          <a:p>
            <a:pPr marL="809625" indent="-447675" algn="just">
              <a:spcAft>
                <a:spcPts val="1200"/>
              </a:spcAft>
              <a:buFontTx/>
              <a:buChar char="-"/>
            </a:pPr>
            <a:r>
              <a:rPr lang="fr-FR" sz="2800" dirty="0" smtClean="0"/>
              <a:t>Récépissé de paiement des droits d’enregistrement (montant fonction du type de demande et catégories du produit).</a:t>
            </a:r>
            <a:endParaRPr lang="fr-FR" sz="2800" dirty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17</a:t>
            </a:fld>
            <a:endParaRPr lang="fr-FR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(7/8)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5483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243712" y="1045493"/>
            <a:ext cx="8864792" cy="5574382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fr-FR" sz="2800" b="1" dirty="0" smtClean="0"/>
              <a:t>Composition d’un dossier demande d’AMM </a:t>
            </a:r>
            <a:endParaRPr lang="fr-FR" sz="2800" dirty="0" smtClean="0"/>
          </a:p>
          <a:p>
            <a:pPr marL="0" indent="0" algn="just">
              <a:buNone/>
            </a:pPr>
            <a:r>
              <a:rPr lang="fr-FR" sz="2800" dirty="0"/>
              <a:t>3</a:t>
            </a:r>
            <a:r>
              <a:rPr lang="fr-FR" sz="2800" dirty="0" smtClean="0"/>
              <a:t>°) Dossier technique en deux exemplaires comportant :</a:t>
            </a:r>
          </a:p>
          <a:p>
            <a:pPr marL="809625" indent="-447675" algn="just">
              <a:buFontTx/>
              <a:buChar char="-"/>
            </a:pPr>
            <a:r>
              <a:rPr lang="fr-FR" sz="2800" dirty="0"/>
              <a:t>Documentation chimique, pharmaceutique et </a:t>
            </a:r>
            <a:r>
              <a:rPr lang="fr-FR" sz="2800" dirty="0" smtClean="0"/>
              <a:t>biologique ; </a:t>
            </a:r>
          </a:p>
          <a:p>
            <a:pPr marL="809625" indent="-447675" algn="just">
              <a:buFontTx/>
              <a:buChar char="-"/>
            </a:pPr>
            <a:r>
              <a:rPr lang="fr-FR" sz="2800" dirty="0" smtClean="0"/>
              <a:t>Documentation </a:t>
            </a:r>
            <a:r>
              <a:rPr lang="fr-FR" sz="2800" dirty="0"/>
              <a:t>pharmacologique et </a:t>
            </a:r>
            <a:r>
              <a:rPr lang="fr-FR" sz="2800" dirty="0" smtClean="0"/>
              <a:t>toxicologique ; </a:t>
            </a:r>
          </a:p>
          <a:p>
            <a:pPr marL="809625" indent="-447675" algn="just">
              <a:buFontTx/>
              <a:buChar char="-"/>
            </a:pPr>
            <a:r>
              <a:rPr lang="fr-FR" sz="2800" dirty="0" smtClean="0"/>
              <a:t>Documentation clinique ; </a:t>
            </a:r>
          </a:p>
          <a:p>
            <a:pPr marL="809625" indent="-447675" algn="just">
              <a:buFontTx/>
              <a:buChar char="-"/>
            </a:pPr>
            <a:r>
              <a:rPr lang="fr-FR" sz="2800" dirty="0" smtClean="0"/>
              <a:t>Rapports </a:t>
            </a:r>
            <a:r>
              <a:rPr lang="fr-FR" sz="2800" dirty="0"/>
              <a:t>des experts pour chacune des </a:t>
            </a:r>
            <a:r>
              <a:rPr lang="fr-FR" sz="2800" dirty="0" smtClean="0"/>
              <a:t>documentations ;</a:t>
            </a:r>
          </a:p>
          <a:p>
            <a:pPr marL="809625" indent="-447675" algn="just">
              <a:spcAft>
                <a:spcPts val="1200"/>
              </a:spcAft>
              <a:buFontTx/>
              <a:buChar char="-"/>
            </a:pPr>
            <a:r>
              <a:rPr lang="fr-FR" sz="2800" dirty="0" smtClean="0"/>
              <a:t>Documentation analytique et </a:t>
            </a:r>
            <a:r>
              <a:rPr lang="fr-FR" sz="2800" dirty="0"/>
              <a:t>procédé de fabrication</a:t>
            </a:r>
            <a:r>
              <a:rPr lang="fr-FR" sz="2800" dirty="0" smtClean="0"/>
              <a:t>.</a:t>
            </a:r>
            <a:endParaRPr lang="fr-FR" sz="2800" dirty="0"/>
          </a:p>
          <a:p>
            <a:pPr marL="0" indent="0" algn="just">
              <a:buNone/>
            </a:pPr>
            <a:r>
              <a:rPr lang="fr-FR" sz="2800" dirty="0" smtClean="0"/>
              <a:t>4°) Des </a:t>
            </a:r>
            <a:r>
              <a:rPr lang="fr-FR" sz="2800" dirty="0"/>
              <a:t>é</a:t>
            </a:r>
            <a:r>
              <a:rPr lang="fr-FR" sz="2800" dirty="0" smtClean="0"/>
              <a:t>chantillons du modèle destiné à la vente.</a:t>
            </a:r>
            <a:endParaRPr lang="fr-FR" sz="2800" dirty="0"/>
          </a:p>
        </p:txBody>
      </p:sp>
      <p:sp>
        <p:nvSpPr>
          <p:cNvPr id="20482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C945A58-0B1F-490D-BC52-EBE5556E35ED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048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94DBEF-1E2D-4559-A3F2-2E76A409055D}" type="slidenum">
              <a:rPr lang="fr-FR" smtClean="0"/>
              <a:pPr/>
              <a:t>18</a:t>
            </a:fld>
            <a:endParaRPr lang="fr-FR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68313"/>
            <a:ext cx="7772400" cy="774923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cs typeface="Tahoma" pitchFamily="34" charset="0"/>
              </a:rPr>
              <a:t>MODALITES D’OBTENTION DE L’AMM AU MALI (8/8)</a:t>
            </a:r>
            <a:br>
              <a:rPr lang="fr-FR" sz="3600" b="1" dirty="0" smtClean="0">
                <a:cs typeface="Tahoma" pitchFamily="34" charset="0"/>
              </a:rPr>
            </a:br>
            <a:endParaRPr lang="fr-FR" sz="3600" b="1" dirty="0">
              <a:cs typeface="Tahoma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7519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196752"/>
            <a:ext cx="9036496" cy="5025727"/>
          </a:xfrm>
        </p:spPr>
        <p:txBody>
          <a:bodyPr>
            <a:normAutofit/>
          </a:bodyPr>
          <a:lstStyle/>
          <a:p>
            <a:pPr marL="342900" lvl="1" indent="0" algn="ctr">
              <a:lnSpc>
                <a:spcPct val="110000"/>
              </a:lnSpc>
              <a:spcBef>
                <a:spcPts val="1200"/>
              </a:spcBef>
              <a:buNone/>
            </a:pPr>
            <a:endParaRPr lang="fr-FR" sz="2400" dirty="0"/>
          </a:p>
          <a:p>
            <a:pPr indent="0" algn="ctr">
              <a:lnSpc>
                <a:spcPct val="110000"/>
              </a:lnSpc>
              <a:spcBef>
                <a:spcPts val="1200"/>
              </a:spcBef>
              <a:buNone/>
            </a:pPr>
            <a:endParaRPr lang="fr-FR" sz="4400" b="1" i="1" dirty="0" smtClean="0"/>
          </a:p>
          <a:p>
            <a:pPr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4400" b="1" i="1" dirty="0" smtClean="0"/>
              <a:t>PROCEDURES ACTUELLES D’ENREGISTREMENT AU MALI </a:t>
            </a:r>
            <a:endParaRPr lang="fr-FR" sz="4400" b="1" i="1" dirty="0"/>
          </a:p>
        </p:txBody>
      </p:sp>
      <p:sp>
        <p:nvSpPr>
          <p:cNvPr id="2253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1DF4949-FEB9-468F-A6DC-442292901213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25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758425D4-8531-4B13-B1B6-79AF2572CAE5}" type="slidenum">
              <a:rPr lang="fr-FR" smtClean="0"/>
              <a:pPr/>
              <a:t>19</a:t>
            </a:fld>
            <a:endParaRPr lang="fr-FR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674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571625"/>
            <a:ext cx="9036496" cy="5025727"/>
          </a:xfrm>
        </p:spPr>
        <p:txBody>
          <a:bodyPr>
            <a:normAutofit/>
          </a:bodyPr>
          <a:lstStyle/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/>
              <a:t>Enregistrement : Activité réglementaire fondamentale dans le domaine de la gestion des médicaments.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v"/>
            </a:pPr>
            <a:r>
              <a:rPr lang="fr-FR" sz="2800" b="1" dirty="0" smtClean="0"/>
              <a:t>Réception des dossiers : (mardi et jeudi)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v"/>
            </a:pPr>
            <a:r>
              <a:rPr lang="fr-FR" sz="2800" b="1" dirty="0" smtClean="0"/>
              <a:t>Contrôles administratifs et techniques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b="1" dirty="0"/>
          </a:p>
        </p:txBody>
      </p:sp>
      <p:sp>
        <p:nvSpPr>
          <p:cNvPr id="2253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1DF4949-FEB9-468F-A6DC-442292901213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25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758425D4-8531-4B13-B1B6-79AF2572CAE5}" type="slidenum">
              <a:rPr lang="fr-FR" smtClean="0"/>
              <a:pPr/>
              <a:t>20</a:t>
            </a:fld>
            <a:endParaRPr lang="fr-FR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200150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PROCEDURES ACTUELLES D’ENREGISTREMENT AU MALI (1/6)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575" y="4149080"/>
            <a:ext cx="9115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solidFill>
                  <a:srgbClr val="0000FF"/>
                </a:solidFill>
              </a:rPr>
              <a:t>Utilisation du format </a:t>
            </a:r>
            <a:r>
              <a:rPr lang="fr-FR" sz="2800" dirty="0" smtClean="0">
                <a:solidFill>
                  <a:srgbClr val="0000FF"/>
                </a:solidFill>
              </a:rPr>
              <a:t>CTD = Common </a:t>
            </a:r>
            <a:r>
              <a:rPr lang="fr-FR" sz="2800" dirty="0" err="1" smtClean="0">
                <a:solidFill>
                  <a:srgbClr val="0000FF"/>
                </a:solidFill>
              </a:rPr>
              <a:t>Technical</a:t>
            </a:r>
            <a:r>
              <a:rPr lang="fr-FR" sz="2800" dirty="0" smtClean="0">
                <a:solidFill>
                  <a:srgbClr val="0000FF"/>
                </a:solidFill>
              </a:rPr>
              <a:t> Documentation (</a:t>
            </a:r>
            <a:r>
              <a:rPr lang="fr-FR" sz="2800" dirty="0">
                <a:solidFill>
                  <a:srgbClr val="0000FF"/>
                </a:solidFill>
              </a:rPr>
              <a:t>lettre N°1544/MSHP-SG/DPM du </a:t>
            </a:r>
            <a:r>
              <a:rPr lang="fr-FR" sz="2800" dirty="0" smtClean="0">
                <a:solidFill>
                  <a:srgbClr val="0000FF"/>
                </a:solidFill>
              </a:rPr>
              <a:t>15/10/15</a:t>
            </a:r>
            <a:r>
              <a:rPr lang="fr-FR" sz="2800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07504" y="5427221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/>
              <a:t>Format CTD : format de dossier qui décrit l’organisation des informations d’un dossier de demande d’AMM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1277635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571625"/>
            <a:ext cx="9036496" cy="5025727"/>
          </a:xfrm>
        </p:spPr>
        <p:txBody>
          <a:bodyPr>
            <a:noAutofit/>
          </a:bodyPr>
          <a:lstStyle/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v"/>
            </a:pPr>
            <a:r>
              <a:rPr lang="fr-FR" sz="2800" b="1" dirty="0" smtClean="0"/>
              <a:t>Préparation de la Note </a:t>
            </a:r>
            <a:r>
              <a:rPr lang="fr-FR" sz="2800" b="1" dirty="0"/>
              <a:t>T</a:t>
            </a:r>
            <a:r>
              <a:rPr lang="fr-FR" sz="2800" b="1" dirty="0" smtClean="0"/>
              <a:t>echnique 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/>
              <a:t>Pour chaque produit : 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Nom, forme, dosage, principe(s) actif(s), indications et PGHT ;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/>
              <a:t>Comparaison de prix avec les produits similaires enregistrés au </a:t>
            </a:r>
            <a:r>
              <a:rPr lang="fr-FR" sz="2800" dirty="0" smtClean="0"/>
              <a:t>Mali ;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Informations </a:t>
            </a:r>
            <a:r>
              <a:rPr lang="fr-FR" sz="2800" dirty="0"/>
              <a:t>sur l’enregistrement du produit dans la sous région (Afrique de l’Ouest</a:t>
            </a:r>
            <a:r>
              <a:rPr lang="fr-FR" sz="2800" dirty="0" smtClean="0"/>
              <a:t>).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b="1" dirty="0"/>
          </a:p>
        </p:txBody>
      </p:sp>
      <p:sp>
        <p:nvSpPr>
          <p:cNvPr id="2253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1DF4949-FEB9-468F-A6DC-442292901213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25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758425D4-8531-4B13-B1B6-79AF2572CAE5}" type="slidenum">
              <a:rPr lang="fr-FR" smtClean="0"/>
              <a:pPr/>
              <a:t>21</a:t>
            </a:fld>
            <a:endParaRPr lang="fr-FR" smtClean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200150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PROCEDURES ACTUELLES D’ENREGISTREMENT AU MALI (2/6)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4543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931665"/>
            <a:ext cx="9036496" cy="3945607"/>
          </a:xfrm>
        </p:spPr>
        <p:txBody>
          <a:bodyPr>
            <a:normAutofit/>
          </a:bodyPr>
          <a:lstStyle/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v"/>
            </a:pPr>
            <a:r>
              <a:rPr lang="fr-FR" sz="2800" b="1" dirty="0" smtClean="0"/>
              <a:t>Examen des produits par la commission nationale d’AMM   (</a:t>
            </a:r>
            <a:r>
              <a:rPr lang="fr-FR" sz="2800" b="1" i="1" dirty="0" smtClean="0"/>
              <a:t>réunion trimestrielle</a:t>
            </a:r>
            <a:r>
              <a:rPr lang="fr-FR" sz="2800" b="1" dirty="0" smtClean="0"/>
              <a:t>) </a:t>
            </a:r>
            <a:endParaRPr lang="fr-FR" sz="2800" b="1" dirty="0"/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Note Technique envoyée 10 à 15 jours avant la réunion ;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Séance plénière en deux jours</a:t>
            </a:r>
            <a:r>
              <a:rPr lang="fr-FR" sz="2800" dirty="0"/>
              <a:t> </a:t>
            </a:r>
            <a:r>
              <a:rPr lang="fr-FR" sz="2800" dirty="0" smtClean="0"/>
              <a:t>;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Avis motivé de la commission.</a:t>
            </a:r>
            <a:endParaRPr lang="fr-FR" sz="2800" dirty="0"/>
          </a:p>
        </p:txBody>
      </p:sp>
      <p:sp>
        <p:nvSpPr>
          <p:cNvPr id="2253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1DF4949-FEB9-468F-A6DC-442292901213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25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758425D4-8531-4B13-B1B6-79AF2572CAE5}" type="slidenum">
              <a:rPr lang="fr-FR" smtClean="0"/>
              <a:pPr/>
              <a:t>22</a:t>
            </a:fld>
            <a:endParaRPr lang="fr-FR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200150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PROCEDURES ACTUELLES D’ENREGISTREMENT AU MALI (3/6)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211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2101" y="5870798"/>
            <a:ext cx="672091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534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643633"/>
            <a:ext cx="9036496" cy="3945607"/>
          </a:xfrm>
        </p:spPr>
        <p:txBody>
          <a:bodyPr>
            <a:normAutofit/>
          </a:bodyPr>
          <a:lstStyle/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v"/>
            </a:pPr>
            <a:r>
              <a:rPr lang="fr-FR" sz="2800" b="1" dirty="0" smtClean="0"/>
              <a:t>Après la réunion de la commission d’AMM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Elaboration des projets de décisions (Avis favorable de la  Commission d’AMM) ;</a:t>
            </a:r>
            <a:endParaRPr lang="fr-FR" sz="2800" dirty="0"/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Elaboration des lettres de rejet (Avis défavorable de la Commission d’AMM) ;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/>
              <a:t>Archivage des documents.</a:t>
            </a:r>
            <a:endParaRPr lang="fr-FR" sz="2800" b="1" dirty="0"/>
          </a:p>
        </p:txBody>
      </p:sp>
      <p:sp>
        <p:nvSpPr>
          <p:cNvPr id="2253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1DF4949-FEB9-468F-A6DC-442292901213}" type="datetime1">
              <a:rPr lang="fr-FR" smtClean="0"/>
              <a:t>15/10/2016</a:t>
            </a:fld>
            <a:endParaRPr lang="fr-FR" dirty="0" smtClean="0"/>
          </a:p>
        </p:txBody>
      </p:sp>
      <p:sp>
        <p:nvSpPr>
          <p:cNvPr id="225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758425D4-8531-4B13-B1B6-79AF2572CAE5}" type="slidenum">
              <a:rPr lang="fr-FR" smtClean="0"/>
              <a:pPr/>
              <a:t>23</a:t>
            </a:fld>
            <a:endParaRPr lang="fr-FR" smtClean="0"/>
          </a:p>
        </p:txBody>
      </p:sp>
      <p:sp>
        <p:nvSpPr>
          <p:cNvPr id="7" name="ZoneTexte 6"/>
          <p:cNvSpPr txBox="1"/>
          <p:nvPr/>
        </p:nvSpPr>
        <p:spPr>
          <a:xfrm>
            <a:off x="1096913" y="5889848"/>
            <a:ext cx="6852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i="1" dirty="0" smtClean="0"/>
              <a:t>L’AMM est délivrée pour une durée initiale de 5 ans !</a:t>
            </a:r>
            <a:endParaRPr lang="fr-FR" sz="2400" b="1" i="1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200150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PROCEDURES ACTUELLES D’ENREGISTREMENT AU MALI (4/6)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7902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1DF4949-FEB9-468F-A6DC-442292901213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225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758425D4-8531-4B13-B1B6-79AF2572CAE5}" type="slidenum">
              <a:rPr lang="fr-FR" smtClean="0"/>
              <a:pPr/>
              <a:t>24</a:t>
            </a:fld>
            <a:endParaRPr lang="fr-FR" smtClean="0"/>
          </a:p>
        </p:txBody>
      </p:sp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707554"/>
            <a:ext cx="8928992" cy="5604645"/>
          </a:xfrm>
          <a:ln w="38100" cmpd="sng"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indent="0" algn="just" eaLnBrk="1" hangingPunct="1">
              <a:lnSpc>
                <a:spcPct val="110000"/>
              </a:lnSpc>
              <a:spcBef>
                <a:spcPts val="1200"/>
              </a:spcBef>
              <a:buNone/>
            </a:pPr>
            <a:endParaRPr lang="fr-FR" sz="2400" dirty="0">
              <a:ea typeface="Tahoma" pitchFamily="34" charset="0"/>
              <a:cs typeface="Tahoma" pitchFamily="34" charset="0"/>
            </a:endParaRPr>
          </a:p>
          <a:p>
            <a:pPr indent="0" algn="just" eaLnBrk="1" hangingPunct="1">
              <a:lnSpc>
                <a:spcPct val="110000"/>
              </a:lnSpc>
              <a:spcBef>
                <a:spcPts val="1200"/>
              </a:spcBef>
              <a:buNone/>
            </a:pPr>
            <a:endParaRPr lang="fr-FR" sz="2400" b="1" dirty="0" smtClean="0"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259790" y="2859410"/>
            <a:ext cx="2385076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ANALYSE TECHNIQUE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5023866" y="4155182"/>
            <a:ext cx="2992475" cy="4830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EXAMEN EN COMMISSION NATIONALE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1627311" y="2319350"/>
            <a:ext cx="2297011" cy="36004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DOSSIER INCOMPLET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5259790" y="2269232"/>
            <a:ext cx="2385076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DOSSIER COMPLET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3017167" y="891690"/>
            <a:ext cx="3062808" cy="4310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RECEPTION DES DOSSIERS</a:t>
            </a:r>
            <a:endParaRPr lang="fr-FR" dirty="0"/>
          </a:p>
        </p:txBody>
      </p:sp>
      <p:sp>
        <p:nvSpPr>
          <p:cNvPr id="53" name="Rectangle 52"/>
          <p:cNvSpPr/>
          <p:nvPr/>
        </p:nvSpPr>
        <p:spPr>
          <a:xfrm>
            <a:off x="2755800" y="1563266"/>
            <a:ext cx="3800587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ANALYSE ADMINISTRATIVE</a:t>
            </a:r>
            <a:endParaRPr lang="fr-FR" dirty="0"/>
          </a:p>
        </p:txBody>
      </p:sp>
      <p:sp>
        <p:nvSpPr>
          <p:cNvPr id="54" name="Rectangle 53"/>
          <p:cNvSpPr/>
          <p:nvPr/>
        </p:nvSpPr>
        <p:spPr>
          <a:xfrm>
            <a:off x="2426990" y="5038836"/>
            <a:ext cx="1426840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AJOURNE</a:t>
            </a:r>
            <a:endParaRPr lang="fr-FR" dirty="0"/>
          </a:p>
        </p:txBody>
      </p:sp>
      <p:sp>
        <p:nvSpPr>
          <p:cNvPr id="55" name="Rectangle 54"/>
          <p:cNvSpPr/>
          <p:nvPr/>
        </p:nvSpPr>
        <p:spPr>
          <a:xfrm>
            <a:off x="7067543" y="5042134"/>
            <a:ext cx="1196516" cy="36004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REJETE</a:t>
            </a:r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540447" y="5770482"/>
            <a:ext cx="1909513" cy="468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COMPLEMENT D’INFORMATIONS</a:t>
            </a:r>
            <a:endParaRPr lang="fr-FR" dirty="0"/>
          </a:p>
        </p:txBody>
      </p:sp>
      <p:sp>
        <p:nvSpPr>
          <p:cNvPr id="57" name="Rectangle 56"/>
          <p:cNvSpPr/>
          <p:nvPr/>
        </p:nvSpPr>
        <p:spPr>
          <a:xfrm>
            <a:off x="2823442" y="5778760"/>
            <a:ext cx="2110508" cy="46038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RECOURS POSSIBLE (EXPERTISE)</a:t>
            </a:r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4994523" y="5038836"/>
            <a:ext cx="168568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ACCEPTE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5097024" y="5778760"/>
            <a:ext cx="1496330" cy="46038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PROJET DE DECISION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60" name="Connecteur droit avec flèche 59"/>
          <p:cNvCxnSpPr/>
          <p:nvPr/>
        </p:nvCxnSpPr>
        <p:spPr>
          <a:xfrm>
            <a:off x="6349435" y="1923306"/>
            <a:ext cx="0" cy="377180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>
            <a:off x="7644866" y="4672186"/>
            <a:ext cx="0" cy="366650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>
            <a:off x="2968425" y="1923306"/>
            <a:ext cx="0" cy="40843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flipH="1">
            <a:off x="3853830" y="4454774"/>
            <a:ext cx="1160511" cy="584062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5845189" y="4653136"/>
            <a:ext cx="0" cy="388998"/>
          </a:xfrm>
          <a:prstGeom prst="straightConnector1">
            <a:avLst/>
          </a:prstGeom>
          <a:ln w="381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>
            <a:off x="2445693" y="5404796"/>
            <a:ext cx="0" cy="365686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7665801" y="5402174"/>
            <a:ext cx="0" cy="376586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/>
          <p:nvPr/>
        </p:nvCxnSpPr>
        <p:spPr>
          <a:xfrm>
            <a:off x="3850035" y="5409410"/>
            <a:ext cx="0" cy="38632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>
            <a:stCxn id="52" idx="2"/>
          </p:cNvCxnSpPr>
          <p:nvPr/>
        </p:nvCxnSpPr>
        <p:spPr>
          <a:xfrm>
            <a:off x="4548571" y="1322697"/>
            <a:ext cx="0" cy="245275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/>
          <p:cNvCxnSpPr/>
          <p:nvPr/>
        </p:nvCxnSpPr>
        <p:spPr>
          <a:xfrm>
            <a:off x="6349435" y="2629272"/>
            <a:ext cx="0" cy="245901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flipH="1">
            <a:off x="5837367" y="5408401"/>
            <a:ext cx="1" cy="379884"/>
          </a:xfrm>
          <a:prstGeom prst="straightConnector1">
            <a:avLst/>
          </a:prstGeom>
          <a:ln w="38100">
            <a:solidFill>
              <a:srgbClr val="92D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>
            <a:off x="1652723" y="2688915"/>
            <a:ext cx="0" cy="3089448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Connecteur en angle 74"/>
          <p:cNvCxnSpPr/>
          <p:nvPr/>
        </p:nvCxnSpPr>
        <p:spPr>
          <a:xfrm rot="5400000" flipH="1" flipV="1">
            <a:off x="-527884" y="2224591"/>
            <a:ext cx="4661644" cy="2480652"/>
          </a:xfrm>
          <a:prstGeom prst="bentConnector2">
            <a:avLst/>
          </a:prstGeom>
          <a:ln w="38100"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2075659" y="3114675"/>
            <a:ext cx="2992475" cy="5314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ANALYSE D’ECHANTILLONS (LNS)</a:t>
            </a:r>
            <a:endParaRPr lang="fr-FR" dirty="0"/>
          </a:p>
        </p:txBody>
      </p:sp>
      <p:sp>
        <p:nvSpPr>
          <p:cNvPr id="77" name="Rectangle 76"/>
          <p:cNvSpPr/>
          <p:nvPr/>
        </p:nvSpPr>
        <p:spPr>
          <a:xfrm>
            <a:off x="5335990" y="3548633"/>
            <a:ext cx="2385076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RESULTATS</a:t>
            </a:r>
            <a:endParaRPr lang="fr-FR" dirty="0"/>
          </a:p>
        </p:txBody>
      </p:sp>
      <p:cxnSp>
        <p:nvCxnSpPr>
          <p:cNvPr id="78" name="Connecteur droit avec flèche 77"/>
          <p:cNvCxnSpPr>
            <a:endCxn id="77" idx="1"/>
          </p:cNvCxnSpPr>
          <p:nvPr/>
        </p:nvCxnSpPr>
        <p:spPr>
          <a:xfrm>
            <a:off x="5084449" y="3448384"/>
            <a:ext cx="251541" cy="280269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 flipH="1">
            <a:off x="5063198" y="2927040"/>
            <a:ext cx="177542" cy="350887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759624" y="5768838"/>
            <a:ext cx="2088232" cy="46866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CONTENTIEUX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4434085" y="4638278"/>
            <a:ext cx="580256" cy="113056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avec flèche 80"/>
          <p:cNvCxnSpPr/>
          <p:nvPr/>
        </p:nvCxnSpPr>
        <p:spPr>
          <a:xfrm>
            <a:off x="6368485" y="3236057"/>
            <a:ext cx="15310" cy="333411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/>
          <p:cNvCxnSpPr/>
          <p:nvPr/>
        </p:nvCxnSpPr>
        <p:spPr>
          <a:xfrm>
            <a:off x="6383795" y="3909281"/>
            <a:ext cx="0" cy="245901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1200150" y="277813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PROCEDURE ACTUELLE (5/6)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40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 animBg="1"/>
      <p:bldP spid="43" grpId="0" animBg="1"/>
      <p:bldP spid="44" grpId="0" animBg="1"/>
      <p:bldP spid="46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76" grpId="0" animBg="1"/>
      <p:bldP spid="77" grpId="0" animBg="1"/>
      <p:bldP spid="8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12776"/>
            <a:ext cx="8572500" cy="3816424"/>
          </a:xfrm>
        </p:spPr>
        <p:txBody>
          <a:bodyPr>
            <a:noAutofit/>
          </a:bodyPr>
          <a:lstStyle/>
          <a:p>
            <a:pPr indent="0" algn="ctr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800" b="1" dirty="0" smtClean="0">
                <a:ea typeface="Tahoma" pitchFamily="34" charset="0"/>
                <a:cs typeface="Tahoma" pitchFamily="34" charset="0"/>
              </a:rPr>
              <a:t>Que se passe-t-il après l’octroi de l’AMM ?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>
                <a:ea typeface="Tahoma" pitchFamily="34" charset="0"/>
                <a:cs typeface="Tahoma" pitchFamily="34" charset="0"/>
              </a:rPr>
              <a:t>    Après l’AMM, le médicament reste sous surveillance !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>
                <a:ea typeface="Tahoma" pitchFamily="34" charset="0"/>
                <a:cs typeface="Tahoma" pitchFamily="34" charset="0"/>
              </a:rPr>
              <a:t>Evaluation permanente du rapport bénéfices/risques 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r>
              <a:rPr lang="fr-FR" sz="2800" dirty="0" smtClean="0">
                <a:ea typeface="Tahoma" pitchFamily="34" charset="0"/>
                <a:cs typeface="Tahoma" pitchFamily="34" charset="0"/>
              </a:rPr>
              <a:t>Pharmacovigilance   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endParaRPr lang="fr-FR" sz="2800" dirty="0">
              <a:ea typeface="Tahoma" pitchFamily="34" charset="0"/>
              <a:cs typeface="Tahoma" pitchFamily="34" charset="0"/>
            </a:endParaRP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Tx/>
              <a:buChar char="-"/>
            </a:pPr>
            <a:endParaRPr lang="fr-FR" sz="2800" dirty="0" smtClean="0">
              <a:ea typeface="Tahoma" pitchFamily="34" charset="0"/>
              <a:cs typeface="Tahoma" pitchFamily="34" charset="0"/>
            </a:endParaRP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dirty="0" smtClean="0">
                <a:ea typeface="Tahoma" pitchFamily="34" charset="0"/>
                <a:cs typeface="Tahoma" pitchFamily="34" charset="0"/>
              </a:rPr>
              <a:t> </a:t>
            </a:r>
            <a:endParaRPr lang="fr-FR" sz="28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3277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E4E2BF66-0099-4C5C-9636-2B5DBBC3C522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3277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BB1035-6169-44EF-B87E-7501E1F8E7F8}" type="slidenum">
              <a:rPr lang="fr-FR" smtClean="0"/>
              <a:pPr/>
              <a:t>25</a:t>
            </a:fld>
            <a:endParaRPr lang="fr-FR" smtClean="0"/>
          </a:p>
        </p:txBody>
      </p:sp>
      <p:sp>
        <p:nvSpPr>
          <p:cNvPr id="4" name="Flèche vers le bas 3"/>
          <p:cNvSpPr/>
          <p:nvPr/>
        </p:nvSpPr>
        <p:spPr>
          <a:xfrm>
            <a:off x="4139952" y="4005064"/>
            <a:ext cx="576064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200150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PROCEDURES ACTUELLES D’ENREGISTREMENT AU MALI (6/6)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1162050" y="5301208"/>
            <a:ext cx="6516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ea typeface="Tahoma" pitchFamily="34" charset="0"/>
                <a:cs typeface="Tahoma" pitchFamily="34" charset="0"/>
              </a:rPr>
              <a:t>Eventuelle Suspension ou Retrait de l’AMM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908720"/>
            <a:ext cx="8572500" cy="4895850"/>
          </a:xfrm>
        </p:spPr>
        <p:txBody>
          <a:bodyPr>
            <a:noAutofit/>
          </a:bodyPr>
          <a:lstStyle/>
          <a:p>
            <a:pPr algn="just">
              <a:spcAft>
                <a:spcPts val="1200"/>
              </a:spcAft>
            </a:pPr>
            <a:r>
              <a:rPr lang="fr-FR" sz="2800" dirty="0"/>
              <a:t>Absence d’autonomie de gestion </a:t>
            </a:r>
            <a:r>
              <a:rPr lang="fr-FR" sz="2800" dirty="0" smtClean="0"/>
              <a:t>;</a:t>
            </a:r>
            <a:endParaRPr lang="fr-FR" sz="2800" dirty="0"/>
          </a:p>
          <a:p>
            <a:pPr algn="just">
              <a:spcAft>
                <a:spcPts val="1200"/>
              </a:spcAft>
            </a:pPr>
            <a:r>
              <a:rPr lang="fr-FR" sz="2800" dirty="0"/>
              <a:t>Insuffisance de fonds </a:t>
            </a:r>
            <a:r>
              <a:rPr lang="fr-FR" sz="2800" dirty="0" smtClean="0"/>
              <a:t>alloués </a:t>
            </a:r>
            <a:r>
              <a:rPr lang="fr-FR" sz="2800" dirty="0"/>
              <a:t>pour la tenue des sessions et le contrôle de qualité </a:t>
            </a:r>
            <a:r>
              <a:rPr lang="fr-FR" sz="2800" dirty="0" smtClean="0"/>
              <a:t>;</a:t>
            </a:r>
            <a:endParaRPr lang="fr-FR" sz="2800" dirty="0"/>
          </a:p>
          <a:p>
            <a:pPr algn="just">
              <a:spcAft>
                <a:spcPts val="1200"/>
              </a:spcAft>
            </a:pPr>
            <a:r>
              <a:rPr lang="fr-FR" sz="2800" dirty="0" smtClean="0"/>
              <a:t>Retard </a:t>
            </a:r>
            <a:r>
              <a:rPr lang="fr-FR" sz="2800" dirty="0"/>
              <a:t>dans la tenue des sessions de </a:t>
            </a:r>
            <a:r>
              <a:rPr lang="fr-FR" sz="2800" dirty="0" smtClean="0"/>
              <a:t>la commission d’AMM, </a:t>
            </a:r>
            <a:r>
              <a:rPr lang="fr-FR" sz="2800" dirty="0"/>
              <a:t>dû </a:t>
            </a:r>
            <a:r>
              <a:rPr lang="fr-FR" sz="2800" dirty="0" smtClean="0"/>
              <a:t>au retard de </a:t>
            </a:r>
            <a:r>
              <a:rPr lang="fr-FR" sz="2800" dirty="0"/>
              <a:t>la mobilisation des ressources </a:t>
            </a:r>
            <a:r>
              <a:rPr lang="fr-FR" sz="2800" dirty="0" smtClean="0"/>
              <a:t>financières (</a:t>
            </a:r>
            <a:r>
              <a:rPr lang="fr-FR" sz="2800" b="1" dirty="0" smtClean="0"/>
              <a:t>4/an</a:t>
            </a:r>
            <a:r>
              <a:rPr lang="fr-FR" sz="2800" dirty="0" smtClean="0"/>
              <a:t>);</a:t>
            </a:r>
            <a:endParaRPr lang="fr-FR" sz="2800" dirty="0"/>
          </a:p>
          <a:p>
            <a:pPr algn="just">
              <a:spcAft>
                <a:spcPts val="1200"/>
              </a:spcAft>
            </a:pPr>
            <a:r>
              <a:rPr lang="fr-FR" sz="2800" dirty="0"/>
              <a:t>Insuffisance dans la formation </a:t>
            </a:r>
            <a:r>
              <a:rPr lang="fr-FR" sz="2800" dirty="0" smtClean="0"/>
              <a:t>continue des agents ;</a:t>
            </a:r>
          </a:p>
          <a:p>
            <a:pPr algn="just">
              <a:spcAft>
                <a:spcPts val="1200"/>
              </a:spcAft>
            </a:pPr>
            <a:r>
              <a:rPr lang="fr-FR" sz="2800" dirty="0"/>
              <a:t>Absence d’inspection </a:t>
            </a:r>
            <a:r>
              <a:rPr lang="fr-FR" sz="2800" dirty="0" smtClean="0"/>
              <a:t>des </a:t>
            </a:r>
            <a:r>
              <a:rPr lang="fr-FR" sz="2800" dirty="0"/>
              <a:t>sites de fabrication des médicaments </a:t>
            </a:r>
            <a:r>
              <a:rPr lang="fr-FR" sz="2800" dirty="0" smtClean="0"/>
              <a:t>;</a:t>
            </a:r>
            <a:endParaRPr lang="fr-FR" sz="2800" dirty="0"/>
          </a:p>
          <a:p>
            <a:pPr algn="just">
              <a:spcAft>
                <a:spcPts val="1200"/>
              </a:spcAft>
            </a:pPr>
            <a:r>
              <a:rPr lang="fr-FR" sz="2800" dirty="0"/>
              <a:t>Logiciel d’enregistrement non </a:t>
            </a:r>
            <a:r>
              <a:rPr lang="fr-FR" sz="2800" dirty="0" smtClean="0"/>
              <a:t>opérationnel (</a:t>
            </a:r>
            <a:r>
              <a:rPr lang="fr-FR" sz="2800" b="1" dirty="0" smtClean="0"/>
              <a:t>nouveau en cours</a:t>
            </a:r>
            <a:r>
              <a:rPr lang="fr-FR" sz="2800" dirty="0" smtClean="0"/>
              <a:t>).</a:t>
            </a:r>
            <a:endParaRPr lang="fr-FR" sz="2800" dirty="0"/>
          </a:p>
          <a:p>
            <a:pPr algn="just"/>
            <a:endParaRPr lang="fr-FR" sz="2800" dirty="0"/>
          </a:p>
        </p:txBody>
      </p:sp>
      <p:sp>
        <p:nvSpPr>
          <p:cNvPr id="3277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E4E2BF66-0099-4C5C-9636-2B5DBBC3C522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3277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BB1035-6169-44EF-B87E-7501E1F8E7F8}" type="slidenum">
              <a:rPr lang="fr-FR" smtClean="0"/>
              <a:pPr/>
              <a:t>26</a:t>
            </a:fld>
            <a:endParaRPr lang="fr-FR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66750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DIFFICULTES (1/1)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0232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124744"/>
            <a:ext cx="8572500" cy="4895850"/>
          </a:xfrm>
        </p:spPr>
        <p:txBody>
          <a:bodyPr>
            <a:noAutofit/>
          </a:bodyPr>
          <a:lstStyle/>
          <a:p>
            <a:r>
              <a:rPr lang="fr-FR" sz="2800" dirty="0"/>
              <a:t>Transformation du statut de la DPM vers un statut d’autonomie de </a:t>
            </a:r>
            <a:r>
              <a:rPr lang="fr-FR" sz="2800" dirty="0" smtClean="0"/>
              <a:t>gestion ;</a:t>
            </a:r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Transposition des textes de </a:t>
            </a:r>
            <a:r>
              <a:rPr lang="fr-FR" sz="2800" dirty="0" smtClean="0"/>
              <a:t>l’UEMOA (en cours) ;</a:t>
            </a: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 algn="just"/>
            <a:r>
              <a:rPr lang="fr-FR" sz="2800" dirty="0" smtClean="0"/>
              <a:t>Opérationnalisation et </a:t>
            </a:r>
            <a:r>
              <a:rPr lang="fr-FR" sz="2800" dirty="0"/>
              <a:t>mise à jour </a:t>
            </a:r>
            <a:r>
              <a:rPr lang="fr-FR" sz="2800" dirty="0" smtClean="0"/>
              <a:t>du </a:t>
            </a:r>
            <a:r>
              <a:rPr lang="fr-FR" sz="2800" dirty="0"/>
              <a:t>nouveau logiciel d’enregistrement des médicaments </a:t>
            </a:r>
            <a:r>
              <a:rPr lang="fr-FR" sz="2800" dirty="0" smtClean="0"/>
              <a:t>(en cours);</a:t>
            </a:r>
            <a:endParaRPr lang="fr-FR" sz="2800" dirty="0"/>
          </a:p>
          <a:p>
            <a:pPr algn="just"/>
            <a:endParaRPr lang="fr-FR" sz="2800" dirty="0"/>
          </a:p>
          <a:p>
            <a:pPr algn="just"/>
            <a:r>
              <a:rPr lang="fr-FR" sz="2800" dirty="0" smtClean="0"/>
              <a:t>Formation continue des </a:t>
            </a:r>
            <a:r>
              <a:rPr lang="fr-FR" sz="2800" dirty="0"/>
              <a:t>experts </a:t>
            </a:r>
            <a:r>
              <a:rPr lang="fr-FR" sz="2800" dirty="0" smtClean="0"/>
              <a:t>(internes, externes) </a:t>
            </a:r>
            <a:r>
              <a:rPr lang="fr-FR" sz="2800" dirty="0"/>
              <a:t>sur l’homologation des </a:t>
            </a:r>
            <a:r>
              <a:rPr lang="fr-FR" sz="2800" dirty="0" smtClean="0"/>
              <a:t>médicaments et l’inspection des établissements pharmaceutiques.</a:t>
            </a:r>
            <a:endParaRPr lang="fr-FR" sz="2800" dirty="0"/>
          </a:p>
          <a:p>
            <a:pPr marL="0" indent="0" algn="just">
              <a:spcAft>
                <a:spcPts val="1200"/>
              </a:spcAft>
              <a:buNone/>
            </a:pPr>
            <a:endParaRPr lang="fr-FR" sz="2800" dirty="0"/>
          </a:p>
          <a:p>
            <a:pPr algn="just"/>
            <a:endParaRPr lang="fr-FR" sz="2800" dirty="0"/>
          </a:p>
        </p:txBody>
      </p:sp>
      <p:sp>
        <p:nvSpPr>
          <p:cNvPr id="3277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E4E2BF66-0099-4C5C-9636-2B5DBBC3C522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3277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BB1035-6169-44EF-B87E-7501E1F8E7F8}" type="slidenum">
              <a:rPr lang="fr-FR" smtClean="0"/>
              <a:pPr/>
              <a:t>27</a:t>
            </a:fld>
            <a:endParaRPr lang="fr-FR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33425" y="534988"/>
            <a:ext cx="7772400" cy="77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cs typeface="Tahoma" pitchFamily="34" charset="0"/>
              </a:rPr>
              <a:t>PERSPECTIVES (1/1)</a:t>
            </a:r>
            <a:br>
              <a:rPr lang="fr-FR" sz="4000" b="1" dirty="0" smtClean="0">
                <a:cs typeface="Tahoma" pitchFamily="34" charset="0"/>
              </a:rPr>
            </a:br>
            <a:endParaRPr lang="fr-FR" sz="4000" b="1" dirty="0">
              <a:cs typeface="Tahoma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2380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Titre 6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650875"/>
          </a:xfrm>
        </p:spPr>
        <p:txBody>
          <a:bodyPr>
            <a:noAutofit/>
          </a:bodyPr>
          <a:lstStyle/>
          <a:p>
            <a:r>
              <a:rPr lang="fr-FR" sz="4000" b="1" dirty="0" smtClean="0">
                <a:ea typeface="Tahoma" pitchFamily="34" charset="0"/>
                <a:cs typeface="Tahoma" pitchFamily="34" charset="0"/>
              </a:rPr>
              <a:t>CONCLUSION</a:t>
            </a:r>
            <a:endParaRPr lang="fr-FR" sz="4000" b="1" dirty="0" smtClean="0">
              <a:solidFill>
                <a:schemeClr val="tx1"/>
              </a:solidFill>
              <a:cs typeface="Tahoma" pitchFamily="34" charset="0"/>
            </a:endParaRPr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556791"/>
            <a:ext cx="8893621" cy="3528393"/>
          </a:xfrm>
        </p:spPr>
        <p:txBody>
          <a:bodyPr>
            <a:normAutofit/>
          </a:bodyPr>
          <a:lstStyle/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fr-FR" sz="2800" dirty="0" smtClean="0"/>
              <a:t>L’enregistrement </a:t>
            </a:r>
            <a:r>
              <a:rPr lang="fr-FR" sz="2800" dirty="0"/>
              <a:t>= activité fondamentale des autorités réglementaires dans le domaine de la gestion des médicaments</a:t>
            </a:r>
            <a:r>
              <a:rPr lang="fr-FR" sz="2800" dirty="0" smtClean="0"/>
              <a:t>.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dirty="0" smtClean="0"/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fr-FR" sz="2800" dirty="0"/>
              <a:t>Depuis un an, utilisation du format </a:t>
            </a:r>
            <a:r>
              <a:rPr lang="fr-FR" sz="2800" dirty="0" smtClean="0"/>
              <a:t>CTD </a:t>
            </a:r>
            <a:r>
              <a:rPr lang="fr-FR" sz="2800" dirty="0"/>
              <a:t>pour l’instruction des dossiers de demande d’AMM.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q"/>
            </a:pPr>
            <a:endParaRPr lang="fr-FR" sz="2800" dirty="0" smtClean="0"/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dirty="0" smtClean="0"/>
          </a:p>
        </p:txBody>
      </p:sp>
      <p:sp>
        <p:nvSpPr>
          <p:cNvPr id="3277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E4E2BF66-0099-4C5C-9636-2B5DBBC3C522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3277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BB1035-6169-44EF-B87E-7501E1F8E7F8}" type="slidenum">
              <a:rPr lang="fr-FR" smtClean="0"/>
              <a:pPr/>
              <a:t>28</a:t>
            </a:fld>
            <a:endParaRPr lang="fr-FR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1171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Titre 6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650875"/>
          </a:xfrm>
        </p:spPr>
        <p:txBody>
          <a:bodyPr>
            <a:noAutofit/>
          </a:bodyPr>
          <a:lstStyle/>
          <a:p>
            <a:r>
              <a:rPr lang="fr-FR" sz="4000" b="1" dirty="0" smtClean="0">
                <a:ea typeface="Tahoma" pitchFamily="34" charset="0"/>
                <a:cs typeface="Tahoma" pitchFamily="34" charset="0"/>
              </a:rPr>
              <a:t>CONCLUSION</a:t>
            </a:r>
            <a:endParaRPr lang="fr-FR" sz="4000" b="1" dirty="0" smtClean="0">
              <a:solidFill>
                <a:schemeClr val="tx1"/>
              </a:solidFill>
              <a:cs typeface="Tahoma" pitchFamily="34" charset="0"/>
            </a:endParaRPr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268759"/>
            <a:ext cx="8893621" cy="5039965"/>
          </a:xfrm>
        </p:spPr>
        <p:txBody>
          <a:bodyPr>
            <a:normAutofit/>
          </a:bodyPr>
          <a:lstStyle/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fr-FR" altLang="fr-FR" sz="2800" dirty="0" smtClean="0"/>
              <a:t>Tout </a:t>
            </a:r>
            <a:r>
              <a:rPr lang="fr-FR" altLang="fr-FR" sz="2800" dirty="0"/>
              <a:t>médicament importé au Mali doit avoir le Visa Pharmaceutique, une composante essentielle de l’assurance qualité.</a:t>
            </a:r>
            <a:endParaRPr lang="fr-FR" sz="2800" dirty="0"/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fr-FR" sz="2800" dirty="0" smtClean="0"/>
              <a:t>Les </a:t>
            </a:r>
            <a:r>
              <a:rPr lang="fr-FR" sz="2800" dirty="0"/>
              <a:t>procédures </a:t>
            </a:r>
            <a:r>
              <a:rPr lang="fr-FR" sz="2800" dirty="0" smtClean="0"/>
              <a:t>d’AMM </a:t>
            </a:r>
            <a:r>
              <a:rPr lang="fr-FR" sz="2800" dirty="0"/>
              <a:t>destinées à contrôler la </a:t>
            </a:r>
            <a:r>
              <a:rPr lang="fr-FR" sz="2800" b="1" dirty="0"/>
              <a:t>qualité</a:t>
            </a:r>
            <a:r>
              <a:rPr lang="fr-FR" sz="2800" dirty="0"/>
              <a:t>, la </a:t>
            </a:r>
            <a:r>
              <a:rPr lang="fr-FR" sz="2800" b="1" dirty="0"/>
              <a:t>sécurité</a:t>
            </a:r>
            <a:r>
              <a:rPr lang="fr-FR" sz="2800" dirty="0"/>
              <a:t> et </a:t>
            </a:r>
            <a:r>
              <a:rPr lang="fr-FR" sz="2800" dirty="0" smtClean="0"/>
              <a:t>l’</a:t>
            </a:r>
            <a:r>
              <a:rPr lang="fr-FR" sz="2800" b="1" dirty="0" smtClean="0"/>
              <a:t>efficacité</a:t>
            </a:r>
            <a:r>
              <a:rPr lang="fr-FR" sz="2800" dirty="0" smtClean="0"/>
              <a:t> </a:t>
            </a:r>
            <a:r>
              <a:rPr lang="fr-FR" sz="2800" dirty="0"/>
              <a:t>du médicament sont importantes parce qu’elles servent à évaluer les nouveaux produits avant leur </a:t>
            </a:r>
            <a:r>
              <a:rPr lang="fr-FR" sz="2800" dirty="0" smtClean="0"/>
              <a:t>commercialisation                    		</a:t>
            </a:r>
            <a:r>
              <a:rPr lang="fr-FR" sz="2800" dirty="0"/>
              <a:t> </a:t>
            </a:r>
            <a:r>
              <a:rPr lang="fr-FR" sz="2800" dirty="0" smtClean="0"/>
              <a:t>   </a:t>
            </a:r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2800" b="1" dirty="0"/>
              <a:t> </a:t>
            </a:r>
            <a:r>
              <a:rPr lang="fr-FR" sz="2800" b="1" dirty="0" smtClean="0"/>
              <a:t>                                SECURITE DU PATIENT</a:t>
            </a:r>
          </a:p>
          <a:p>
            <a:pPr marL="6858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q"/>
            </a:pPr>
            <a:endParaRPr lang="fr-FR" sz="2800" dirty="0" smtClean="0"/>
          </a:p>
          <a:p>
            <a:pPr indent="0" algn="just">
              <a:lnSpc>
                <a:spcPct val="110000"/>
              </a:lnSpc>
              <a:spcBef>
                <a:spcPts val="1200"/>
              </a:spcBef>
              <a:buNone/>
            </a:pPr>
            <a:endParaRPr lang="fr-FR" sz="2800" dirty="0" smtClean="0"/>
          </a:p>
        </p:txBody>
      </p:sp>
      <p:sp>
        <p:nvSpPr>
          <p:cNvPr id="32770" name="Espace réservé de la date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E4E2BF66-0099-4C5C-9636-2B5DBBC3C522}" type="datetime1">
              <a:rPr lang="fr-FR" smtClean="0"/>
              <a:t>15/10/2016</a:t>
            </a:fld>
            <a:endParaRPr lang="fr-FR" smtClean="0"/>
          </a:p>
        </p:txBody>
      </p:sp>
      <p:sp>
        <p:nvSpPr>
          <p:cNvPr id="3277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BB1035-6169-44EF-B87E-7501E1F8E7F8}" type="slidenum">
              <a:rPr lang="fr-FR" smtClean="0"/>
              <a:pPr/>
              <a:t>29</a:t>
            </a:fld>
            <a:endParaRPr lang="fr-FR" smtClean="0"/>
          </a:p>
        </p:txBody>
      </p:sp>
      <p:sp>
        <p:nvSpPr>
          <p:cNvPr id="7" name="Flèche droite 6"/>
          <p:cNvSpPr/>
          <p:nvPr/>
        </p:nvSpPr>
        <p:spPr>
          <a:xfrm>
            <a:off x="2123728" y="5445224"/>
            <a:ext cx="1008112" cy="288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19050"/>
            <a:ext cx="113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4844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751063"/>
            <a:ext cx="7772400" cy="1470025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MERCI DE VOTRE ATTENTION </a:t>
            </a:r>
            <a:r>
              <a:rPr lang="fr-FR" sz="4000" b="1" dirty="0"/>
              <a:t>!</a:t>
            </a:r>
            <a:br>
              <a:rPr lang="fr-FR" sz="4000" b="1" dirty="0"/>
            </a:br>
            <a:r>
              <a:rPr lang="fr-FR" sz="4000" b="1" dirty="0"/>
              <a:t>DES QUESTIONS ???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33C17-7C35-4CA0-BA7D-0C2E5AAA3D79}" type="datetime1">
              <a:rPr lang="fr-FR" smtClean="0"/>
              <a:t>15/10/2016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62E6-159C-482D-8578-AF723F9F2F31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62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5559</TotalTime>
  <Words>1686</Words>
  <Application>Microsoft Office PowerPoint</Application>
  <PresentationFormat>Affichage à l'écran (4:3)</PresentationFormat>
  <Paragraphs>284</Paragraphs>
  <Slides>30</Slides>
  <Notes>24</Notes>
  <HiddenSlides>2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Présentation PowerPoint</vt:lpstr>
      <vt:lpstr>PLAN</vt:lpstr>
      <vt:lpstr>INTRODUCTION (1/2) </vt:lpstr>
      <vt:lpstr>INTRODUCTION (2/2) </vt:lpstr>
      <vt:lpstr>MISSIONS DE LA DPM (1/3) </vt:lpstr>
      <vt:lpstr>MISSIONS DE LA DPM (2/3) </vt:lpstr>
      <vt:lpstr>MISSIONS DE LA DPM (3/3) </vt:lpstr>
      <vt:lpstr>Présentation PowerPoint</vt:lpstr>
      <vt:lpstr>Présentation PowerPoint</vt:lpstr>
      <vt:lpstr>Présentation PowerPoint</vt:lpstr>
      <vt:lpstr>MODALITES D’OBTENTION DE L’AMM AU MALI (1/8) </vt:lpstr>
      <vt:lpstr>MODALITES D’OBTENTION DE L’AMM AU MALI (2/8) </vt:lpstr>
      <vt:lpstr>MODALITES D’OBTENTION DE L’AMM AU MALI (3/8) </vt:lpstr>
      <vt:lpstr>MODALITES D’OBTENTION DE L’AMM AU MALI (4/8) </vt:lpstr>
      <vt:lpstr>MODALITES D’OBTENTION DE L’AMM AU MALI (5/8) </vt:lpstr>
      <vt:lpstr>MODALITES D’OBTENTION DE L’AMM AU MALI (6/8) </vt:lpstr>
      <vt:lpstr>MODALITES D’OBTENTION DE L’AMM AU MALI (7/8) </vt:lpstr>
      <vt:lpstr>MODALITES D’OBTENTION DE L’AMM AU MALI (8/8)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CONCLUSION</vt:lpstr>
      <vt:lpstr>MERCI DE VOTRE ATTENTION ! DES QUESTIONS ???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Dr TOURE</dc:creator>
  <cp:lastModifiedBy>TOURE</cp:lastModifiedBy>
  <cp:revision>600</cp:revision>
  <cp:lastPrinted>2016-10-14T12:27:45Z</cp:lastPrinted>
  <dcterms:created xsi:type="dcterms:W3CDTF">2013-03-21T08:50:24Z</dcterms:created>
  <dcterms:modified xsi:type="dcterms:W3CDTF">2016-10-15T15:22:13Z</dcterms:modified>
</cp:coreProperties>
</file>