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306" r:id="rId3"/>
    <p:sldId id="307" r:id="rId4"/>
    <p:sldId id="259" r:id="rId5"/>
    <p:sldId id="257" r:id="rId6"/>
    <p:sldId id="258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7" r:id="rId29"/>
    <p:sldId id="290" r:id="rId30"/>
    <p:sldId id="288" r:id="rId31"/>
    <p:sldId id="291" r:id="rId32"/>
    <p:sldId id="292" r:id="rId33"/>
    <p:sldId id="289" r:id="rId34"/>
    <p:sldId id="308" r:id="rId35"/>
    <p:sldId id="309" r:id="rId36"/>
    <p:sldId id="310" r:id="rId37"/>
    <p:sldId id="312" r:id="rId38"/>
    <p:sldId id="311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285" r:id="rId51"/>
    <p:sldId id="286" r:id="rId5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 autoAdjust="0"/>
    <p:restoredTop sz="82335" autoAdjust="0"/>
  </p:normalViewPr>
  <p:slideViewPr>
    <p:cSldViewPr snapToGrid="0">
      <p:cViewPr varScale="1">
        <p:scale>
          <a:sx n="36" d="100"/>
          <a:sy n="36" d="100"/>
        </p:scale>
        <p:origin x="13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0A201-3F96-4E95-8F3F-7E2332537E8B}" type="datetimeFigureOut">
              <a:rPr lang="fr-FR" smtClean="0"/>
              <a:t>08/12/2018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F695C-4750-4956-8635-7C8E0CCD1C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934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diabète  associe a la grossesse constitue une grossesse a haut risque aussi bien chez la mama et le bebe d’ ou la </a:t>
            </a:r>
            <a:r>
              <a:rPr lang="fr-FR" dirty="0" err="1"/>
              <a:t>necessité</a:t>
            </a:r>
            <a:r>
              <a:rPr lang="fr-FR" dirty="0"/>
              <a:t> d’ une </a:t>
            </a:r>
            <a:r>
              <a:rPr lang="fr-FR" dirty="0" err="1"/>
              <a:t>preparation</a:t>
            </a:r>
            <a:r>
              <a:rPr lang="fr-FR" dirty="0"/>
              <a:t> </a:t>
            </a:r>
            <a:r>
              <a:rPr lang="fr-FR" dirty="0" err="1"/>
              <a:t>pre</a:t>
            </a:r>
            <a:r>
              <a:rPr lang="fr-FR" dirty="0"/>
              <a:t> conceptionnelle efficace</a:t>
            </a:r>
          </a:p>
          <a:p>
            <a:r>
              <a:rPr lang="fr-FR" dirty="0"/>
              <a:t>Cela doit passe par une prise en charge optimisée multidisciplinaire ( </a:t>
            </a:r>
            <a:r>
              <a:rPr lang="fr-FR" dirty="0" err="1"/>
              <a:t>diabèto</a:t>
            </a:r>
            <a:r>
              <a:rPr lang="fr-FR" dirty="0"/>
              <a:t> </a:t>
            </a:r>
            <a:r>
              <a:rPr lang="fr-FR" dirty="0" err="1"/>
              <a:t>obstetrico</a:t>
            </a:r>
            <a:r>
              <a:rPr lang="fr-FR" dirty="0"/>
              <a:t> et </a:t>
            </a:r>
            <a:r>
              <a:rPr lang="fr-FR" dirty="0" err="1"/>
              <a:t>neonatologiste</a:t>
            </a:r>
            <a:r>
              <a:rPr lang="fr-FR" dirty="0"/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85463-9BE8-4DCA-8AA2-F9C100DCE90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026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</a:t>
            </a:r>
            <a:r>
              <a:rPr lang="fr-FR" dirty="0" err="1"/>
              <a:t>premiere</a:t>
            </a:r>
            <a:r>
              <a:rPr lang="fr-FR" dirty="0"/>
              <a:t> partie que nous allons vous </a:t>
            </a:r>
            <a:r>
              <a:rPr lang="fr-FR" dirty="0" err="1"/>
              <a:t>decrire</a:t>
            </a:r>
            <a:r>
              <a:rPr lang="fr-FR" dirty="0"/>
              <a:t> </a:t>
            </a:r>
            <a:r>
              <a:rPr lang="fr-FR" dirty="0" err="1"/>
              <a:t>conserne</a:t>
            </a:r>
            <a:r>
              <a:rPr lang="fr-FR" dirty="0"/>
              <a:t> le diabète gestationnel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79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Surtout chez les patients ayan plusieurs facteurs de risques de diabète</a:t>
            </a:r>
          </a:p>
          <a:p>
            <a:r>
              <a:rPr lang="fr-FR" dirty="0"/>
              <a:t>Ou tout simplement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243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Pourquoi doit on </a:t>
            </a:r>
            <a:r>
              <a:rPr lang="fr-FR" dirty="0" err="1"/>
              <a:t>depisté</a:t>
            </a:r>
            <a:r>
              <a:rPr lang="fr-FR" dirty="0"/>
              <a:t> le diabète gestationnel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826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Complication maternelles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061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267AAB2F-FDD3-45DD-AAC7-809C07B523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99D119-7187-41B3-9D56-73EAEF1DF57C}" type="slidenum">
              <a:rPr lang="fr-FR" altLang="fr-FR">
                <a:latin typeface="Calibri" panose="020F0502020204030204" pitchFamily="34" charset="0"/>
                <a:ea typeface="MS PGothic" panose="020B0600070205080204" pitchFamily="34" charset="-128"/>
              </a:rPr>
              <a:pPr eaLnBrk="1" hangingPunct="1"/>
              <a:t>10</a:t>
            </a:fld>
            <a:endParaRPr lang="fr-FR" altLang="fr-FR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E1311299-4DDB-44A4-9162-C38A8CA1B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0F16DB2B-ADAF-4851-A6CC-8561E45D2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fr-FR" sz="1200"/>
              <a:t>8</a:t>
            </a:r>
          </a:p>
        </p:txBody>
      </p:sp>
      <p:sp>
        <p:nvSpPr>
          <p:cNvPr id="78853" name="Rectangle 4">
            <a:extLst>
              <a:ext uri="{FF2B5EF4-FFF2-40B4-BE49-F238E27FC236}">
                <a16:creationId xmlns:a16="http://schemas.microsoft.com/office/drawing/2014/main" id="{4C6D1E87-4A25-45A4-B63A-D9C38C024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8854" name="Rectangle 5">
            <a:extLst>
              <a:ext uri="{FF2B5EF4-FFF2-40B4-BE49-F238E27FC236}">
                <a16:creationId xmlns:a16="http://schemas.microsoft.com/office/drawing/2014/main" id="{14037255-74FF-4125-ADFC-41C82ED8B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8855" name="Rectangle 6">
            <a:extLst>
              <a:ext uri="{FF2B5EF4-FFF2-40B4-BE49-F238E27FC236}">
                <a16:creationId xmlns:a16="http://schemas.microsoft.com/office/drawing/2014/main" id="{9DF13BF8-18C4-46CB-9949-0235DE251B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0600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6" name="Rectangle 7">
            <a:extLst>
              <a:ext uri="{FF2B5EF4-FFF2-40B4-BE49-F238E27FC236}">
                <a16:creationId xmlns:a16="http://schemas.microsoft.com/office/drawing/2014/main" id="{4D378AD1-D4AA-4153-B03D-63DAF9D995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r>
              <a:rPr lang="en-US" altLang="fr-FR" dirty="0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Plus de 50% des femmes </a:t>
            </a:r>
            <a:r>
              <a:rPr lang="en-US" altLang="fr-FR" dirty="0" err="1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ayant</a:t>
            </a:r>
            <a:r>
              <a:rPr lang="en-US" altLang="fr-FR" dirty="0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r-FR" dirty="0" err="1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présenté</a:t>
            </a:r>
            <a:r>
              <a:rPr lang="en-US" altLang="fr-FR" dirty="0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un DG </a:t>
            </a:r>
            <a:r>
              <a:rPr lang="en-US" altLang="fr-FR" dirty="0" err="1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développeront</a:t>
            </a:r>
            <a:r>
              <a:rPr lang="en-US" altLang="fr-FR" dirty="0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un </a:t>
            </a:r>
            <a:r>
              <a:rPr lang="en-US" altLang="fr-FR" dirty="0" err="1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diabète</a:t>
            </a:r>
            <a:r>
              <a:rPr lang="en-US" altLang="fr-FR" dirty="0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permanent </a:t>
            </a:r>
            <a:r>
              <a:rPr lang="en-US" altLang="fr-FR" dirty="0" err="1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dans</a:t>
            </a:r>
            <a:r>
              <a:rPr lang="en-US" altLang="fr-FR" dirty="0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les 10 </a:t>
            </a:r>
            <a:r>
              <a:rPr lang="en-US" altLang="fr-FR" dirty="0" err="1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ans</a:t>
            </a:r>
            <a:r>
              <a:rPr lang="en-US" altLang="fr-FR" dirty="0"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endParaRPr lang="fr-FR" altLang="fr-FR" dirty="0"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938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Espace réservé de l'image des diapositives 1">
            <a:extLst>
              <a:ext uri="{FF2B5EF4-FFF2-40B4-BE49-F238E27FC236}">
                <a16:creationId xmlns:a16="http://schemas.microsoft.com/office/drawing/2014/main" id="{68A2EE1F-7896-4EC3-8479-43DE5EAB96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Espace réservé des commentaires 2">
            <a:extLst>
              <a:ext uri="{FF2B5EF4-FFF2-40B4-BE49-F238E27FC236}">
                <a16:creationId xmlns:a16="http://schemas.microsoft.com/office/drawing/2014/main" id="{BEFA2C96-97FC-43E9-B60F-4098D33C20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80900" name="Espace réservé du numéro de diapositive 3">
            <a:extLst>
              <a:ext uri="{FF2B5EF4-FFF2-40B4-BE49-F238E27FC236}">
                <a16:creationId xmlns:a16="http://schemas.microsoft.com/office/drawing/2014/main" id="{403861BE-9C30-4BE5-B51D-FDE75B0D3C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323474D-59AB-4503-8011-4AF52FE24011}" type="slidenum">
              <a:rPr lang="fr-FR" altLang="fr-FR">
                <a:latin typeface="Calibri" panose="020F0502020204030204" pitchFamily="34" charset="0"/>
              </a:rPr>
              <a:pPr eaLnBrk="1" hangingPunct="1"/>
              <a:t>12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980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 connaissant tous ses risques la question qu’on se pose est ce doit t’on </a:t>
            </a:r>
            <a:r>
              <a:rPr lang="fr-FR" dirty="0" err="1"/>
              <a:t>depisté</a:t>
            </a:r>
            <a:r>
              <a:rPr lang="fr-FR" dirty="0"/>
              <a:t> toutes  les femmes en </a:t>
            </a:r>
            <a:r>
              <a:rPr lang="fr-FR" dirty="0" err="1"/>
              <a:t>ages</a:t>
            </a:r>
            <a:r>
              <a:rPr lang="fr-FR" dirty="0"/>
              <a:t> de </a:t>
            </a:r>
            <a:r>
              <a:rPr lang="fr-FR" dirty="0" err="1"/>
              <a:t>procreer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653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Espace réservé de l'image des diapositives 1">
            <a:extLst>
              <a:ext uri="{FF2B5EF4-FFF2-40B4-BE49-F238E27FC236}">
                <a16:creationId xmlns:a16="http://schemas.microsoft.com/office/drawing/2014/main" id="{FBABDBC7-91DE-4541-A42E-F41A15FA62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Espace réservé des commentaires 2">
            <a:extLst>
              <a:ext uri="{FF2B5EF4-FFF2-40B4-BE49-F238E27FC236}">
                <a16:creationId xmlns:a16="http://schemas.microsoft.com/office/drawing/2014/main" id="{EB6C2651-C16B-4626-BBFF-A4F11EE91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fr-FR" altLang="fr-FR" dirty="0"/>
              <a:t> Dépistage systématique : Sensibilité élevée, mais nombreux faux +</a:t>
            </a:r>
          </a:p>
          <a:p>
            <a:pPr>
              <a:buFontTx/>
              <a:buChar char="•"/>
            </a:pPr>
            <a:r>
              <a:rPr lang="fr-FR" altLang="fr-FR" dirty="0"/>
              <a:t> Dépistage ciblé </a:t>
            </a:r>
            <a:r>
              <a:rPr lang="fr-FR" altLang="fr-FR" dirty="0">
                <a:sym typeface="Symbol" panose="05050102010706020507" pitchFamily="18" charset="2"/>
              </a:rPr>
              <a:t> Formes les + graves</a:t>
            </a:r>
            <a:endParaRPr lang="fr-FR" altLang="fr-FR" dirty="0"/>
          </a:p>
          <a:p>
            <a:r>
              <a:rPr lang="fr-FR" altLang="fr-FR" dirty="0"/>
              <a:t>Permettant l’</a:t>
            </a:r>
            <a:r>
              <a:rPr lang="fr-FR" altLang="fr-FR" dirty="0" err="1"/>
              <a:t>evaluatiou</a:t>
            </a:r>
            <a:r>
              <a:rPr lang="fr-FR" altLang="fr-FR" dirty="0"/>
              <a:t> de la performance des technique </a:t>
            </a:r>
            <a:r>
              <a:rPr lang="fr-FR" altLang="fr-FR" dirty="0" err="1"/>
              <a:t>utilisee</a:t>
            </a:r>
            <a:endParaRPr lang="fr-FR" altLang="fr-FR" dirty="0"/>
          </a:p>
          <a:p>
            <a:r>
              <a:rPr lang="fr-FR" altLang="fr-FR" dirty="0" err="1"/>
              <a:t>Fasabilité</a:t>
            </a:r>
            <a:r>
              <a:rPr lang="fr-FR" altLang="fr-FR" dirty="0"/>
              <a:t>, </a:t>
            </a:r>
            <a:r>
              <a:rPr lang="fr-FR" altLang="fr-FR" dirty="0" err="1"/>
              <a:t>depend</a:t>
            </a:r>
            <a:endParaRPr lang="fr-FR" alt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063B0D-48B0-4534-A7DB-369B12641A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8A0D26-1D26-4363-8844-69653D4E7030}" type="slidenum">
              <a:rPr lang="fr-FR" altLang="fr-FR">
                <a:latin typeface="Calibri" panose="020F0502020204030204" pitchFamily="34" charset="0"/>
              </a:rPr>
              <a:pPr eaLnBrk="1" hangingPunct="1"/>
              <a:t>14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614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C06D1D03-C718-4B2B-AAFB-634A6BA149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575F2039-DF6C-4C16-B34A-616D39639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fr-FR" altLang="fr-FR"/>
              <a:t> Dépistage systématique : Sensibilité élevée, mais nombreux faux +</a:t>
            </a:r>
          </a:p>
          <a:p>
            <a:pPr>
              <a:buFontTx/>
              <a:buChar char="•"/>
            </a:pPr>
            <a:r>
              <a:rPr lang="fr-FR" altLang="fr-FR"/>
              <a:t> Dépistage ciblé </a:t>
            </a:r>
            <a:r>
              <a:rPr lang="fr-FR" altLang="fr-FR">
                <a:sym typeface="Symbol" panose="05050102010706020507" pitchFamily="18" charset="2"/>
              </a:rPr>
              <a:t> Formes les + graves</a:t>
            </a:r>
          </a:p>
        </p:txBody>
      </p:sp>
    </p:spTree>
    <p:extLst>
      <p:ext uri="{BB962C8B-B14F-4D97-AF65-F5344CB8AC3E}">
        <p14:creationId xmlns:p14="http://schemas.microsoft.com/office/powerpoint/2010/main" val="3453561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ce réservé de l'image des diapositives 1">
            <a:extLst>
              <a:ext uri="{FF2B5EF4-FFF2-40B4-BE49-F238E27FC236}">
                <a16:creationId xmlns:a16="http://schemas.microsoft.com/office/drawing/2014/main" id="{A5AA52E3-8F06-49D0-8AAE-90BA438827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Espace réservé des commentaires 2">
            <a:extLst>
              <a:ext uri="{FF2B5EF4-FFF2-40B4-BE49-F238E27FC236}">
                <a16:creationId xmlns:a16="http://schemas.microsoft.com/office/drawing/2014/main" id="{A66C6233-1466-4C75-9711-D8CA47E5C3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fr-FR" altLang="fr-FR" dirty="0">
                <a:latin typeface="Comic Sans MS" panose="030F0702030302020204" pitchFamily="66" charset="0"/>
              </a:rPr>
              <a:t>puisque cette étude a permis de déterminer un nouveau seuil diagnostic à partir</a:t>
            </a:r>
          </a:p>
          <a:p>
            <a:pPr algn="just"/>
            <a:r>
              <a:rPr lang="fr-FR" altLang="fr-FR" dirty="0">
                <a:latin typeface="Comic Sans MS" panose="030F0702030302020204" pitchFamily="66" charset="0"/>
              </a:rPr>
              <a:t>duquel une prise en charge est recommandée mais aucune étude d’intervention randomisée ne</a:t>
            </a:r>
          </a:p>
          <a:p>
            <a:pPr algn="just"/>
            <a:r>
              <a:rPr lang="fr-FR" altLang="fr-FR" dirty="0">
                <a:latin typeface="Comic Sans MS" panose="030F0702030302020204" pitchFamily="66" charset="0"/>
              </a:rPr>
              <a:t>permet de retenir ce seuil comme seuil thérapeutique .</a:t>
            </a:r>
          </a:p>
          <a:p>
            <a:endParaRPr lang="fr-FR" alt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02945F-F652-485D-82A8-EC06177C0B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A624A52-B947-498A-8964-068FE50EF0A7}" type="slidenum">
              <a:rPr lang="fr-FR" altLang="fr-FR">
                <a:latin typeface="Calibri" panose="020F0502020204030204" pitchFamily="34" charset="0"/>
              </a:rPr>
              <a:pPr eaLnBrk="1" hangingPunct="1"/>
              <a:t>17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065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Espace réservé de l'image des diapositives 1">
            <a:extLst>
              <a:ext uri="{FF2B5EF4-FFF2-40B4-BE49-F238E27FC236}">
                <a16:creationId xmlns:a16="http://schemas.microsoft.com/office/drawing/2014/main" id="{6736B4CA-E371-4405-8E22-5C30F79039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Espace réservé des commentaires 2">
            <a:extLst>
              <a:ext uri="{FF2B5EF4-FFF2-40B4-BE49-F238E27FC236}">
                <a16:creationId xmlns:a16="http://schemas.microsoft.com/office/drawing/2014/main" id="{8E03BB39-9190-4A6F-9F2F-BC9F81BB6B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latin typeface="Comic Sans MS" panose="030F0702030302020204" pitchFamily="66" charset="0"/>
              </a:rPr>
              <a:t>En début de grossesse, les besoins énergétiques de la femme enceinte sans DG avec un IMC pré-gestationnel normal sont estimés entre 2 200 et 2 800 kcal/j soit 30 à 35 kcal/kg/j et augmentent au cours des deuxième et troisième trimestres de 250 à 300 kcal/j [20].</a:t>
            </a:r>
          </a:p>
          <a:p>
            <a:endParaRPr lang="fr-FR" alt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FABEEF-4B8A-48FE-8D74-5EDF68F6B9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673821B-4C93-47B3-B253-00E24F21BDC7}" type="slidenum">
              <a:rPr lang="fr-FR" altLang="fr-FR">
                <a:latin typeface="Calibri" panose="020F0502020204030204" pitchFamily="34" charset="0"/>
              </a:rPr>
              <a:pPr eaLnBrk="1" hangingPunct="1"/>
              <a:t>19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167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ce réservé de l'image des diapositives 1">
            <a:extLst>
              <a:ext uri="{FF2B5EF4-FFF2-40B4-BE49-F238E27FC236}">
                <a16:creationId xmlns:a16="http://schemas.microsoft.com/office/drawing/2014/main" id="{D2DCD184-3B49-4A0F-958C-6075F009B9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Espace réservé des commentaires 2">
            <a:extLst>
              <a:ext uri="{FF2B5EF4-FFF2-40B4-BE49-F238E27FC236}">
                <a16:creationId xmlns:a16="http://schemas.microsoft.com/office/drawing/2014/main" id="{1A9C505F-70B5-49FD-B090-15A6769FA6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>
                <a:latin typeface="Comic Sans MS" panose="030F0702030302020204" pitchFamily="66" charset="0"/>
              </a:rPr>
              <a:t>En début de grossesse, les besoins énergétiques de la femme enceinte sans DG avec un IMC pré-gestationnel normal sont estimés entre 2 200 et 2 800 kcal/j soit 30 à 35 kcal/kg/j et augmentent au cours des deuxième et troisième trimestres de 250 à 300 kcal/j [20].</a:t>
            </a:r>
          </a:p>
          <a:p>
            <a:endParaRPr lang="fr-FR" alt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FFBC59-0663-46A3-A8EB-B996D3987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E26818-66E6-4C1E-BBE6-30CFDE38DD68}" type="slidenum">
              <a:rPr lang="fr-FR" altLang="fr-FR">
                <a:latin typeface="Calibri" panose="020F0502020204030204" pitchFamily="34" charset="0"/>
              </a:rPr>
              <a:pPr eaLnBrk="1" hangingPunct="1"/>
              <a:t>20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354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  <a:defRPr/>
            </a:pPr>
            <a:r>
              <a:rPr lang="fr-FR" dirty="0">
                <a:latin typeface="Calibri Light" panose="020F0302020204030204" pitchFamily="34" charset="0"/>
              </a:rPr>
              <a:t>améliore l’</a:t>
            </a:r>
            <a:r>
              <a:rPr lang="fr-FR" dirty="0" err="1">
                <a:latin typeface="Calibri Light" panose="020F0302020204030204" pitchFamily="34" charset="0"/>
              </a:rPr>
              <a:t>insulinosensibilité</a:t>
            </a:r>
            <a:r>
              <a:rPr lang="fr-FR" dirty="0">
                <a:latin typeface="Calibri Light" panose="020F0302020204030204" pitchFamily="34" charset="0"/>
              </a:rPr>
              <a:t>. Elle est recommandée pendant la grossesse.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fr-FR" dirty="0">
              <a:latin typeface="Calibri Light" panose="020F03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539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Espace réservé de l'image des diapositives 1">
            <a:extLst>
              <a:ext uri="{FF2B5EF4-FFF2-40B4-BE49-F238E27FC236}">
                <a16:creationId xmlns:a16="http://schemas.microsoft.com/office/drawing/2014/main" id="{B2804B98-0CE8-4338-8B25-D6AF6B31BD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Espace réservé des commentaires 2">
            <a:extLst>
              <a:ext uri="{FF2B5EF4-FFF2-40B4-BE49-F238E27FC236}">
                <a16:creationId xmlns:a16="http://schemas.microsoft.com/office/drawing/2014/main" id="{38C16F65-2728-4DBE-B4BF-C57F2CEC04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omic Sans MS" panose="030F0702030302020204" pitchFamily="66" charset="0"/>
              </a:rPr>
              <a:t>elle ne traverse pas le placenta. L’expérience d’une large utilisation pendant des années de l’insuline humaine (insuline ordinaire ou insuline intermédiaire) permet de la considérer comme sûre durant la grossesse </a:t>
            </a:r>
            <a:r>
              <a:rPr lang="fr-FR" altLang="fr-FR" b="1" dirty="0">
                <a:latin typeface="Comic Sans MS" panose="030F0702030302020204" pitchFamily="66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b="1" dirty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b="1" dirty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omic Sans MS" panose="030F0702030302020204" pitchFamily="66" charset="0"/>
              </a:rPr>
              <a:t>Un schéma d’insuline intensifié apporte un meilleur équilibre glycémique sans effets délétères sur le pronostic </a:t>
            </a:r>
            <a:r>
              <a:rPr lang="fr-FR" altLang="fr-FR" dirty="0" err="1">
                <a:latin typeface="Comic Sans MS" panose="030F0702030302020204" pitchFamily="66" charset="0"/>
              </a:rPr>
              <a:t>foeto-maternel</a:t>
            </a:r>
            <a:r>
              <a:rPr lang="fr-FR" altLang="fr-FR" dirty="0">
                <a:latin typeface="Comic Sans MS" panose="030F0702030302020204" pitchFamily="66" charset="0"/>
              </a:rPr>
              <a:t> .</a:t>
            </a:r>
          </a:p>
          <a:p>
            <a:endParaRPr lang="fr-FR" alt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7F98CB-5568-4584-A797-3B53B959C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5F22783-5A30-444E-969E-555814F81F4D}" type="slidenum">
              <a:rPr lang="fr-FR" altLang="fr-FR">
                <a:latin typeface="Calibri" panose="020F0502020204030204" pitchFamily="34" charset="0"/>
              </a:rPr>
              <a:pPr eaLnBrk="1" hangingPunct="1"/>
              <a:t>22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40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 </a:t>
            </a:r>
            <a:r>
              <a:rPr lang="fr-FR" dirty="0" err="1"/>
              <a:t>generale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033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Quant a l’accouchement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10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Dans le post partum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6261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2114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ce réservé de l'image des diapositives 1">
            <a:extLst>
              <a:ext uri="{FF2B5EF4-FFF2-40B4-BE49-F238E27FC236}">
                <a16:creationId xmlns:a16="http://schemas.microsoft.com/office/drawing/2014/main" id="{FC03D986-4CAC-4897-8694-21D50CF47B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Espace réservé des commentaires 2">
            <a:extLst>
              <a:ext uri="{FF2B5EF4-FFF2-40B4-BE49-F238E27FC236}">
                <a16:creationId xmlns:a16="http://schemas.microsoft.com/office/drawing/2014/main" id="{659DAF0F-1EA3-4843-9543-C160D23452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dirty="0"/>
              <a:t>On a le </a:t>
            </a:r>
            <a:r>
              <a:rPr lang="fr-FR" dirty="0" err="1"/>
              <a:t>benefice</a:t>
            </a:r>
            <a:r>
              <a:rPr lang="fr-FR" dirty="0"/>
              <a:t> </a:t>
            </a:r>
            <a:r>
              <a:rPr lang="fr-FR" dirty="0" err="1"/>
              <a:t>demontré</a:t>
            </a:r>
            <a:r>
              <a:rPr lang="fr-FR" dirty="0"/>
              <a:t> de la programmation de la grossesse </a:t>
            </a:r>
            <a:r>
              <a:rPr lang="fr-FR" dirty="0" err="1"/>
              <a:t>ppuvant</a:t>
            </a:r>
            <a:r>
              <a:rPr lang="fr-FR" dirty="0"/>
              <a:t> diminué les risques </a:t>
            </a:r>
          </a:p>
          <a:p>
            <a:r>
              <a:rPr lang="fr-FR" dirty="0"/>
              <a:t>Cela doit passe par une information claire</a:t>
            </a:r>
          </a:p>
          <a:p>
            <a:r>
              <a:rPr lang="fr-FR" dirty="0"/>
              <a:t>Si HbA</a:t>
            </a:r>
          </a:p>
        </p:txBody>
      </p:sp>
      <p:sp>
        <p:nvSpPr>
          <p:cNvPr id="60420" name="Espace réservé du numéro de diapositive 3">
            <a:extLst>
              <a:ext uri="{FF2B5EF4-FFF2-40B4-BE49-F238E27FC236}">
                <a16:creationId xmlns:a16="http://schemas.microsoft.com/office/drawing/2014/main" id="{FCD772D0-1509-4835-AC1A-EAD20101C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64FA40C-9B54-40DA-8F00-66371A430087}" type="slidenum">
              <a:rPr lang="fr-FR" altLang="fr-FR">
                <a:latin typeface="Calibri" panose="020F0502020204030204" pitchFamily="34" charset="0"/>
              </a:rPr>
              <a:pPr eaLnBrk="1" hangingPunct="1"/>
              <a:t>30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1863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ce réservé de l'image des diapositives 1">
            <a:extLst>
              <a:ext uri="{FF2B5EF4-FFF2-40B4-BE49-F238E27FC236}">
                <a16:creationId xmlns:a16="http://schemas.microsoft.com/office/drawing/2014/main" id="{3DED46E8-CB4F-41F6-8D10-A168B6EA45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Espace réservé des commentaires 2">
            <a:extLst>
              <a:ext uri="{FF2B5EF4-FFF2-40B4-BE49-F238E27FC236}">
                <a16:creationId xmlns:a16="http://schemas.microsoft.com/office/drawing/2014/main" id="{33EB6D99-C2C9-439B-B25E-971E806DF3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56324" name="Espace réservé du numéro de diapositive 3">
            <a:extLst>
              <a:ext uri="{FF2B5EF4-FFF2-40B4-BE49-F238E27FC236}">
                <a16:creationId xmlns:a16="http://schemas.microsoft.com/office/drawing/2014/main" id="{81CB807F-B35D-4AA7-8305-2DBAEE0748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0A917E-1875-4906-AE10-696B5460FB28}" type="slidenum">
              <a:rPr lang="fr-FR" altLang="fr-FR">
                <a:latin typeface="Calibri" panose="020F0502020204030204" pitchFamily="34" charset="0"/>
              </a:rPr>
              <a:pPr eaLnBrk="1" hangingPunct="1"/>
              <a:t>33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7347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Espace réservé de l'image des diapositives 1">
            <a:extLst>
              <a:ext uri="{FF2B5EF4-FFF2-40B4-BE49-F238E27FC236}">
                <a16:creationId xmlns:a16="http://schemas.microsoft.com/office/drawing/2014/main" id="{123918A4-C27B-4BF0-A5ED-75795AC25D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Espace réservé des commentaires 2">
            <a:extLst>
              <a:ext uri="{FF2B5EF4-FFF2-40B4-BE49-F238E27FC236}">
                <a16:creationId xmlns:a16="http://schemas.microsoft.com/office/drawing/2014/main" id="{21C67E13-D1EA-494A-9EA8-3F88765AAC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97A5AA-AD43-4F63-BBE9-96B561206F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2B4B37-50F1-43DA-880C-CB8BD82C0B8E}" type="slidenum">
              <a:rPr lang="fr-FR" altLang="fr-FR">
                <a:latin typeface="Calibri" panose="020F0502020204030204" pitchFamily="34" charset="0"/>
              </a:rPr>
              <a:pPr eaLnBrk="1" hangingPunct="1"/>
              <a:t>35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553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grossesse serait contre </a:t>
            </a:r>
            <a:r>
              <a:rPr lang="fr-FR" dirty="0" err="1"/>
              <a:t>indiquee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9536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Espace réservé de l'image des diapositives 1">
            <a:extLst>
              <a:ext uri="{FF2B5EF4-FFF2-40B4-BE49-F238E27FC236}">
                <a16:creationId xmlns:a16="http://schemas.microsoft.com/office/drawing/2014/main" id="{8EC26885-A047-4ACB-8275-B61B844C57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Espace réservé des commentaires 2">
            <a:extLst>
              <a:ext uri="{FF2B5EF4-FFF2-40B4-BE49-F238E27FC236}">
                <a16:creationId xmlns:a16="http://schemas.microsoft.com/office/drawing/2014/main" id="{3EE1B6CC-2905-4C00-88A0-E0A2F39752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latin typeface="Comic Sans MS" panose="030F0702030302020204" pitchFamily="66" charset="0"/>
              </a:rPr>
              <a:t>pour </a:t>
            </a:r>
            <a:r>
              <a:rPr lang="fr-FR" altLang="fr-FR" dirty="0">
                <a:solidFill>
                  <a:srgbClr val="FF0000"/>
                </a:solidFill>
                <a:latin typeface="Comic Sans MS" panose="030F0702030302020204" pitchFamily="66" charset="0"/>
              </a:rPr>
              <a:t>prévenir le risque de malformations du tube neural, plus fréquentes en cas de diabète. </a:t>
            </a:r>
            <a:endParaRPr lang="fr-FR" alt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211C00-75B6-4512-A176-376F8EEB21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82DC25A-D7EF-4A1D-85B8-12DFD03842DA}" type="slidenum">
              <a:rPr lang="fr-FR" altLang="fr-FR">
                <a:latin typeface="Calibri" panose="020F0502020204030204" pitchFamily="34" charset="0"/>
              </a:rPr>
              <a:pPr eaLnBrk="1" hangingPunct="1"/>
              <a:t>37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7906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 est </a:t>
            </a:r>
            <a:r>
              <a:rPr lang="fr-FR" dirty="0" err="1"/>
              <a:t>trés</a:t>
            </a:r>
            <a:r>
              <a:rPr lang="fr-FR" dirty="0"/>
              <a:t> important d’obtenir un </a:t>
            </a:r>
            <a:r>
              <a:rPr lang="fr-FR" dirty="0" err="1"/>
              <a:t>equilibre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695C-4750-4956-8635-7C8E0CCD1CB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3568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Espace réservé de l'image des diapositives 1">
            <a:extLst>
              <a:ext uri="{FF2B5EF4-FFF2-40B4-BE49-F238E27FC236}">
                <a16:creationId xmlns:a16="http://schemas.microsoft.com/office/drawing/2014/main" id="{3F3ABD62-CF8D-42E5-A660-1715F9295F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Espace réservé des commentaires 2">
            <a:extLst>
              <a:ext uri="{FF2B5EF4-FFF2-40B4-BE49-F238E27FC236}">
                <a16:creationId xmlns:a16="http://schemas.microsoft.com/office/drawing/2014/main" id="{45DD4A81-2E4E-469A-A6F6-47BFEE4467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65540" name="Espace réservé du numéro de diapositive 3">
            <a:extLst>
              <a:ext uri="{FF2B5EF4-FFF2-40B4-BE49-F238E27FC236}">
                <a16:creationId xmlns:a16="http://schemas.microsoft.com/office/drawing/2014/main" id="{065EB013-079A-483A-A15C-0C21FAD68C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A2336B8-6467-459F-99DD-5DDE0F6B3E0C}" type="slidenum">
              <a:rPr lang="fr-FR" altLang="fr-FR">
                <a:latin typeface="Calibri" panose="020F0502020204030204" pitchFamily="34" charset="0"/>
              </a:rPr>
              <a:pPr eaLnBrk="1" hangingPunct="1"/>
              <a:t>39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476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Espace réservé de l'image des diapositives 1">
            <a:extLst>
              <a:ext uri="{FF2B5EF4-FFF2-40B4-BE49-F238E27FC236}">
                <a16:creationId xmlns:a16="http://schemas.microsoft.com/office/drawing/2014/main" id="{1BC190E7-5B6D-4F73-8F07-839E19AB60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Espace réservé des commentaires 2">
            <a:extLst>
              <a:ext uri="{FF2B5EF4-FFF2-40B4-BE49-F238E27FC236}">
                <a16:creationId xmlns:a16="http://schemas.microsoft.com/office/drawing/2014/main" id="{5B97FFDB-DAF2-4630-9D20-6B925541C7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latin typeface="Comic Sans MS" panose="030F0702030302020204" pitchFamily="66" charset="0"/>
              </a:rPr>
              <a:t>En cas d'obésité importante (essentiellement dans le cas du diabète de type 2), une réduction modérée des apports caloriques (sans descendre sous le seuil de 1 600 kcal/24 h) pourra être envisagée.</a:t>
            </a:r>
          </a:p>
          <a:p>
            <a:endParaRPr lang="fr-FR" alt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D5ECE9-D644-45F2-BD25-5E8734092D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5E9FCC5-7EF9-45F6-AFB7-AE516F1A5035}" type="slidenum">
              <a:rPr lang="fr-FR" altLang="fr-FR">
                <a:latin typeface="Calibri" panose="020F0502020204030204" pitchFamily="34" charset="0"/>
              </a:rPr>
              <a:pPr eaLnBrk="1" hangingPunct="1"/>
              <a:t>40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9755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tout en nécessitant une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: conditions rarement réunies dans nos pays à ressources limitées.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85463-9BE8-4DCA-8AA2-F9C100DCE903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26547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ce réservé de l'image des diapositives 1">
            <a:extLst>
              <a:ext uri="{FF2B5EF4-FFF2-40B4-BE49-F238E27FC236}">
                <a16:creationId xmlns:a16="http://schemas.microsoft.com/office/drawing/2014/main" id="{EE86DAD5-875E-44AC-94E3-BDA29BB2D6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Espace réservé des commentaires 2">
            <a:extLst>
              <a:ext uri="{FF2B5EF4-FFF2-40B4-BE49-F238E27FC236}">
                <a16:creationId xmlns:a16="http://schemas.microsoft.com/office/drawing/2014/main" id="{DEE1CA50-064F-4D9A-B711-F83464C68A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78852" name="Espace réservé du numéro de diapositive 3">
            <a:extLst>
              <a:ext uri="{FF2B5EF4-FFF2-40B4-BE49-F238E27FC236}">
                <a16:creationId xmlns:a16="http://schemas.microsoft.com/office/drawing/2014/main" id="{A009B55E-5479-4BDB-9414-E926D9605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279E484-2792-4A10-9E0A-A90000DC2B83}" type="slidenum">
              <a:rPr lang="fr-FR" altLang="fr-FR">
                <a:latin typeface="Calibri" panose="020F0502020204030204" pitchFamily="34" charset="0"/>
              </a:rPr>
              <a:pPr eaLnBrk="1" hangingPunct="1"/>
              <a:t>51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02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894FDF-8D39-434C-A053-95F408806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F624BEB-7E9D-4C65-BDED-E39DB3F13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0A9046-FD4B-41E2-9A90-013A802B3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0941-1429-48A9-B5C4-7E069A79E50C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B0C61-016C-4749-A540-4CD920E1C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11B2A9-62B0-4D61-B666-7D5B1A04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23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3206E-4C14-43A5-9491-6C0802BB8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D1CCFE-1A28-430B-82B7-9B5601EE5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8C1B4C-C8E2-4FC1-A917-E72042937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7BFC-D578-4985-AC7B-434F1DA008C4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E40E9-87DD-493D-B19E-190F17B27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BF7DCF-32FE-4CCB-8883-298431A25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94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828FC1-4A8C-48E3-B9B1-2D5CFEA8F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72B96F-6484-4505-8BEA-63B489E3B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CC8E5D-7D22-475B-ACB6-09EEC7E7D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1041-9270-49E8-8A6D-48F36D823A8C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F8477-0A7A-4F25-AB43-1FFCA91F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D2B0C0-6A09-445E-AC32-E5C9F9443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917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1EBF8-788A-413D-911B-2B059EEC4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5FB94D-91BE-40C4-B2EF-3ED430AE8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8F33B85-25AE-4883-817E-37CAA4A5E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411130-9661-43CC-8170-5AE35AA5E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618CA-4031-4D8F-AF3A-ED4B3B1C7D9E}" type="datetime1">
              <a:rPr lang="fr-FR" smtClean="0"/>
              <a:t>08/12/2018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B86A92-E76B-4879-953A-0DA318F1C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ED1539-A779-44B5-8E67-5948F4D9B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91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FD94C9-154F-44B3-B1E5-64C3E1533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072739-D776-43FD-AFE2-0A16A1CBE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C8890A-3E8F-47EA-A145-0E5D4DB3A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DA28E7E-207B-41B3-90BB-14D7BF7EB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FC61F6A-0C3D-423C-9402-D95519E8C1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A225D53-3D4C-49EE-8B7D-3B90EB766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0623-8056-4DC3-8C54-333B00DFA339}" type="datetime1">
              <a:rPr lang="fr-FR" smtClean="0"/>
              <a:t>08/12/2018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B801E6-6324-447C-89E0-FC337E15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CD922A4-A04E-440E-B936-E6BC14CB1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406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F78D12-3FF1-41C2-9A1B-E63F45629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6CE1B9-45D8-4919-8EF1-0739EC2E8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BAF4-2047-46BA-822C-0548E1C0D144}" type="datetime1">
              <a:rPr lang="fr-FR" smtClean="0"/>
              <a:t>08/12/2018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9D6AA06-D546-495E-9C40-C9E552FA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155B81-0A38-4D98-AB78-3A05430E7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54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6FE6B9D-15D4-4A18-9651-79E7A7574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E952-DDEF-44F1-A3CB-F248471401D0}" type="datetime1">
              <a:rPr lang="fr-FR" smtClean="0"/>
              <a:t>08/12/2018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CD9253-DE60-4890-9D7B-8373FB07D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2B3F8C-1035-44BB-B420-8689103D7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6475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B07A19-C19E-4E03-A46A-14707B511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266DCE-16AF-4050-8C32-04842D7F9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A25F8E1-7CAF-4940-850B-7CE7D785F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F8668E-0D90-49D8-9BCB-CA9B365FF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BA7-A516-4975-B27D-71B3FD846ED0}" type="datetime1">
              <a:rPr lang="fr-FR" smtClean="0"/>
              <a:t>08/12/2018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292713-52EE-4A5C-9F6D-F557C6215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CAB24D-6A97-4419-88A6-55FD5340D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43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D1A95-2CB3-4868-8C85-47D84FF7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40730A4-B094-4DF3-8094-619661C8EA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A793D1-36FE-46F5-BA92-E58853F83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835F65-35C4-4A8F-AC3F-6804B3B32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C513B-679C-4904-B663-F03C2F969AFA}" type="datetime1">
              <a:rPr lang="fr-FR" smtClean="0"/>
              <a:t>08/12/2018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32465B-3802-403F-8585-A46F03CE3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AF94D1-B3A0-4B93-9593-CA3E35581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07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83812-1E74-42C5-92D1-25C9E4BD6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EB90D3-FD7D-423D-B6B9-51B93ECDA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E18E0F-B883-4C39-B382-11F11763F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C63B3-DA38-4A9E-997E-87D8E1955739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AF2C7A-2532-409A-A50E-91453A2DC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15168E-5E2F-4B31-837F-3300FF13B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506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0C0B3CC-98F1-4D56-BA8C-2BA6EA213C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A27681A-F1EB-4494-B5AB-22CA0D328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17AEF0-DAFE-43EA-8EA8-F3A277EB7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43A2-AF11-4E5A-AE3F-9EF8D1886A62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B0BC7-F84C-478D-B21D-3C1DA9809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536E90-242C-4B9E-8FBF-1B0DA639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9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9EFC7CE-0F6C-4C38-8143-807470FE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85C64B-A3AF-419C-B970-DEA1C46B1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805E06-E17F-4119-A471-93A6B1E64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A00B5-A759-420E-9984-54C15A2C7EBB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836BC1-A5CC-4515-ACAA-537F9F770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F36900-79D7-4B1B-92AC-79A728C1F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80BF2-4E0F-4582-B83C-E0CC700B63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sa=t&amp;rct=j&amp;q=&amp;esrc=s&amp;source=web&amp;cd=2&amp;cad=rja&amp;uact=8&amp;ved=0CCQQFjABahUKEwj44Na76LzIAhUL1hQKHephCmA&amp;url=http://www.ncbi.nlm.nih.gov/pubmed/18588610&amp;usg=AFQjCNHDF-AvrZ37eOZYY8LNKLf2qicUlw&amp;sig2=T5jNXDtLaFpAdznG9sQYXg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F16D7A-BE52-41A6-A69F-6C40D20EE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8457"/>
            <a:ext cx="9144000" cy="2503714"/>
          </a:xfrm>
        </p:spPr>
        <p:txBody>
          <a:bodyPr/>
          <a:lstStyle/>
          <a:p>
            <a:r>
              <a:rPr lang="fr-FR" b="1" dirty="0"/>
              <a:t>Diabète chez la femme enceinte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72C477-9E4B-4A8D-B4A2-6CCF84720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8286" y="4463143"/>
            <a:ext cx="4789714" cy="1272494"/>
          </a:xfrm>
        </p:spPr>
        <p:txBody>
          <a:bodyPr/>
          <a:lstStyle/>
          <a:p>
            <a:r>
              <a:rPr lang="fr-FR" b="1" dirty="0"/>
              <a:t>Dr </a:t>
            </a:r>
            <a:r>
              <a:rPr lang="fr-FR" b="1" dirty="0">
                <a:latin typeface="+mj-lt"/>
              </a:rPr>
              <a:t>Dramé</a:t>
            </a:r>
            <a:r>
              <a:rPr lang="fr-FR" b="1" dirty="0"/>
              <a:t> Aminata Hamar Traoré</a:t>
            </a:r>
          </a:p>
          <a:p>
            <a:r>
              <a:rPr lang="fr-FR" b="1" dirty="0"/>
              <a:t>Endocrinologue Diabétologue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FB38EE-4BCD-4096-9AC0-B352F91EA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833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		</a:t>
            </a:r>
            <a:r>
              <a:rPr lang="fr-FR" sz="3600" b="1" dirty="0">
                <a:latin typeface="+mj-lt"/>
              </a:rPr>
              <a:t>Conflits ou liens d’intérêts: Aucun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8D549C-E6C9-4618-99C5-3792D796E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714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fr-FR" dirty="0"/>
              <a:t>		</a:t>
            </a:r>
            <a:r>
              <a:rPr lang="fr-FR" b="1" dirty="0"/>
              <a:t>Objectifs pédagogiques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6380" y="1374865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b="1" dirty="0">
                <a:latin typeface="+mj-lt"/>
              </a:rPr>
              <a:t>Distinguer le diabète gestationnel du diabète pré gestationnel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b="1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b="1" dirty="0">
                <a:latin typeface="+mj-lt"/>
              </a:rPr>
              <a:t>Connaître les risques du diabète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b="1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b="1" dirty="0">
                <a:latin typeface="+mj-lt"/>
              </a:rPr>
              <a:t>Quand dépister?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b="1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b="1" dirty="0">
                <a:latin typeface="+mj-lt"/>
              </a:rPr>
              <a:t>Comment dépister?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b="1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b="1" dirty="0">
                <a:latin typeface="+mj-lt"/>
              </a:rPr>
              <a:t>Connaître les indications et les contre-indications du traitement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b="1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b="1" dirty="0">
                <a:latin typeface="+mj-lt"/>
              </a:rPr>
              <a:t>Connaître les grands principes du suivi pendant la grossesse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0B412D-3975-4359-A1B6-81604606C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540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3C4ED7-98E5-4983-8F69-3B0E0E104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4800" b="1" dirty="0"/>
              <a:t>Diabète chez la femme</a:t>
            </a:r>
            <a:br>
              <a:rPr lang="fr-FR" sz="4800" b="1" dirty="0"/>
            </a:br>
            <a:r>
              <a:rPr lang="fr-FR" sz="4800" b="1" dirty="0"/>
              <a:t> enceinte</a:t>
            </a:r>
            <a:endParaRPr lang="fr-FR" sz="4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53A0F5-BA0A-4E17-B8DC-6A5C35C92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4000" dirty="0">
                <a:solidFill>
                  <a:srgbClr val="FF0000"/>
                </a:solidFill>
              </a:rPr>
              <a:t>2 problématiques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 Diabète gestationnel</a:t>
            </a:r>
          </a:p>
          <a:p>
            <a:pPr marL="0" indent="0">
              <a:buNone/>
            </a:pP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 diabète pré gestationnel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87A517-EA41-4FD7-AFC0-31F70004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996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E2A65E-780E-4E70-B77F-556D10BE4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110"/>
          </a:xfrm>
        </p:spPr>
        <p:txBody>
          <a:bodyPr>
            <a:noAutofit/>
          </a:bodyPr>
          <a:lstStyle/>
          <a:p>
            <a:pPr algn="ctr"/>
            <a:r>
              <a:rPr lang="fr-FR" sz="4800" b="1" dirty="0"/>
              <a:t>Diabète chez la femme</a:t>
            </a:r>
            <a:br>
              <a:rPr lang="fr-FR" sz="4800" b="1" dirty="0"/>
            </a:br>
            <a:r>
              <a:rPr lang="fr-FR" sz="4800" b="1" dirty="0"/>
              <a:t> enceinte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BFAE83-712E-4FCB-BDBA-9CCD1F693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711" y="1690688"/>
            <a:ext cx="6135328" cy="4802187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altLang="fr-FR" sz="5100" dirty="0">
                <a:latin typeface="Calibri Light" panose="020F0302020204030204" pitchFamily="34" charset="0"/>
                <a:cs typeface="Arial" panose="020B0604020202020204" pitchFamily="34" charset="0"/>
              </a:rPr>
              <a:t> Grossesse  </a:t>
            </a:r>
            <a:r>
              <a:rPr lang="fr-FR" altLang="fr-FR" sz="5100" dirty="0">
                <a:solidFill>
                  <a:srgbClr val="FF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à haut risque</a:t>
            </a:r>
          </a:p>
          <a:p>
            <a:pPr>
              <a:buFont typeface="Wingdings" panose="05000000000000000000" pitchFamily="2" charset="2"/>
              <a:buChar char="q"/>
            </a:pPr>
            <a:endParaRPr lang="fr-FR" altLang="fr-FR" sz="5100" dirty="0"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altLang="fr-FR" sz="5100" dirty="0"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sz="5100" dirty="0">
                <a:solidFill>
                  <a:srgbClr val="FF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Préparation pré-conceptionnelle ++</a:t>
            </a:r>
          </a:p>
          <a:p>
            <a:pPr>
              <a:buFont typeface="Wingdings" panose="05000000000000000000" pitchFamily="2" charset="2"/>
              <a:buChar char="q"/>
            </a:pPr>
            <a:endParaRPr lang="fr-FR" altLang="fr-FR" sz="5100" dirty="0"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altLang="fr-FR" sz="5100" dirty="0"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sz="5100" dirty="0">
                <a:latin typeface="Calibri Light" panose="020F0302020204030204" pitchFamily="34" charset="0"/>
                <a:cs typeface="Arial" panose="020B0604020202020204" pitchFamily="34" charset="0"/>
              </a:rPr>
              <a:t> Prise en charge optimisée </a:t>
            </a:r>
          </a:p>
          <a:p>
            <a:pPr marL="0" indent="0">
              <a:buNone/>
            </a:pPr>
            <a:r>
              <a:rPr lang="fr-FR" altLang="fr-FR" sz="5100" dirty="0">
                <a:solidFill>
                  <a:srgbClr val="FF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multidisciplinaire:</a:t>
            </a:r>
          </a:p>
          <a:p>
            <a:pPr>
              <a:buNone/>
            </a:pPr>
            <a:r>
              <a:rPr lang="fr-FR" altLang="fr-FR" sz="5100" dirty="0">
                <a:latin typeface="Calibri Light" panose="020F0302020204030204" pitchFamily="34" charset="0"/>
                <a:cs typeface="Arial" panose="020B0604020202020204" pitchFamily="34" charset="0"/>
              </a:rPr>
              <a:t>                    *Pendant la grossesse, </a:t>
            </a:r>
          </a:p>
          <a:p>
            <a:pPr>
              <a:buNone/>
            </a:pPr>
            <a:r>
              <a:rPr lang="fr-FR" altLang="fr-FR" sz="5100" dirty="0">
                <a:latin typeface="Calibri Light" panose="020F0302020204030204" pitchFamily="34" charset="0"/>
                <a:cs typeface="Arial" panose="020B0604020202020204" pitchFamily="34" charset="0"/>
              </a:rPr>
              <a:t>                    *En péri-natal </a:t>
            </a:r>
          </a:p>
          <a:p>
            <a:pPr>
              <a:buNone/>
            </a:pPr>
            <a:r>
              <a:rPr lang="fr-FR" altLang="fr-FR" sz="5100" dirty="0">
                <a:latin typeface="Calibri Light" panose="020F0302020204030204" pitchFamily="34" charset="0"/>
                <a:cs typeface="Arial" panose="020B0604020202020204" pitchFamily="34" charset="0"/>
              </a:rPr>
              <a:t>                    *En post-partum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54952CB-063E-4BDC-8000-D86A0EE4E9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46277" y="1825626"/>
            <a:ext cx="2238702" cy="24283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FA2875-9703-430C-AD3D-BBC610C82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371" y="3972910"/>
            <a:ext cx="2648607" cy="2081049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899844-11AE-45E9-A291-DF92EE25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73603"/>
            <a:ext cx="2743200" cy="365125"/>
          </a:xfrm>
        </p:spPr>
        <p:txBody>
          <a:bodyPr/>
          <a:lstStyle/>
          <a:p>
            <a:fld id="{409558B1-8BE7-479D-9DE7-FD40A4DD919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524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3D9D5-D57D-43F6-AF04-D70D59470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3EA733-B00A-4C54-96FB-2BAB75EA6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6000" dirty="0">
                <a:solidFill>
                  <a:srgbClr val="FF0000"/>
                </a:solidFill>
              </a:rPr>
              <a:t>Première partie</a:t>
            </a:r>
          </a:p>
          <a:p>
            <a:pPr marL="0" indent="0" algn="ctr">
              <a:buNone/>
            </a:pPr>
            <a:r>
              <a:rPr lang="fr-FR" sz="6000" dirty="0">
                <a:solidFill>
                  <a:srgbClr val="FF0000"/>
                </a:solidFill>
              </a:rPr>
              <a:t>Diabète gestationnel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5FA01C-5A8D-4DF1-91A7-453B4C40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711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9319FC-F99C-4C56-B97A-8E894DAD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/>
              <a:t>Diabète gestationnel</a:t>
            </a:r>
            <a:endParaRPr lang="fr-FR" sz="4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079CFE-50C7-407C-99BC-AA989EC2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3600" b="1" dirty="0"/>
              <a:t>Deux entités différentes qu’il convient de distinguer :</a:t>
            </a:r>
          </a:p>
          <a:p>
            <a:pPr marL="0" indent="0">
              <a:buNone/>
            </a:pPr>
            <a:endParaRPr lang="fr-FR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FF0000"/>
                </a:solidFill>
              </a:rPr>
              <a:t>Diabète patent</a:t>
            </a:r>
            <a:r>
              <a:rPr lang="fr-FR" dirty="0"/>
              <a:t>, le plus souvent </a:t>
            </a:r>
            <a:r>
              <a:rPr lang="fr-FR" dirty="0">
                <a:solidFill>
                  <a:srgbClr val="FF0000"/>
                </a:solidFill>
              </a:rPr>
              <a:t>DT2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fr-FR" dirty="0"/>
              <a:t> préexistant à la grossesse et découvert seulement à l’occasion de celle-ci, et qui persistera après l’accouchement.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fr-FR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fr-FR" dirty="0"/>
              <a:t>Anomalie de la </a:t>
            </a:r>
            <a:r>
              <a:rPr lang="fr-FR" dirty="0">
                <a:solidFill>
                  <a:srgbClr val="FF0000"/>
                </a:solidFill>
              </a:rPr>
              <a:t>tolérance glucidique</a:t>
            </a:r>
            <a:r>
              <a:rPr lang="fr-FR" dirty="0"/>
              <a:t> réellement apparue en cours de grossesse, généralement en deuxième partie, et disparaissant, au moins temporairement, en post-partum.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E60164-767A-44D5-A535-751E29B7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E651-DC5C-4A84-987C-97DA956BA893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4433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9AAAA-B111-4562-9051-D3E638BB5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b="1" dirty="0"/>
              <a:t>Diabète gestationnel</a:t>
            </a:r>
            <a:endParaRPr lang="fr-FR" sz="4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A3BBFB-8BEE-4311-9D00-3CDED71A16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b="1" dirty="0">
                <a:solidFill>
                  <a:schemeClr val="accent3">
                    <a:lumMod val="50000"/>
                  </a:schemeClr>
                </a:solidFill>
                <a:latin typeface="Calibri Light" panose="020F0302020204030204" pitchFamily="34" charset="0"/>
              </a:rPr>
              <a:t>Pourquoi dépister?</a:t>
            </a:r>
            <a:endParaRPr lang="fr-FR" dirty="0">
              <a:latin typeface="Calibri Light" panose="020F0302020204030204" pitchFamily="34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DCFE561-083E-40C2-949C-6F3A89DAE0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644743" y="365125"/>
            <a:ext cx="2155371" cy="2421618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819D95-3F79-4836-BB0D-8D2F2D09F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932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ce réservé du contenu 2">
            <a:extLst>
              <a:ext uri="{FF2B5EF4-FFF2-40B4-BE49-F238E27FC236}">
                <a16:creationId xmlns:a16="http://schemas.microsoft.com/office/drawing/2014/main" id="{B5DA0140-7D34-4D4F-883F-4A100D7CF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25" y="1071563"/>
            <a:ext cx="8229600" cy="5054600"/>
          </a:xfrm>
        </p:spPr>
        <p:txBody>
          <a:bodyPr/>
          <a:lstStyle/>
          <a:p>
            <a:pPr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fr-FR" sz="1200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  <a:ea typeface="Times New Roman" pitchFamily="18" charset="0"/>
                <a:cs typeface="Calibri Bold"/>
              </a:rPr>
              <a:t>                                        </a:t>
            </a:r>
            <a:r>
              <a:rPr lang="fr-FR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  <a:ea typeface="Times New Roman" pitchFamily="18" charset="0"/>
                <a:cs typeface="Calibri Bold"/>
              </a:rPr>
              <a:t>Complications fœto-maternelles:</a:t>
            </a:r>
            <a:endParaRPr lang="fr-FR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endParaRPr lang="fr-FR" dirty="0">
              <a:solidFill>
                <a:schemeClr val="accent3">
                  <a:lumMod val="75000"/>
                </a:schemeClr>
              </a:solidFill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endParaRPr lang="fr-FR" sz="1200" dirty="0">
              <a:solidFill>
                <a:schemeClr val="accent3">
                  <a:lumMod val="75000"/>
                </a:schemeClr>
              </a:solidFill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33753A-A5A5-4D63-824B-91092195E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5EEA68-65CD-42C3-AE33-01CB33769903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CC4EFA-8546-48AF-BEA3-5834BB1235C8}"/>
              </a:ext>
            </a:extLst>
          </p:cNvPr>
          <p:cNvSpPr/>
          <p:nvPr/>
        </p:nvSpPr>
        <p:spPr>
          <a:xfrm>
            <a:off x="2495551" y="670884"/>
            <a:ext cx="7127420" cy="9721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7" name="Flèche droite rayée 6">
            <a:extLst>
              <a:ext uri="{FF2B5EF4-FFF2-40B4-BE49-F238E27FC236}">
                <a16:creationId xmlns:a16="http://schemas.microsoft.com/office/drawing/2014/main" id="{44C71188-0E3A-427C-8623-BC69BA5F9641}"/>
              </a:ext>
            </a:extLst>
          </p:cNvPr>
          <p:cNvSpPr/>
          <p:nvPr/>
        </p:nvSpPr>
        <p:spPr>
          <a:xfrm rot="8498617">
            <a:off x="3957681" y="2011559"/>
            <a:ext cx="571504" cy="214314"/>
          </a:xfrm>
          <a:prstGeom prst="stripedRightArrow">
            <a:avLst/>
          </a:pr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8" name="Flèche droite rayée 7">
            <a:extLst>
              <a:ext uri="{FF2B5EF4-FFF2-40B4-BE49-F238E27FC236}">
                <a16:creationId xmlns:a16="http://schemas.microsoft.com/office/drawing/2014/main" id="{60C6E28F-9EB9-4C2F-9249-49F29B19B26F}"/>
              </a:ext>
            </a:extLst>
          </p:cNvPr>
          <p:cNvSpPr/>
          <p:nvPr/>
        </p:nvSpPr>
        <p:spPr>
          <a:xfrm rot="2357098">
            <a:off x="7099404" y="2014079"/>
            <a:ext cx="571504" cy="214314"/>
          </a:xfrm>
          <a:prstGeom prst="stripedRightArrow">
            <a:avLst/>
          </a:pr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CB7BCF-2485-4855-B407-7E772AEA1156}"/>
              </a:ext>
            </a:extLst>
          </p:cNvPr>
          <p:cNvSpPr txBox="1"/>
          <p:nvPr/>
        </p:nvSpPr>
        <p:spPr>
          <a:xfrm>
            <a:off x="1262743" y="2357439"/>
            <a:ext cx="3831771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  <a:cs typeface="Arial" charset="0"/>
              </a:rPr>
              <a:t>             </a:t>
            </a:r>
            <a:r>
              <a:rPr lang="fr-FR" sz="2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Arial" charset="0"/>
              </a:rPr>
              <a:t>Maternelles:</a:t>
            </a:r>
          </a:p>
          <a:p>
            <a:pPr>
              <a:defRPr/>
            </a:pPr>
            <a:r>
              <a:rPr lang="fr-F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Arial" charset="0"/>
              </a:rPr>
              <a:t> - A court terme:</a:t>
            </a:r>
          </a:p>
          <a:p>
            <a:pPr>
              <a:defRPr/>
            </a:pPr>
            <a:r>
              <a:rPr lang="fr-FR" sz="2800" dirty="0">
                <a:latin typeface="Calibri Light" panose="020F0302020204030204" pitchFamily="34" charset="0"/>
                <a:cs typeface="Arial" charset="0"/>
              </a:rPr>
              <a:t>- HTA gravidique et/ou prééclampsie</a:t>
            </a:r>
          </a:p>
          <a:p>
            <a:pPr>
              <a:buFontTx/>
              <a:buChar char="-"/>
              <a:defRPr/>
            </a:pPr>
            <a:r>
              <a:rPr lang="fr-F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Arial" charset="0"/>
              </a:rPr>
              <a:t>Césarienne</a:t>
            </a:r>
          </a:p>
          <a:p>
            <a:pPr>
              <a:defRPr/>
            </a:pP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Arial" charset="0"/>
            </a:endParaRPr>
          </a:p>
          <a:p>
            <a:pPr>
              <a:defRPr/>
            </a:pPr>
            <a:r>
              <a:rPr lang="fr-F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Arial" charset="0"/>
              </a:rPr>
              <a:t>A long terme:</a:t>
            </a:r>
          </a:p>
          <a:p>
            <a:pPr>
              <a:defRPr/>
            </a:pPr>
            <a:r>
              <a:rPr lang="fr-FR" sz="2800" dirty="0">
                <a:latin typeface="Calibri Light" panose="020F0302020204030204" pitchFamily="34" charset="0"/>
                <a:cs typeface="Arial" charset="0"/>
              </a:rPr>
              <a:t>- Récurrence</a:t>
            </a:r>
          </a:p>
          <a:p>
            <a:pPr>
              <a:defRPr/>
            </a:pPr>
            <a:r>
              <a:rPr lang="fr-FR" sz="2800" dirty="0">
                <a:latin typeface="Calibri Light" panose="020F0302020204030204" pitchFamily="34" charset="0"/>
                <a:cs typeface="Arial" charset="0"/>
              </a:rPr>
              <a:t>- Diabète de type 2</a:t>
            </a:r>
          </a:p>
          <a:p>
            <a:pPr>
              <a:defRPr/>
            </a:pPr>
            <a:r>
              <a:rPr lang="fr-FR" sz="2800" dirty="0">
                <a:latin typeface="Arial" charset="0"/>
                <a:cs typeface="Arial" charset="0"/>
              </a:rPr>
              <a:t>   </a:t>
            </a:r>
          </a:p>
          <a:p>
            <a:pPr>
              <a:defRPr/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>
              <a:defRPr/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CDDCB1-8344-48F3-8EE9-5E97FC4BC7DC}"/>
              </a:ext>
            </a:extLst>
          </p:cNvPr>
          <p:cNvSpPr txBox="1"/>
          <p:nvPr/>
        </p:nvSpPr>
        <p:spPr>
          <a:xfrm>
            <a:off x="7094748" y="2344739"/>
            <a:ext cx="3834508" cy="3970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  <a:cs typeface="Arial" charset="0"/>
              </a:rPr>
              <a:t>          </a:t>
            </a:r>
            <a:r>
              <a:rPr lang="fr-FR" b="1" u="sng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Fœtales et néonatales:</a:t>
            </a:r>
          </a:p>
          <a:p>
            <a:pPr>
              <a:defRPr/>
            </a:pPr>
            <a:r>
              <a:rPr lang="fr-FR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-A court terme:</a:t>
            </a:r>
          </a:p>
          <a:p>
            <a:pPr>
              <a:buFontTx/>
              <a:buChar char="-"/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Macrosomie fœtale </a:t>
            </a:r>
          </a:p>
          <a:p>
            <a:pPr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-Hypoglycémie néonatale</a:t>
            </a:r>
          </a:p>
          <a:p>
            <a:pPr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-Mort périnatale</a:t>
            </a:r>
          </a:p>
          <a:p>
            <a:pPr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-Hydramnios</a:t>
            </a:r>
          </a:p>
          <a:p>
            <a:pPr>
              <a:buFontTx/>
              <a:buChar char="-"/>
              <a:defRPr/>
            </a:pPr>
            <a:endParaRPr lang="fr-FR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cs typeface="Arial" charset="0"/>
            </a:endParaRPr>
          </a:p>
          <a:p>
            <a:pPr>
              <a:buFontTx/>
              <a:buChar char="-"/>
              <a:defRPr/>
            </a:pPr>
            <a:endParaRPr lang="fr-FR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cs typeface="Arial" charset="0"/>
            </a:endParaRPr>
          </a:p>
          <a:p>
            <a:pPr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                 </a:t>
            </a:r>
            <a:r>
              <a:rPr lang="fr-FR" b="1" u="sng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Pour l’enfant:</a:t>
            </a:r>
          </a:p>
          <a:p>
            <a:pPr>
              <a:buFontTx/>
              <a:buChar char="-"/>
              <a:defRPr/>
            </a:pPr>
            <a:endParaRPr lang="fr-FR" b="1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cs typeface="Arial" charset="0"/>
            </a:endParaRPr>
          </a:p>
          <a:p>
            <a:pPr>
              <a:buFontTx/>
              <a:buChar char="-"/>
              <a:defRPr/>
            </a:pPr>
            <a:r>
              <a:rPr lang="fr-FR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A long terme:</a:t>
            </a:r>
            <a:endParaRPr lang="fr-FR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cs typeface="Arial" charset="0"/>
            </a:endParaRPr>
          </a:p>
          <a:p>
            <a:pPr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- Obésité de l’enfant?</a:t>
            </a:r>
          </a:p>
          <a:p>
            <a:pPr>
              <a:defRPr/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2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71C429C2-008F-4F70-AB5F-86C7640A0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AD251DC1-BA10-444D-A2AC-92526CB74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6096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75461" name="Rectangle 5">
            <a:extLst>
              <a:ext uri="{FF2B5EF4-FFF2-40B4-BE49-F238E27FC236}">
                <a16:creationId xmlns:a16="http://schemas.microsoft.com/office/drawing/2014/main" id="{17DBF570-0479-4FB1-B712-7986099C5C95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2209800" y="1428750"/>
            <a:ext cx="7772400" cy="3714750"/>
          </a:xfrm>
        </p:spPr>
        <p:txBody>
          <a:bodyPr vert="horz" lIns="90488" tIns="44450" rIns="90488" bIns="44450" rtlCol="0">
            <a:normAutofit/>
          </a:bodyPr>
          <a:lstStyle/>
          <a:p>
            <a:pPr>
              <a:buFontTx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  <a:endParaRPr lang="en-US" sz="2000" i="1" dirty="0">
              <a:latin typeface="Comic Sans MS" pitchFamily="66" charset="0"/>
              <a:ea typeface="ＭＳ Ｐゴシック" charset="-128"/>
              <a:cs typeface="Arial" pitchFamily="34" charset="0"/>
            </a:endParaRPr>
          </a:p>
          <a:p>
            <a:pPr>
              <a:buFontTx/>
              <a:buNone/>
              <a:defRPr/>
            </a:pPr>
            <a:endParaRPr lang="en-US" sz="2400" i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graphicFrame>
        <p:nvGraphicFramePr>
          <p:cNvPr id="1026" name="Object 2">
            <a:hlinkClick r:id="" action="ppaction://ole?verb=0"/>
            <a:extLst>
              <a:ext uri="{FF2B5EF4-FFF2-40B4-BE49-F238E27FC236}">
                <a16:creationId xmlns:a16="http://schemas.microsoft.com/office/drawing/2014/main" id="{CBFB96DA-CDE2-4FA3-817A-1693EAB028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631508"/>
              </p:ext>
            </p:extLst>
          </p:nvPr>
        </p:nvGraphicFramePr>
        <p:xfrm>
          <a:off x="2238376" y="1384207"/>
          <a:ext cx="7847013" cy="4778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Image" r:id="rId4" imgW="7846920" imgH="3909960" progId="Word.Picture.8">
                  <p:embed/>
                </p:oleObj>
              </mc:Choice>
              <mc:Fallback>
                <p:oleObj name="Image" r:id="rId4" imgW="7846920" imgH="3909960" progId="Word.Picture.8">
                  <p:embed/>
                  <p:pic>
                    <p:nvPicPr>
                      <p:cNvPr id="1026" name="Object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BFB96DA-CDE2-4FA3-817A-1693EAB0289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76" y="1384207"/>
                        <a:ext cx="7847013" cy="47783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33DF1E9F-9DCF-47A9-8894-2DD624F82421}"/>
              </a:ext>
            </a:extLst>
          </p:cNvPr>
          <p:cNvSpPr txBox="1"/>
          <p:nvPr/>
        </p:nvSpPr>
        <p:spPr>
          <a:xfrm>
            <a:off x="3452814" y="428625"/>
            <a:ext cx="5286375" cy="800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            </a:t>
            </a:r>
            <a:r>
              <a:rPr lang="fr-FR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Pourquoi dépister?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A9F8CE0-B616-440A-91F6-CB890443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FC12A1C-3433-430E-AF98-C6F4DA436C12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fr-FR" altLang="fr-FR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32" name="ZoneTexte 10">
            <a:extLst>
              <a:ext uri="{FF2B5EF4-FFF2-40B4-BE49-F238E27FC236}">
                <a16:creationId xmlns:a16="http://schemas.microsoft.com/office/drawing/2014/main" id="{02AEE9BD-FF8C-4514-A564-D0A08CA94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6188" y="6572250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latin typeface="Comic Sans MS" panose="030F0702030302020204" pitchFamily="66" charset="0"/>
              </a:rPr>
              <a:t>          </a:t>
            </a:r>
            <a:r>
              <a:rPr lang="fr-FR" altLang="fr-FR" sz="1400">
                <a:latin typeface="Comic Sans MS" panose="030F0702030302020204" pitchFamily="66" charset="0"/>
              </a:rPr>
              <a:t>Sibai 1994</a:t>
            </a:r>
          </a:p>
        </p:txBody>
      </p:sp>
    </p:spTree>
    <p:extLst>
      <p:ext uri="{BB962C8B-B14F-4D97-AF65-F5344CB8AC3E}">
        <p14:creationId xmlns:p14="http://schemas.microsoft.com/office/powerpoint/2010/main" val="1586134217"/>
      </p:ext>
    </p:extLst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ce réservé du contenu 2">
            <a:extLst>
              <a:ext uri="{FF2B5EF4-FFF2-40B4-BE49-F238E27FC236}">
                <a16:creationId xmlns:a16="http://schemas.microsoft.com/office/drawing/2014/main" id="{DDC1949D-8E20-449D-A218-B1B6C0224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25" y="1071563"/>
            <a:ext cx="8229600" cy="5054600"/>
          </a:xfrm>
        </p:spPr>
        <p:txBody>
          <a:bodyPr/>
          <a:lstStyle/>
          <a:p>
            <a:pPr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fr-FR" sz="1200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  <a:ea typeface="Times New Roman" pitchFamily="18" charset="0"/>
                <a:cs typeface="Calibri Bold"/>
              </a:rPr>
              <a:t>                                        </a:t>
            </a:r>
            <a:r>
              <a:rPr lang="fr-FR" b="1" dirty="0">
                <a:solidFill>
                  <a:schemeClr val="accent3">
                    <a:lumMod val="75000"/>
                  </a:schemeClr>
                </a:solidFill>
                <a:latin typeface="Calibri Light" panose="020F0302020204030204" pitchFamily="34" charset="0"/>
                <a:ea typeface="Times New Roman" pitchFamily="18" charset="0"/>
                <a:cs typeface="Calibri Bold"/>
              </a:rPr>
              <a:t>Complications fœto-maternelles:</a:t>
            </a:r>
            <a:endParaRPr lang="fr-FR" b="1" dirty="0">
              <a:solidFill>
                <a:schemeClr val="accent3">
                  <a:lumMod val="75000"/>
                </a:schemeClr>
              </a:solidFill>
              <a:latin typeface="Calibri Light" panose="020F0302020204030204" pitchFamily="34" charset="0"/>
              <a:ea typeface="Times New Roman" pitchFamily="18" charset="0"/>
              <a:cs typeface="Arial" pitchFamily="34" charset="0"/>
            </a:endParaRPr>
          </a:p>
          <a:p>
            <a:pPr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endParaRPr lang="fr-FR" sz="1200" dirty="0">
              <a:solidFill>
                <a:schemeClr val="accent3">
                  <a:lumMod val="75000"/>
                </a:schemeClr>
              </a:solidFill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endParaRPr lang="fr-FR" sz="1200" dirty="0">
              <a:solidFill>
                <a:schemeClr val="accent3">
                  <a:lumMod val="75000"/>
                </a:schemeClr>
              </a:solidFill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337816-CB33-44A1-A035-B6FE02354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2FE1171-C8CA-43F1-B86D-F377BF60EFAE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674447-E206-41BA-9FE9-82B0FB0BF185}"/>
              </a:ext>
            </a:extLst>
          </p:cNvPr>
          <p:cNvSpPr/>
          <p:nvPr/>
        </p:nvSpPr>
        <p:spPr>
          <a:xfrm>
            <a:off x="2495551" y="1071563"/>
            <a:ext cx="6600825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7" name="Flèche droite rayée 6">
            <a:extLst>
              <a:ext uri="{FF2B5EF4-FFF2-40B4-BE49-F238E27FC236}">
                <a16:creationId xmlns:a16="http://schemas.microsoft.com/office/drawing/2014/main" id="{72AED315-9949-4D30-A3D4-DAB9B0139D5A}"/>
              </a:ext>
            </a:extLst>
          </p:cNvPr>
          <p:cNvSpPr/>
          <p:nvPr/>
        </p:nvSpPr>
        <p:spPr>
          <a:xfrm rot="8498617">
            <a:off x="3957681" y="2011559"/>
            <a:ext cx="571504" cy="214314"/>
          </a:xfrm>
          <a:prstGeom prst="stripedRightArrow">
            <a:avLst/>
          </a:pr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8" name="Flèche droite rayée 7">
            <a:extLst>
              <a:ext uri="{FF2B5EF4-FFF2-40B4-BE49-F238E27FC236}">
                <a16:creationId xmlns:a16="http://schemas.microsoft.com/office/drawing/2014/main" id="{58CDD08B-9A4C-454E-B9A0-F005CE9D7465}"/>
              </a:ext>
            </a:extLst>
          </p:cNvPr>
          <p:cNvSpPr/>
          <p:nvPr/>
        </p:nvSpPr>
        <p:spPr>
          <a:xfrm rot="2357098">
            <a:off x="7099404" y="2014079"/>
            <a:ext cx="571504" cy="214314"/>
          </a:xfrm>
          <a:prstGeom prst="stripedRightArrow">
            <a:avLst/>
          </a:pr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9EA2FF-79A0-4B59-A1B9-496B4C47E88B}"/>
              </a:ext>
            </a:extLst>
          </p:cNvPr>
          <p:cNvSpPr txBox="1"/>
          <p:nvPr/>
        </p:nvSpPr>
        <p:spPr>
          <a:xfrm>
            <a:off x="1919289" y="2357439"/>
            <a:ext cx="3748087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  <a:cs typeface="Arial" charset="0"/>
              </a:rPr>
              <a:t>             </a:t>
            </a:r>
            <a:r>
              <a:rPr lang="fr-FR" b="1" u="sng" dirty="0">
                <a:solidFill>
                  <a:schemeClr val="bg2">
                    <a:lumMod val="75000"/>
                  </a:schemeClr>
                </a:solidFill>
                <a:latin typeface="Comic Sans MS" pitchFamily="66" charset="0"/>
                <a:cs typeface="Arial" charset="0"/>
              </a:rPr>
              <a:t>Maternelles:</a:t>
            </a:r>
          </a:p>
          <a:p>
            <a:pPr>
              <a:defRPr/>
            </a:pPr>
            <a:r>
              <a:rPr lang="fr-FR" b="1" dirty="0">
                <a:solidFill>
                  <a:schemeClr val="bg2">
                    <a:lumMod val="75000"/>
                  </a:schemeClr>
                </a:solidFill>
                <a:latin typeface="Comic Sans MS" pitchFamily="66" charset="0"/>
                <a:cs typeface="Arial" charset="0"/>
              </a:rPr>
              <a:t> -   A court terme:</a:t>
            </a:r>
          </a:p>
          <a:p>
            <a:pPr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omic Sans MS" pitchFamily="66" charset="0"/>
                <a:cs typeface="Arial" charset="0"/>
              </a:rPr>
              <a:t>- HTA gravidique et/ou pré-éclampsie</a:t>
            </a:r>
          </a:p>
          <a:p>
            <a:pPr>
              <a:buFontTx/>
              <a:buChar char="-"/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omic Sans MS" pitchFamily="66" charset="0"/>
                <a:cs typeface="Arial" charset="0"/>
              </a:rPr>
              <a:t>Césarienne</a:t>
            </a:r>
          </a:p>
          <a:p>
            <a:pPr>
              <a:defRPr/>
            </a:pPr>
            <a:endParaRPr lang="fr-FR" dirty="0">
              <a:solidFill>
                <a:schemeClr val="bg2">
                  <a:lumMod val="75000"/>
                </a:schemeClr>
              </a:solidFill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fr-FR" b="1" dirty="0">
              <a:solidFill>
                <a:schemeClr val="bg2">
                  <a:lumMod val="75000"/>
                </a:schemeClr>
              </a:solidFill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fr-FR" b="1" dirty="0">
              <a:solidFill>
                <a:schemeClr val="bg2">
                  <a:lumMod val="75000"/>
                </a:schemeClr>
              </a:solidFill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fr-FR" b="1" dirty="0">
              <a:solidFill>
                <a:schemeClr val="bg2">
                  <a:lumMod val="75000"/>
                </a:schemeClr>
              </a:solidFill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fr-FR" b="1" dirty="0">
              <a:solidFill>
                <a:schemeClr val="bg2">
                  <a:lumMod val="75000"/>
                </a:schemeClr>
              </a:solidFill>
              <a:latin typeface="Comic Sans MS" pitchFamily="66" charset="0"/>
              <a:cs typeface="Arial" charset="0"/>
            </a:endParaRPr>
          </a:p>
          <a:p>
            <a:pPr>
              <a:defRPr/>
            </a:pPr>
            <a:r>
              <a:rPr lang="fr-FR" b="1" dirty="0">
                <a:solidFill>
                  <a:schemeClr val="bg2">
                    <a:lumMod val="75000"/>
                  </a:schemeClr>
                </a:solidFill>
                <a:latin typeface="Comic Sans MS" pitchFamily="66" charset="0"/>
                <a:cs typeface="Arial" charset="0"/>
              </a:rPr>
              <a:t>-A long terme:</a:t>
            </a:r>
          </a:p>
          <a:p>
            <a:pPr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omic Sans MS" pitchFamily="66" charset="0"/>
                <a:cs typeface="Arial" charset="0"/>
              </a:rPr>
              <a:t>- Récurrence</a:t>
            </a:r>
          </a:p>
          <a:p>
            <a:pPr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Comic Sans MS" pitchFamily="66" charset="0"/>
                <a:cs typeface="Arial" charset="0"/>
              </a:rPr>
              <a:t>- Diabète de type 2</a:t>
            </a:r>
          </a:p>
          <a:p>
            <a:pPr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   </a:t>
            </a:r>
          </a:p>
          <a:p>
            <a:pPr>
              <a:defRPr/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  <a:p>
            <a:pPr>
              <a:defRPr/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3BE373-9F2E-4A11-A074-C4435AAB74AE}"/>
              </a:ext>
            </a:extLst>
          </p:cNvPr>
          <p:cNvSpPr txBox="1"/>
          <p:nvPr/>
        </p:nvSpPr>
        <p:spPr>
          <a:xfrm>
            <a:off x="6453188" y="2344739"/>
            <a:ext cx="4214812" cy="49552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  <a:cs typeface="Arial" charset="0"/>
              </a:rPr>
              <a:t>          </a:t>
            </a:r>
            <a:r>
              <a:rPr lang="fr-FR" sz="2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Arial" charset="0"/>
              </a:rPr>
              <a:t>Fœtales et néonatales:</a:t>
            </a:r>
          </a:p>
          <a:p>
            <a:pPr>
              <a:defRPr/>
            </a:pPr>
            <a:r>
              <a:rPr lang="fr-F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Arial" charset="0"/>
              </a:rPr>
              <a:t>-A court terme:</a:t>
            </a:r>
          </a:p>
          <a:p>
            <a:pPr>
              <a:buFontTx/>
              <a:buChar char="-"/>
              <a:defRPr/>
            </a:pPr>
            <a:r>
              <a:rPr lang="fr-FR" sz="2800" dirty="0">
                <a:latin typeface="Calibri Light" panose="020F0302020204030204" pitchFamily="34" charset="0"/>
                <a:cs typeface="Arial" charset="0"/>
              </a:rPr>
              <a:t>Macrosomie fœtale </a:t>
            </a:r>
          </a:p>
          <a:p>
            <a:pPr>
              <a:defRPr/>
            </a:pPr>
            <a:r>
              <a:rPr lang="fr-FR" sz="2800" dirty="0">
                <a:latin typeface="Calibri Light" panose="020F0302020204030204" pitchFamily="34" charset="0"/>
                <a:cs typeface="Arial" charset="0"/>
              </a:rPr>
              <a:t>-Hypoglycémie néonatale</a:t>
            </a:r>
          </a:p>
          <a:p>
            <a:pPr>
              <a:defRPr/>
            </a:pPr>
            <a:r>
              <a:rPr lang="fr-FR" sz="2800" dirty="0">
                <a:latin typeface="Calibri Light" panose="020F0302020204030204" pitchFamily="34" charset="0"/>
                <a:cs typeface="Arial" charset="0"/>
              </a:rPr>
              <a:t>-Mort périnatale</a:t>
            </a:r>
          </a:p>
          <a:p>
            <a:pPr>
              <a:defRPr/>
            </a:pPr>
            <a:r>
              <a:rPr lang="fr-FR" sz="2800" dirty="0">
                <a:latin typeface="Calibri Light" panose="020F0302020204030204" pitchFamily="34" charset="0"/>
                <a:cs typeface="Arial" charset="0"/>
              </a:rPr>
              <a:t>-Hydramnios</a:t>
            </a:r>
          </a:p>
          <a:p>
            <a:pPr>
              <a:defRPr/>
            </a:pPr>
            <a:r>
              <a:rPr lang="fr-FR" sz="2800" dirty="0">
                <a:latin typeface="Calibri Light" panose="020F0302020204030204" pitchFamily="34" charset="0"/>
                <a:cs typeface="Arial" charset="0"/>
              </a:rPr>
              <a:t>  </a:t>
            </a:r>
            <a:r>
              <a:rPr lang="fr-FR" sz="2800" b="1" u="sng" dirty="0">
                <a:latin typeface="Calibri Light" panose="020F0302020204030204" pitchFamily="34" charset="0"/>
                <a:cs typeface="Arial" charset="0"/>
              </a:rPr>
              <a:t>Pour l’enfant:</a:t>
            </a:r>
          </a:p>
          <a:p>
            <a:pPr>
              <a:defRPr/>
            </a:pPr>
            <a:r>
              <a:rPr lang="fr-F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Arial" charset="0"/>
              </a:rPr>
              <a:t>- A long terme:</a:t>
            </a:r>
            <a:endParaRPr lang="fr-FR" sz="2800" dirty="0">
              <a:latin typeface="Calibri Light" panose="020F0302020204030204" pitchFamily="34" charset="0"/>
              <a:cs typeface="Arial" charset="0"/>
            </a:endParaRPr>
          </a:p>
          <a:p>
            <a:pPr>
              <a:defRPr/>
            </a:pPr>
            <a:r>
              <a:rPr lang="fr-FR" sz="2800" dirty="0">
                <a:latin typeface="Calibri Light" panose="020F0302020204030204" pitchFamily="34" charset="0"/>
                <a:cs typeface="Arial" charset="0"/>
              </a:rPr>
              <a:t>- Obésité de l’enfant?</a:t>
            </a:r>
          </a:p>
          <a:p>
            <a:pPr>
              <a:defRPr/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444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ZoneTexte 43">
            <a:extLst>
              <a:ext uri="{FF2B5EF4-FFF2-40B4-BE49-F238E27FC236}">
                <a16:creationId xmlns:a16="http://schemas.microsoft.com/office/drawing/2014/main" id="{CD3FA9CB-DCED-4FE2-82BE-88C6AB18F8F6}"/>
              </a:ext>
            </a:extLst>
          </p:cNvPr>
          <p:cNvSpPr txBox="1"/>
          <p:nvPr/>
        </p:nvSpPr>
        <p:spPr>
          <a:xfrm>
            <a:off x="2309814" y="3429001"/>
            <a:ext cx="81438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A3DCFAC1-62DC-4CE8-8968-C6BCBC77A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493140"/>
              </p:ext>
            </p:extLst>
          </p:nvPr>
        </p:nvGraphicFramePr>
        <p:xfrm>
          <a:off x="2138025" y="1414642"/>
          <a:ext cx="8215313" cy="5761037"/>
        </p:xfrm>
        <a:graphic>
          <a:graphicData uri="http://schemas.openxmlformats.org/drawingml/2006/table">
            <a:tbl>
              <a:tblPr/>
              <a:tblGrid>
                <a:gridCol w="8215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1037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Ø"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Avis des experts de l’IAPDSG :La valeur prédéfinie pour l’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odd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ratio (OR) devait correspondre à un seuil relatif de sur-risque de 75 % (OR = 1,75) par rapport à la référence, et c’est à partir de ces données qu’ont été déterminées les valeurs  seuils permettant le diagnostic : </a:t>
                      </a:r>
                    </a:p>
                    <a:p>
                      <a:pPr algn="just">
                        <a:buFont typeface="Wingdings" pitchFamily="2" charset="2"/>
                        <a:buNone/>
                      </a:pPr>
                      <a:endParaRPr lang="fr-FR" sz="180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                         GAJ : 0.92 g/l ;</a:t>
                      </a:r>
                    </a:p>
                    <a:p>
                      <a:pPr algn="just"/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                        Glycémie à 1h : 1.80 g/l,</a:t>
                      </a:r>
                    </a:p>
                    <a:p>
                      <a:pPr algn="just"/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                        Glycémie à 2h :1.53 g/l </a:t>
                      </a:r>
                    </a:p>
                    <a:p>
                      <a:endParaRPr lang="fr-FR" sz="180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 Les autres auteurs ont retenus un sur-risque de 100% (OR= 2) avec des valeurs  seuils à :</a:t>
                      </a:r>
                    </a:p>
                    <a:p>
                      <a:pPr algn="just">
                        <a:buFont typeface="Wingdings" pitchFamily="2" charset="2"/>
                        <a:buNone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GAJ : 0.95 g/l ; </a:t>
                      </a:r>
                    </a:p>
                    <a:p>
                      <a:pPr algn="just">
                        <a:buFont typeface="Wingdings" pitchFamily="2" charset="2"/>
                        <a:buNone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                     Glycémie à 1h : 1.91 g/l, </a:t>
                      </a:r>
                    </a:p>
                    <a:p>
                      <a:pPr algn="just">
                        <a:buFont typeface="Wingdings" pitchFamily="2" charset="2"/>
                        <a:buNone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                     Glycémie à 2h :1.62 g/l .</a:t>
                      </a:r>
                    </a:p>
                    <a:p>
                      <a:pPr algn="just"/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248A54F-D637-49F6-832F-DDB09C2E04A3}"/>
              </a:ext>
            </a:extLst>
          </p:cNvPr>
          <p:cNvGraphicFramePr>
            <a:graphicFrameLocks noGrp="1"/>
          </p:cNvGraphicFramePr>
          <p:nvPr/>
        </p:nvGraphicFramePr>
        <p:xfrm>
          <a:off x="6167438" y="2643188"/>
          <a:ext cx="3681412" cy="192786"/>
        </p:xfrm>
        <a:graphic>
          <a:graphicData uri="http://schemas.openxmlformats.org/drawingml/2006/table">
            <a:tbl>
              <a:tblPr/>
              <a:tblGrid>
                <a:gridCol w="3681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20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2032D5A-A029-4045-B75E-706F3E9CE7FA}"/>
              </a:ext>
            </a:extLst>
          </p:cNvPr>
          <p:cNvSpPr/>
          <p:nvPr/>
        </p:nvSpPr>
        <p:spPr>
          <a:xfrm>
            <a:off x="2024064" y="1143001"/>
            <a:ext cx="8429625" cy="2500313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7160EE-30EC-40C4-B26A-8B44AB8DEB46}"/>
              </a:ext>
            </a:extLst>
          </p:cNvPr>
          <p:cNvSpPr/>
          <p:nvPr/>
        </p:nvSpPr>
        <p:spPr>
          <a:xfrm>
            <a:off x="2095500" y="4143375"/>
            <a:ext cx="8358188" cy="200025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3017" name="ZoneTexte 5">
            <a:extLst>
              <a:ext uri="{FF2B5EF4-FFF2-40B4-BE49-F238E27FC236}">
                <a16:creationId xmlns:a16="http://schemas.microsoft.com/office/drawing/2014/main" id="{0AC39E7E-E73C-42C4-A3B3-E1690BAD1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662" y="214313"/>
            <a:ext cx="87487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dirty="0"/>
              <a:t>                                                  </a:t>
            </a:r>
            <a:r>
              <a:rPr lang="fr-FR" altLang="fr-FR" sz="2400" dirty="0">
                <a:solidFill>
                  <a:srgbClr val="FF0000"/>
                </a:solidFill>
                <a:latin typeface="Calibri Light" panose="020F0302020204030204" pitchFamily="34" charset="0"/>
              </a:rPr>
              <a:t>IADPSG</a:t>
            </a:r>
            <a:r>
              <a:rPr lang="fr-FR" altLang="fr-FR" sz="2400" dirty="0">
                <a:latin typeface="Calibri Light" panose="020F0302020204030204" pitchFamily="34" charset="0"/>
              </a:rPr>
              <a:t>: </a:t>
            </a:r>
            <a:endParaRPr lang="fr-FR" altLang="fr-FR" sz="2400" b="1" dirty="0">
              <a:latin typeface="Calibri Light" panose="020F0302020204030204" pitchFamily="34" charset="0"/>
            </a:endParaRPr>
          </a:p>
          <a:p>
            <a:pPr eaLnBrk="1" hangingPunct="1"/>
            <a:r>
              <a:rPr lang="fr-FR" altLang="fr-FR" sz="2400" b="1" dirty="0">
                <a:solidFill>
                  <a:srgbClr val="FF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I</a:t>
            </a:r>
            <a:r>
              <a:rPr lang="fr-FR" altLang="fr-FR" sz="2400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nternational </a:t>
            </a:r>
            <a:r>
              <a:rPr lang="fr-FR" altLang="fr-FR" sz="2400" b="1" dirty="0">
                <a:solidFill>
                  <a:srgbClr val="FF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A</a:t>
            </a:r>
            <a:r>
              <a:rPr lang="fr-FR" altLang="fr-FR" sz="2400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ssociation of </a:t>
            </a:r>
            <a:r>
              <a:rPr lang="fr-FR" altLang="fr-FR" sz="2400" b="1" dirty="0">
                <a:solidFill>
                  <a:srgbClr val="FF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D</a:t>
            </a:r>
            <a:r>
              <a:rPr lang="fr-FR" altLang="fr-FR" sz="2400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iabetes </a:t>
            </a:r>
            <a:r>
              <a:rPr lang="fr-FR" altLang="fr-FR" sz="2400" b="1" dirty="0" err="1">
                <a:solidFill>
                  <a:srgbClr val="FF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P</a:t>
            </a:r>
            <a:r>
              <a:rPr lang="fr-FR" altLang="fr-FR" sz="2400" b="1" dirty="0" err="1"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regnancy</a:t>
            </a:r>
            <a:r>
              <a:rPr lang="fr-FR" altLang="fr-FR" sz="2400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 </a:t>
            </a:r>
            <a:r>
              <a:rPr lang="fr-FR" altLang="fr-FR" sz="2400" b="1" dirty="0" err="1">
                <a:solidFill>
                  <a:srgbClr val="FF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S</a:t>
            </a:r>
            <a:r>
              <a:rPr lang="fr-FR" altLang="fr-FR" sz="2400" b="1" dirty="0" err="1"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tudy</a:t>
            </a:r>
            <a:r>
              <a:rPr lang="fr-FR" altLang="fr-FR" sz="2400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 </a:t>
            </a:r>
            <a:r>
              <a:rPr lang="fr-FR" altLang="fr-FR" sz="2400" b="1" dirty="0">
                <a:solidFill>
                  <a:srgbClr val="FF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G</a:t>
            </a:r>
            <a:r>
              <a:rPr lang="fr-FR" altLang="fr-FR" sz="2400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Bold" panose="020F0702030404030204" pitchFamily="34" charset="0"/>
              </a:rPr>
              <a:t>roup </a:t>
            </a:r>
            <a:endParaRPr lang="fr-FR" altLang="fr-FR" sz="2400" dirty="0">
              <a:latin typeface="Calibri Light" panose="020F0302020204030204" pitchFamily="34" charset="0"/>
            </a:endParaRP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5D41E542-2EDD-447E-A8E3-6D95E8686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6DDCE3-E5EB-4737-A807-DB955DD0CB7A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3019" name="ZoneTexte 8">
            <a:extLst>
              <a:ext uri="{FF2B5EF4-FFF2-40B4-BE49-F238E27FC236}">
                <a16:creationId xmlns:a16="http://schemas.microsoft.com/office/drawing/2014/main" id="{CB906C8B-61E8-4684-91E0-EC22F8D8C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6453189"/>
            <a:ext cx="87487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100" dirty="0">
                <a:latin typeface="Comic Sans MS" panose="030F0702030302020204" pitchFamily="66" charset="0"/>
              </a:rPr>
              <a:t>-</a:t>
            </a:r>
            <a:r>
              <a:rPr lang="fr-FR" altLang="fr-FR" sz="1100" dirty="0" err="1">
                <a:latin typeface="Comic Sans MS" panose="030F0702030302020204" pitchFamily="66" charset="0"/>
              </a:rPr>
              <a:t>Vambergue</a:t>
            </a:r>
            <a:r>
              <a:rPr lang="fr-FR" altLang="fr-FR" sz="1100" dirty="0">
                <a:latin typeface="Comic Sans MS" panose="030F0702030302020204" pitchFamily="66" charset="0"/>
              </a:rPr>
              <a:t> A. Le diabete gestationnel : diagnostic et prise en charge à court et à long terme. Presse Med 2013; 42: 893-899.</a:t>
            </a:r>
          </a:p>
          <a:p>
            <a:pPr eaLnBrk="1" hangingPunct="1"/>
            <a:r>
              <a:rPr lang="en-US" altLang="fr-FR" sz="1100" dirty="0">
                <a:latin typeface="Comic Sans MS" panose="030F0702030302020204" pitchFamily="66" charset="0"/>
              </a:rPr>
              <a:t>-Ryan EA.  Diagnosing  gestational  diabetes.  </a:t>
            </a:r>
            <a:r>
              <a:rPr lang="fr-FR" altLang="fr-FR" sz="1100" dirty="0" err="1">
                <a:latin typeface="Comic Sans MS" panose="030F0702030302020204" pitchFamily="66" charset="0"/>
              </a:rPr>
              <a:t>Diabetologia</a:t>
            </a:r>
            <a:r>
              <a:rPr lang="fr-FR" altLang="fr-FR" sz="1100" dirty="0">
                <a:latin typeface="Comic Sans MS" panose="030F0702030302020204" pitchFamily="66" charset="0"/>
              </a:rPr>
              <a:t> 2011;54(3):480–6</a:t>
            </a:r>
          </a:p>
          <a:p>
            <a:pPr eaLnBrk="1" hangingPunct="1"/>
            <a:endParaRPr lang="fr-FR" altLang="fr-FR" sz="1100" dirty="0"/>
          </a:p>
        </p:txBody>
      </p:sp>
    </p:spTree>
    <p:extLst>
      <p:ext uri="{BB962C8B-B14F-4D97-AF65-F5344CB8AC3E}">
        <p14:creationId xmlns:p14="http://schemas.microsoft.com/office/powerpoint/2010/main" val="1857376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4">
            <a:extLst>
              <a:ext uri="{FF2B5EF4-FFF2-40B4-BE49-F238E27FC236}">
                <a16:creationId xmlns:a16="http://schemas.microsoft.com/office/drawing/2014/main" id="{A3677185-EBA4-4E2A-AFFF-EFE9FC0A1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sz="4800" b="1" dirty="0"/>
              <a:t>Diabète gestationnel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F3201F-0627-49D0-A724-8A591BCF3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FC9A90F-444F-46B0-BD87-D22E3586E453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4036" name="Picture 6" descr="http://e-paye.com/wp-content/uploads/2012/03/iStock_000016729171Medium-Newsepaye1.jpg">
            <a:extLst>
              <a:ext uri="{FF2B5EF4-FFF2-40B4-BE49-F238E27FC236}">
                <a16:creationId xmlns:a16="http://schemas.microsoft.com/office/drawing/2014/main" id="{75AE065E-35A0-4444-A555-97912DF875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56364" y="260351"/>
            <a:ext cx="4211637" cy="3529013"/>
          </a:xfrm>
          <a:noFill/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8A1C170-174D-4CC7-81C1-CA0D64BD0C39}"/>
              </a:ext>
            </a:extLst>
          </p:cNvPr>
          <p:cNvSpPr txBox="1"/>
          <p:nvPr/>
        </p:nvSpPr>
        <p:spPr>
          <a:xfrm>
            <a:off x="838200" y="4301673"/>
            <a:ext cx="388778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accent3">
                    <a:lumMod val="50000"/>
                  </a:schemeClr>
                </a:solidFill>
              </a:rPr>
              <a:t>                   </a:t>
            </a:r>
            <a:r>
              <a:rPr lang="fr-FR" sz="2800" b="1" dirty="0">
                <a:solidFill>
                  <a:schemeClr val="accent3">
                    <a:lumMod val="50000"/>
                  </a:schemeClr>
                </a:solidFill>
                <a:latin typeface="Calibri Light" panose="020F0302020204030204" pitchFamily="34" charset="0"/>
              </a:rPr>
              <a:t>Qui dépister:</a:t>
            </a:r>
          </a:p>
        </p:txBody>
      </p:sp>
    </p:spTree>
    <p:extLst>
      <p:ext uri="{BB962C8B-B14F-4D97-AF65-F5344CB8AC3E}">
        <p14:creationId xmlns:p14="http://schemas.microsoft.com/office/powerpoint/2010/main" val="1978084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C0FB21F-74FF-4C48-BFD0-F8265D5DC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fr-FR" altLang="fr-FR" sz="5300" b="1" dirty="0"/>
              <a:t>Diabète gestationnel</a:t>
            </a:r>
            <a:br>
              <a:rPr lang="fr-FR" altLang="fr-FR" sz="2800" b="1" dirty="0"/>
            </a:br>
            <a:br>
              <a:rPr lang="fr-FR" altLang="fr-FR" sz="2800" b="1" dirty="0"/>
            </a:br>
            <a:r>
              <a:rPr lang="fr-FR" sz="3100" b="1" dirty="0">
                <a:solidFill>
                  <a:schemeClr val="accent3">
                    <a:lumMod val="50000"/>
                  </a:schemeClr>
                </a:solidFill>
                <a:latin typeface="Calibri Light" panose="020F0302020204030204" pitchFamily="34" charset="0"/>
              </a:rPr>
              <a:t>Qui dépister:</a:t>
            </a:r>
            <a:br>
              <a:rPr lang="fr-FR" sz="3100" b="1" dirty="0">
                <a:solidFill>
                  <a:schemeClr val="accent3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endParaRPr lang="fr-FR" sz="3100" dirty="0">
              <a:latin typeface="Calibri Light" panose="020F0302020204030204" pitchFamily="34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6D551BC-2CFC-4746-B72A-088ECD101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914" y="1690687"/>
            <a:ext cx="5344886" cy="4911725"/>
          </a:xfrm>
          <a:ln w="22225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fr-FR" dirty="0">
                <a:latin typeface="Comic Sans MS" pitchFamily="66" charset="0"/>
              </a:rPr>
              <a:t>        </a:t>
            </a:r>
            <a:r>
              <a:rPr lang="fr-FR" sz="2000" b="1" u="sng" dirty="0">
                <a:latin typeface="Calibri Light" panose="020F0302020204030204" pitchFamily="34" charset="0"/>
              </a:rPr>
              <a:t>Systématique:</a:t>
            </a:r>
            <a:r>
              <a:rPr lang="fr-FR" sz="2000" b="1" dirty="0">
                <a:latin typeface="Calibri Light" panose="020F0302020204030204" pitchFamily="34" charset="0"/>
              </a:rPr>
              <a:t>  </a:t>
            </a:r>
          </a:p>
          <a:p>
            <a:pPr>
              <a:defRPr/>
            </a:pPr>
            <a:endParaRPr lang="fr-FR" sz="2000" dirty="0">
              <a:latin typeface="Calibri Light" panose="020F0302020204030204" pitchFamily="34" charset="0"/>
            </a:endParaRPr>
          </a:p>
          <a:p>
            <a:pPr>
              <a:defRPr/>
            </a:pPr>
            <a:endParaRPr lang="fr-FR" sz="2000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fr-FR" sz="2000" dirty="0">
                <a:latin typeface="Calibri Light" panose="020F0302020204030204" pitchFamily="34" charset="0"/>
              </a:rPr>
              <a:t>Sensibilité élevée 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fr-FR" sz="20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20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20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2000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fr-FR" sz="2000" dirty="0">
                <a:latin typeface="Calibri Light" panose="020F0302020204030204" pitchFamily="34" charset="0"/>
              </a:rPr>
              <a:t>Coût-Efficacité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D5BABEB-99F4-4A82-BB73-A5564EE45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690687"/>
            <a:ext cx="5584371" cy="5030788"/>
          </a:xfrm>
          <a:ln w="22225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fr-FR" sz="2000" dirty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Calibri" pitchFamily="34" charset="0"/>
              </a:rPr>
              <a:t>                    </a:t>
            </a:r>
            <a:r>
              <a:rPr lang="fr-FR" sz="2000" b="1" u="sng" dirty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Calibri" pitchFamily="34" charset="0"/>
              </a:rPr>
              <a:t>Ciblé</a:t>
            </a:r>
            <a:r>
              <a:rPr lang="fr-FR" sz="2000" b="1" dirty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Calibri" pitchFamily="34" charset="0"/>
              </a:rPr>
              <a:t> :</a:t>
            </a: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/>
                </a:solidFill>
                <a:latin typeface="+mj-lt"/>
                <a:ea typeface="Times New Roman" pitchFamily="18" charset="0"/>
                <a:cs typeface="Calibri" pitchFamily="34" charset="0"/>
              </a:rPr>
              <a:t>Performance, faisabilité, Limite le co</a:t>
            </a:r>
            <a:r>
              <a:rPr lang="fr-FR" sz="2000" dirty="0">
                <a:latin typeface="+mj-lt"/>
              </a:rPr>
              <a:t>û</a:t>
            </a:r>
            <a:r>
              <a:rPr lang="fr-FR" sz="2000" dirty="0">
                <a:solidFill>
                  <a:srgbClr val="000000"/>
                </a:solidFill>
                <a:latin typeface="+mj-lt"/>
                <a:ea typeface="Times New Roman" pitchFamily="18" charset="0"/>
                <a:cs typeface="Calibri" pitchFamily="34" charset="0"/>
              </a:rPr>
              <a:t>t du dépistage.</a:t>
            </a: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Ø"/>
              <a:defRPr/>
            </a:pPr>
            <a:endParaRPr lang="fr-FR" sz="2000" dirty="0">
              <a:solidFill>
                <a:srgbClr val="000000"/>
              </a:solidFill>
              <a:latin typeface="+mj-lt"/>
              <a:ea typeface="Times New Roman" pitchFamily="18" charset="0"/>
              <a:cs typeface="Calibri" pitchFamily="34" charset="0"/>
            </a:endParaRP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/>
                </a:solidFill>
                <a:latin typeface="+mj-lt"/>
                <a:ea typeface="Times New Roman" pitchFamily="18" charset="0"/>
                <a:cs typeface="Calibri" pitchFamily="34" charset="0"/>
              </a:rPr>
              <a:t>Facteur de risque:</a:t>
            </a:r>
          </a:p>
          <a:p>
            <a:pPr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endParaRPr lang="fr-FR" sz="2000" dirty="0">
              <a:solidFill>
                <a:srgbClr val="000000"/>
              </a:solidFill>
              <a:latin typeface="+mj-lt"/>
              <a:ea typeface="Times New Roman" pitchFamily="18" charset="0"/>
              <a:cs typeface="Calibri" pitchFamily="34" charset="0"/>
            </a:endParaRPr>
          </a:p>
          <a:p>
            <a:pPr>
              <a:lnSpc>
                <a:spcPct val="115000"/>
              </a:lnSpc>
              <a:buNone/>
              <a:defRPr/>
            </a:pPr>
            <a:r>
              <a:rPr lang="fr-FR" sz="2000" dirty="0">
                <a:solidFill>
                  <a:srgbClr val="FF0000"/>
                </a:solidFill>
                <a:latin typeface="+mj-lt"/>
                <a:ea typeface="Times New Roman"/>
                <a:cs typeface="Calibri"/>
              </a:rPr>
              <a:t>*Age maternel ≥35 ans</a:t>
            </a:r>
            <a:endParaRPr lang="fr-FR" sz="2000" dirty="0">
              <a:solidFill>
                <a:srgbClr val="FF0000"/>
              </a:solidFill>
              <a:latin typeface="+mj-lt"/>
              <a:ea typeface="Times New Roman"/>
              <a:cs typeface="Arial"/>
            </a:endParaRPr>
          </a:p>
          <a:p>
            <a:pPr>
              <a:lnSpc>
                <a:spcPct val="115000"/>
              </a:lnSpc>
              <a:buNone/>
              <a:defRPr/>
            </a:pPr>
            <a:r>
              <a:rPr lang="fr-FR" sz="2000" dirty="0">
                <a:solidFill>
                  <a:srgbClr val="FF0000"/>
                </a:solidFill>
                <a:latin typeface="+mj-lt"/>
                <a:ea typeface="Times New Roman"/>
                <a:cs typeface="Calibri"/>
              </a:rPr>
              <a:t>*IMC ≥25 kg/m2</a:t>
            </a:r>
            <a:endParaRPr lang="fr-FR" sz="2000" dirty="0">
              <a:solidFill>
                <a:srgbClr val="FF0000"/>
              </a:solidFill>
              <a:latin typeface="+mj-lt"/>
              <a:ea typeface="Times New Roman"/>
              <a:cs typeface="Arial"/>
            </a:endParaRPr>
          </a:p>
          <a:p>
            <a:pPr>
              <a:lnSpc>
                <a:spcPct val="115000"/>
              </a:lnSpc>
              <a:buNone/>
              <a:defRPr/>
            </a:pPr>
            <a:r>
              <a:rPr lang="fr-FR" sz="2000" dirty="0">
                <a:solidFill>
                  <a:srgbClr val="FF0000"/>
                </a:solidFill>
                <a:latin typeface="+mj-lt"/>
                <a:ea typeface="Times New Roman"/>
                <a:cs typeface="Calibri"/>
              </a:rPr>
              <a:t>*ATCD familiaux au 1 er degré, de diabète de type 2</a:t>
            </a:r>
            <a:endParaRPr lang="fr-FR" sz="2000" dirty="0">
              <a:solidFill>
                <a:srgbClr val="FF0000"/>
              </a:solidFill>
              <a:latin typeface="+mj-lt"/>
              <a:ea typeface="Times New Roman"/>
              <a:cs typeface="Arial"/>
            </a:endParaRPr>
          </a:p>
          <a:p>
            <a:pPr>
              <a:lnSpc>
                <a:spcPct val="115000"/>
              </a:lnSpc>
              <a:buNone/>
              <a:defRPr/>
            </a:pPr>
            <a:r>
              <a:rPr lang="fr-FR" sz="2000" dirty="0">
                <a:solidFill>
                  <a:srgbClr val="FF0000"/>
                </a:solidFill>
                <a:latin typeface="+mj-lt"/>
                <a:ea typeface="Times New Roman"/>
                <a:cs typeface="Calibri"/>
              </a:rPr>
              <a:t>*ATCD personnels obstétricaux de : diabète gestationnel</a:t>
            </a:r>
            <a:r>
              <a:rPr lang="fr-FR" sz="2000" dirty="0">
                <a:solidFill>
                  <a:srgbClr val="FF0000"/>
                </a:solidFill>
                <a:latin typeface="+mj-lt"/>
                <a:ea typeface="Times New Roman"/>
                <a:cs typeface="Arial"/>
              </a:rPr>
              <a:t> </a:t>
            </a:r>
            <a:r>
              <a:rPr lang="fr-FR" sz="2000" dirty="0">
                <a:solidFill>
                  <a:srgbClr val="FF0000"/>
                </a:solidFill>
                <a:latin typeface="+mj-lt"/>
                <a:ea typeface="Times New Roman"/>
                <a:cs typeface="Calibri"/>
              </a:rPr>
              <a:t> ou de macrosomie</a:t>
            </a:r>
            <a:endParaRPr lang="fr-FR" sz="2000" dirty="0">
              <a:solidFill>
                <a:srgbClr val="FF0000"/>
              </a:solidFill>
              <a:latin typeface="+mj-lt"/>
              <a:ea typeface="Times New Roman"/>
              <a:cs typeface="Arial"/>
            </a:endParaRPr>
          </a:p>
          <a:p>
            <a:pPr>
              <a:lnSpc>
                <a:spcPct val="115000"/>
              </a:lnSpc>
              <a:defRPr/>
            </a:pPr>
            <a:endParaRPr lang="fr-FR" sz="2000" dirty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Calibri" pitchFamily="34" charset="0"/>
            </a:endParaRPr>
          </a:p>
          <a:p>
            <a:pPr>
              <a:defRPr/>
            </a:pPr>
            <a:endParaRPr lang="fr-FR" sz="2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560A7B-C5E0-442E-80B2-65009A63D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82D7F4-110F-4C3D-8C00-F1F6941FC7F7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539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Espace réservé du contenu 2">
            <a:extLst>
              <a:ext uri="{FF2B5EF4-FFF2-40B4-BE49-F238E27FC236}">
                <a16:creationId xmlns:a16="http://schemas.microsoft.com/office/drawing/2014/main" id="{1F644BBF-78BA-46B8-8232-306EFE5B1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fr-FR" dirty="0"/>
              <a:t>             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fr-FR" dirty="0"/>
          </a:p>
          <a:p>
            <a:pPr>
              <a:buFont typeface="Arial" panose="020B0604020202020204" pitchFamily="34" charset="0"/>
              <a:buNone/>
              <a:defRPr/>
            </a:pPr>
            <a:r>
              <a:rPr lang="fr-FR" dirty="0"/>
              <a:t>                          </a:t>
            </a:r>
            <a:r>
              <a:rPr lang="fr-FR" b="1" dirty="0">
                <a:solidFill>
                  <a:schemeClr val="accent3">
                    <a:lumMod val="50000"/>
                  </a:schemeClr>
                </a:solidFill>
                <a:latin typeface="Calibri Light" panose="020F0302020204030204" pitchFamily="34" charset="0"/>
              </a:rPr>
              <a:t>Quand dépister: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E2C8B7-3F98-440E-B9D1-A3C523149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16BA94-9D2A-4D69-B506-25CAB1908258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6084" name="Picture 6" descr="https://encrypted-tbn0.gstatic.com/images?q=tbn:ANd9GcTRXdI-Ol9_jNBbipQZx9MxKXfOjqLsM5SsV70-Wt_ABkRAVqLj">
            <a:extLst>
              <a:ext uri="{FF2B5EF4-FFF2-40B4-BE49-F238E27FC236}">
                <a16:creationId xmlns:a16="http://schemas.microsoft.com/office/drawing/2014/main" id="{0E26D2BD-EE38-4641-A1AB-AA4CE0685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0" y="0"/>
            <a:ext cx="25717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746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5D806E30-96BC-4DE4-9E20-4EE1BAB1E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2339" y="585789"/>
            <a:ext cx="7773987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B2AFFF9E-584C-478B-AC34-529F8641C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9426" y="850901"/>
            <a:ext cx="1238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08E66E4E-6C0A-4A28-92E3-C5BFAB8E8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3776" y="850901"/>
            <a:ext cx="1238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1F3921E-C3B8-42CD-B965-586EFEBEC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z="3200" b="1" dirty="0">
                <a:solidFill>
                  <a:schemeClr val="accent3">
                    <a:lumMod val="50000"/>
                  </a:schemeClr>
                </a:solidFill>
                <a:latin typeface="Calibri Light" panose="020F0302020204030204" pitchFamily="34" charset="0"/>
              </a:rPr>
              <a:t>Quand dépister?</a:t>
            </a:r>
            <a:br>
              <a:rPr lang="fr-FR" sz="3200" b="1" dirty="0">
                <a:solidFill>
                  <a:schemeClr val="accent3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endParaRPr lang="fr-FR" sz="3200" dirty="0">
              <a:latin typeface="Calibri Light" panose="020F0302020204030204" pitchFamily="34" charset="0"/>
            </a:endParaRPr>
          </a:p>
        </p:txBody>
      </p:sp>
      <p:sp>
        <p:nvSpPr>
          <p:cNvPr id="14342" name="Rectangle 75">
            <a:extLst>
              <a:ext uri="{FF2B5EF4-FFF2-40B4-BE49-F238E27FC236}">
                <a16:creationId xmlns:a16="http://schemas.microsoft.com/office/drawing/2014/main" id="{AC858BF9-8B22-4C92-BC6D-7CECA3DC96A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992314" y="1600201"/>
            <a:ext cx="4027487" cy="4525963"/>
          </a:xfrm>
          <a:ln w="22225"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pPr indent="-50800">
              <a:defRPr/>
            </a:pPr>
            <a:endParaRPr lang="fr-FR" sz="2400" dirty="0">
              <a:latin typeface="Comic Sans MS" pitchFamily="66" charset="0"/>
              <a:cs typeface="Arial" pitchFamily="34" charset="0"/>
            </a:endParaRPr>
          </a:p>
          <a:p>
            <a:pPr indent="-50800">
              <a:buNone/>
              <a:defRPr/>
            </a:pPr>
            <a:endParaRPr lang="fr-FR" sz="2400" dirty="0">
              <a:latin typeface="Comic Sans MS" pitchFamily="66" charset="0"/>
              <a:cs typeface="Arial" pitchFamily="34" charset="0"/>
            </a:endParaRPr>
          </a:p>
          <a:p>
            <a:pPr indent="-50800">
              <a:buNone/>
              <a:defRPr/>
            </a:pPr>
            <a:r>
              <a:rPr lang="fr-FR" sz="2400" b="1" dirty="0">
                <a:latin typeface="Comic Sans MS" pitchFamily="66" charset="0"/>
                <a:cs typeface="Arial" pitchFamily="34" charset="0"/>
              </a:rPr>
              <a:t>     </a:t>
            </a:r>
            <a:r>
              <a:rPr lang="fr-FR" b="1" u="sng" dirty="0">
                <a:latin typeface="Calibri Light" panose="020F0302020204030204" pitchFamily="34" charset="0"/>
                <a:cs typeface="Arial" pitchFamily="34" charset="0"/>
              </a:rPr>
              <a:t>1</a:t>
            </a:r>
            <a:r>
              <a:rPr lang="fr-FR" b="1" u="sng" baseline="30000" dirty="0">
                <a:latin typeface="Calibri Light" panose="020F0302020204030204" pitchFamily="34" charset="0"/>
                <a:cs typeface="Arial" pitchFamily="34" charset="0"/>
              </a:rPr>
              <a:t>er</a:t>
            </a:r>
            <a:r>
              <a:rPr lang="fr-FR" b="1" u="sng" dirty="0">
                <a:latin typeface="Calibri Light" panose="020F0302020204030204" pitchFamily="34" charset="0"/>
                <a:cs typeface="Arial" pitchFamily="34" charset="0"/>
              </a:rPr>
              <a:t> trimestre:</a:t>
            </a:r>
          </a:p>
          <a:p>
            <a:pPr marL="819150" lvl="1">
              <a:buNone/>
              <a:defRPr/>
            </a:pPr>
            <a:endParaRPr lang="fr-FR" sz="2800" dirty="0">
              <a:latin typeface="Calibri Light" panose="020F0302020204030204" pitchFamily="34" charset="0"/>
              <a:cs typeface="Arial" pitchFamily="34" charset="0"/>
            </a:endParaRPr>
          </a:p>
          <a:p>
            <a:pPr marL="819150" lvl="1">
              <a:defRPr/>
            </a:pPr>
            <a:r>
              <a:rPr lang="fr-FR" sz="2800" dirty="0">
                <a:solidFill>
                  <a:srgbClr val="FF0000"/>
                </a:solidFill>
                <a:latin typeface="Calibri Light" panose="020F0302020204030204" pitchFamily="34" charset="0"/>
                <a:cs typeface="Arial" pitchFamily="34" charset="0"/>
              </a:rPr>
              <a:t>Repérage des diabètes de type 2 méconnus</a:t>
            </a:r>
          </a:p>
          <a:p>
            <a:pPr marL="819150" lvl="1">
              <a:defRPr/>
            </a:pPr>
            <a:endParaRPr lang="fr-FR" sz="2800" dirty="0">
              <a:latin typeface="Calibri Light" panose="020F0302020204030204" pitchFamily="34" charset="0"/>
              <a:cs typeface="Arial" pitchFamily="34" charset="0"/>
            </a:endParaRPr>
          </a:p>
          <a:p>
            <a:pPr marL="819150" lvl="1">
              <a:defRPr/>
            </a:pPr>
            <a:r>
              <a:rPr lang="fr-FR" sz="2800" dirty="0">
                <a:latin typeface="Calibri Light" panose="020F0302020204030204" pitchFamily="34" charset="0"/>
                <a:cs typeface="Arial" pitchFamily="34" charset="0"/>
              </a:rPr>
              <a:t>Glycémie à jeun</a:t>
            </a:r>
            <a:endParaRPr lang="fr-FR" sz="2800" b="1" dirty="0">
              <a:solidFill>
                <a:srgbClr val="0070C0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marL="819150" lvl="1">
              <a:defRPr/>
            </a:pPr>
            <a:endParaRPr lang="fr-FR" dirty="0">
              <a:latin typeface="Comic Sans MS" pitchFamily="66" charset="0"/>
              <a:cs typeface="Arial" pitchFamily="34" charset="0"/>
            </a:endParaRPr>
          </a:p>
          <a:p>
            <a:pPr marL="819150" lvl="1">
              <a:buNone/>
              <a:defRPr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819150" lvl="1">
              <a:defRPr/>
            </a:pP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72718BF7-BC83-4983-B9FB-3CD4F5DE0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22225"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pPr indent="-50800">
              <a:defRPr/>
            </a:pPr>
            <a:endParaRPr lang="fr-FR" sz="2400" dirty="0">
              <a:latin typeface="Comic Sans MS" pitchFamily="66" charset="0"/>
              <a:cs typeface="Arial" pitchFamily="34" charset="0"/>
            </a:endParaRPr>
          </a:p>
          <a:p>
            <a:pPr indent="-50800">
              <a:buNone/>
              <a:defRPr/>
            </a:pPr>
            <a:endParaRPr lang="fr-FR" sz="2400" dirty="0">
              <a:latin typeface="Comic Sans MS" pitchFamily="66" charset="0"/>
              <a:cs typeface="Arial" pitchFamily="34" charset="0"/>
            </a:endParaRPr>
          </a:p>
          <a:p>
            <a:pPr indent="-50800">
              <a:buNone/>
              <a:defRPr/>
            </a:pPr>
            <a:r>
              <a:rPr lang="fr-FR" sz="2400" b="1" dirty="0">
                <a:latin typeface="Comic Sans MS" pitchFamily="66" charset="0"/>
                <a:cs typeface="Arial" pitchFamily="34" charset="0"/>
              </a:rPr>
              <a:t>     </a:t>
            </a:r>
            <a:r>
              <a:rPr lang="fr-FR" b="1" u="sng" dirty="0">
                <a:latin typeface="Calibri Light" panose="020F0302020204030204" pitchFamily="34" charset="0"/>
                <a:cs typeface="Arial" pitchFamily="34" charset="0"/>
              </a:rPr>
              <a:t>24 - 28 SA: </a:t>
            </a:r>
          </a:p>
          <a:p>
            <a:pPr marL="819150" lvl="1">
              <a:buNone/>
              <a:defRPr/>
            </a:pPr>
            <a:endParaRPr lang="fr-FR" sz="2800" dirty="0">
              <a:latin typeface="Calibri Light" panose="020F0302020204030204" pitchFamily="34" charset="0"/>
              <a:cs typeface="Arial" pitchFamily="34" charset="0"/>
            </a:endParaRPr>
          </a:p>
          <a:p>
            <a:pPr marL="819150" lvl="1">
              <a:defRPr/>
            </a:pPr>
            <a:r>
              <a:rPr lang="fr-FR" sz="2800" dirty="0">
                <a:latin typeface="Calibri Light" panose="020F0302020204030204" pitchFamily="34" charset="0"/>
                <a:cs typeface="Arial" pitchFamily="34" charset="0"/>
              </a:rPr>
              <a:t>Insulinorésistance</a:t>
            </a:r>
          </a:p>
          <a:p>
            <a:pPr marL="819150" lvl="1">
              <a:buNone/>
              <a:defRPr/>
            </a:pPr>
            <a:endParaRPr lang="fr-FR" sz="2800" dirty="0">
              <a:latin typeface="Calibri Light" panose="020F0302020204030204" pitchFamily="34" charset="0"/>
              <a:cs typeface="Arial" pitchFamily="34" charset="0"/>
            </a:endParaRPr>
          </a:p>
          <a:p>
            <a:pPr marL="819150" lvl="1">
              <a:buNone/>
              <a:defRPr/>
            </a:pPr>
            <a:endParaRPr lang="fr-FR" sz="2800" dirty="0">
              <a:latin typeface="Calibri Light" panose="020F0302020204030204" pitchFamily="34" charset="0"/>
              <a:cs typeface="Arial" pitchFamily="34" charset="0"/>
            </a:endParaRPr>
          </a:p>
          <a:p>
            <a:pPr marL="819150" lvl="1">
              <a:defRPr/>
            </a:pPr>
            <a:r>
              <a:rPr lang="fr-FR" sz="2800" dirty="0">
                <a:latin typeface="Calibri Light" panose="020F0302020204030204" pitchFamily="34" charset="0"/>
                <a:cs typeface="Arial" pitchFamily="34" charset="0"/>
              </a:rPr>
              <a:t>HGPO</a:t>
            </a:r>
          </a:p>
          <a:p>
            <a:pPr>
              <a:defRPr/>
            </a:pPr>
            <a:endParaRPr lang="fr-FR" sz="200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29126D5-B124-4030-ACCE-91EFF48A2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EB7D7DD-2A97-47E9-8FB5-BF4EFAEF48DC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754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re 1">
            <a:extLst>
              <a:ext uri="{FF2B5EF4-FFF2-40B4-BE49-F238E27FC236}">
                <a16:creationId xmlns:a16="http://schemas.microsoft.com/office/drawing/2014/main" id="{915209E6-9BD4-45F0-A330-5BF928BF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525"/>
            <a:ext cx="8686800" cy="1766887"/>
          </a:xfrm>
        </p:spPr>
        <p:txBody>
          <a:bodyPr>
            <a:normAutofit/>
          </a:bodyPr>
          <a:lstStyle/>
          <a:p>
            <a:r>
              <a:rPr lang="fr-FR" altLang="fr-FR" sz="3600" b="1" dirty="0">
                <a:solidFill>
                  <a:schemeClr val="tx2"/>
                </a:solidFill>
                <a:latin typeface="Calibri Light" panose="020F0302020204030204" pitchFamily="34" charset="0"/>
              </a:rPr>
              <a:t>           </a:t>
            </a:r>
            <a:r>
              <a:rPr lang="fr-FR" altLang="fr-FR" sz="4800" b="1" dirty="0">
                <a:latin typeface="Calibri Light" panose="020F0302020204030204" pitchFamily="34" charset="0"/>
              </a:rPr>
              <a:t>Diabète gestationnel</a:t>
            </a:r>
            <a:br>
              <a:rPr lang="fr-FR" altLang="fr-FR" sz="3600" b="1" dirty="0">
                <a:solidFill>
                  <a:schemeClr val="tx2"/>
                </a:solidFill>
                <a:latin typeface="Calibri Light" panose="020F0302020204030204" pitchFamily="34" charset="0"/>
              </a:rPr>
            </a:br>
            <a:r>
              <a:rPr lang="fr-FR" altLang="fr-FR" sz="2800" b="1" dirty="0">
                <a:solidFill>
                  <a:schemeClr val="tx2"/>
                </a:solidFill>
                <a:latin typeface="Calibri Light" panose="020F0302020204030204" pitchFamily="34" charset="0"/>
              </a:rPr>
              <a:t>Détermination des objectifs glycémiques: </a:t>
            </a:r>
            <a:endParaRPr lang="fr-FR" altLang="fr-FR" sz="2800" dirty="0">
              <a:latin typeface="Calibri Light" panose="020F0302020204030204" pitchFamily="34" charset="0"/>
            </a:endParaRPr>
          </a:p>
        </p:txBody>
      </p:sp>
      <p:sp>
        <p:nvSpPr>
          <p:cNvPr id="49155" name="Espace réservé du contenu 2">
            <a:extLst>
              <a:ext uri="{FF2B5EF4-FFF2-40B4-BE49-F238E27FC236}">
                <a16:creationId xmlns:a16="http://schemas.microsoft.com/office/drawing/2014/main" id="{0A75643F-F37F-463E-B89E-125360F11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339"/>
            <a:ext cx="9383713" cy="516413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fr-FR" altLang="fr-FR" sz="1400" b="1" dirty="0">
                <a:latin typeface="Comic Sans MS" panose="030F0702030302020204" pitchFamily="66" charset="0"/>
              </a:rPr>
              <a:t>                                      </a:t>
            </a:r>
            <a:r>
              <a:rPr lang="fr-FR" altLang="fr-FR" b="1" dirty="0">
                <a:latin typeface="Calibri Light" panose="020F0302020204030204" pitchFamily="34" charset="0"/>
              </a:rPr>
              <a:t>Glycémie à jeun: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b="1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Le seuil de la glycémie à jeun déterminé par les sociétés savantes est fixé à </a:t>
            </a:r>
            <a:r>
              <a:rPr lang="fr-FR" alt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0,95 g/L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fr-FR" altLang="fr-FR" dirty="0">
                <a:latin typeface="Calibri Light" panose="020F0302020204030204" pitchFamily="34" charset="0"/>
              </a:rPr>
              <a:t>    </a:t>
            </a:r>
          </a:p>
          <a:p>
            <a:pPr algn="just">
              <a:buFont typeface="Arial" panose="020B0604020202020204" pitchFamily="34" charset="0"/>
              <a:buNone/>
            </a:pPr>
            <a:endParaRPr lang="fr-FR" altLang="fr-FR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b="1" dirty="0">
                <a:latin typeface="Calibri Light" panose="020F0302020204030204" pitchFamily="34" charset="0"/>
              </a:rPr>
              <a:t>                              Glycémie postprandiale: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Une glycémie inférieure à </a:t>
            </a:r>
            <a:r>
              <a:rPr lang="fr-FR" alt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1,20 g/L </a:t>
            </a:r>
            <a:r>
              <a:rPr lang="fr-FR" altLang="fr-FR" dirty="0">
                <a:latin typeface="Calibri Light" panose="020F0302020204030204" pitchFamily="34" charset="0"/>
              </a:rPr>
              <a:t>à 2 h en postprandial est le plus souvent retenue dans la littérature (avis d’expert).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AD25BE-8EDE-4C0C-8B7F-D487C6263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22A2698-178E-40D4-A54D-18C7B9F2F15F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9157" name="Image 4" descr="http://descary.com/wp-content/uploads/2009/2013/09/suggestions.jpg">
            <a:extLst>
              <a:ext uri="{FF2B5EF4-FFF2-40B4-BE49-F238E27FC236}">
                <a16:creationId xmlns:a16="http://schemas.microsoft.com/office/drawing/2014/main" id="{84C6EFF8-5A7B-456E-B39E-70332E984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028" y="1"/>
            <a:ext cx="246017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368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re 1">
            <a:extLst>
              <a:ext uri="{FF2B5EF4-FFF2-40B4-BE49-F238E27FC236}">
                <a16:creationId xmlns:a16="http://schemas.microsoft.com/office/drawing/2014/main" id="{95D5672C-CFDA-4827-9916-8F929860A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80989"/>
            <a:ext cx="8229600" cy="1203325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fr-FR" sz="1800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br>
              <a:rPr lang="fr-FR" sz="1800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br>
              <a:rPr lang="fr-FR" sz="1800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br>
              <a:rPr lang="fr-FR" sz="1800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fr-FR" sz="53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Diabète gestationnel</a:t>
            </a:r>
            <a:br>
              <a:rPr lang="fr-FR" sz="5300" b="1" dirty="0">
                <a:solidFill>
                  <a:srgbClr val="FF0000"/>
                </a:solidFill>
                <a:latin typeface="Calibri Light" panose="020F0302020204030204" pitchFamily="34" charset="0"/>
              </a:rPr>
            </a:br>
            <a:br>
              <a:rPr lang="fr-FR" sz="53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endParaRPr lang="fr-FR" sz="5300" dirty="0">
              <a:solidFill>
                <a:schemeClr val="tx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51203" name="Espace réservé du contenu 2">
            <a:extLst>
              <a:ext uri="{FF2B5EF4-FFF2-40B4-BE49-F238E27FC236}">
                <a16:creationId xmlns:a16="http://schemas.microsoft.com/office/drawing/2014/main" id="{7DF07380-083A-4D5E-83B2-7828F3693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1285875"/>
            <a:ext cx="9622972" cy="5291136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Arial" panose="020B0604020202020204" pitchFamily="34" charset="0"/>
              <a:buNone/>
              <a:defRPr/>
            </a:pPr>
            <a:endParaRPr lang="fr-FR" sz="1400" dirty="0">
              <a:latin typeface="Comic Sans MS" pitchFamily="66" charset="0"/>
            </a:endParaRPr>
          </a:p>
          <a:p>
            <a:pPr marL="0" indent="0" algn="just">
              <a:buNone/>
              <a:defRPr/>
            </a:pPr>
            <a:r>
              <a:rPr lang="fr-FR" sz="3000" b="1" dirty="0">
                <a:solidFill>
                  <a:srgbClr val="FF0000"/>
                </a:solidFill>
                <a:latin typeface="Calibri Light" panose="020F0302020204030204" pitchFamily="34" charset="0"/>
              </a:rPr>
              <a:t>Intérêt de l’</a:t>
            </a:r>
            <a:r>
              <a:rPr lang="fr-FR" sz="3000" b="1" dirty="0" err="1">
                <a:solidFill>
                  <a:srgbClr val="FF0000"/>
                </a:solidFill>
                <a:latin typeface="Calibri Light" panose="020F0302020204030204" pitchFamily="34" charset="0"/>
              </a:rPr>
              <a:t>auto-surveillance</a:t>
            </a:r>
            <a:r>
              <a:rPr lang="fr-FR" sz="3000" b="1" dirty="0">
                <a:solidFill>
                  <a:srgbClr val="FF0000"/>
                </a:solidFill>
                <a:latin typeface="Calibri Light" panose="020F0302020204030204" pitchFamily="34" charset="0"/>
              </a:rPr>
              <a:t> glycémique:</a:t>
            </a:r>
            <a:endParaRPr lang="fr-FR" sz="3000" dirty="0">
              <a:latin typeface="Calibri Light" panose="020F0302020204030204" pitchFamily="34" charset="0"/>
            </a:endParaRPr>
          </a:p>
          <a:p>
            <a:pPr marL="0" indent="0" algn="just">
              <a:buNone/>
              <a:defRPr/>
            </a:pPr>
            <a:endParaRPr lang="fr-FR" sz="3000" dirty="0">
              <a:latin typeface="Calibri Light" panose="020F0302020204030204" pitchFamily="34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fr-FR" sz="3000" dirty="0">
                <a:latin typeface="Calibri Light" panose="020F0302020204030204" pitchFamily="34" charset="0"/>
              </a:rPr>
              <a:t>Les modalités (fréquence, horaire, durée) de l’autosurveillance glycémique (ASG) ne font pas consensus. 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fr-FR" sz="3000" dirty="0">
              <a:latin typeface="Calibri Light" panose="020F0302020204030204" pitchFamily="34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fr-FR" sz="3000" dirty="0">
                <a:latin typeface="Calibri Light" panose="020F0302020204030204" pitchFamily="34" charset="0"/>
              </a:rPr>
              <a:t>L’ASG permet  d’adapter la diététique et d’aider à la décision d’instaurer l’insuline, et d’adapter les doses de celle-ci.</a:t>
            </a:r>
          </a:p>
          <a:p>
            <a:pPr algn="just">
              <a:buFont typeface="Arial" panose="020B0604020202020204" pitchFamily="34" charset="0"/>
              <a:buNone/>
              <a:defRPr/>
            </a:pPr>
            <a:endParaRPr lang="fr-FR" sz="3000" dirty="0">
              <a:latin typeface="Calibri Light" panose="020F0302020204030204" pitchFamily="34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</a:rPr>
              <a:t>le choix de l’appareil doit tenir compte des caractéristiques des bandelettes réactives (plage d’hématocrite compatible avec la grossesse) et comporter des mémoires consultables. 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fr-FR" sz="3000" dirty="0">
              <a:latin typeface="Comic Sans MS" pitchFamily="66" charset="0"/>
            </a:endParaRPr>
          </a:p>
          <a:p>
            <a:pPr algn="just">
              <a:buFont typeface="Arial" panose="020B0604020202020204" pitchFamily="34" charset="0"/>
              <a:buNone/>
              <a:defRPr/>
            </a:pPr>
            <a:endParaRPr lang="fr-FR" sz="1600" dirty="0">
              <a:latin typeface="Comic Sans MS" pitchFamily="66" charset="0"/>
            </a:endParaRPr>
          </a:p>
          <a:p>
            <a:pPr algn="just">
              <a:buFont typeface="Arial" panose="020B0604020202020204" pitchFamily="34" charset="0"/>
              <a:buNone/>
              <a:defRPr/>
            </a:pPr>
            <a:endParaRPr lang="fr-FR" sz="1400" dirty="0">
              <a:latin typeface="Comic Sans MS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0221A2-E910-4BB4-AFBB-521DD9B8A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FD7CDB-989E-4DE9-8CDE-69779690E5E6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0181" name="Image 4" descr="https://www.reseau-sante-lacote.ch/sites/reseau-sante-lacote.ch/files/styles/large/public/2014/05/glycemie.jpg?itok=84mtAEh6">
            <a:extLst>
              <a:ext uri="{FF2B5EF4-FFF2-40B4-BE49-F238E27FC236}">
                <a16:creationId xmlns:a16="http://schemas.microsoft.com/office/drawing/2014/main" id="{7166E9C0-BF9E-454F-99A2-7E6642C1E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6" y="1"/>
            <a:ext cx="21240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538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re 1">
            <a:extLst>
              <a:ext uri="{FF2B5EF4-FFF2-40B4-BE49-F238E27FC236}">
                <a16:creationId xmlns:a16="http://schemas.microsoft.com/office/drawing/2014/main" id="{C934B29A-FCAD-478C-B673-F467AECDC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z="48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Diabète gestationnel </a:t>
            </a:r>
            <a:br>
              <a:rPr lang="fr-FR" sz="18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br>
              <a:rPr lang="fr-FR" sz="1800" b="1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endParaRPr lang="fr-FR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203" name="Espace réservé du contenu 2">
            <a:extLst>
              <a:ext uri="{FF2B5EF4-FFF2-40B4-BE49-F238E27FC236}">
                <a16:creationId xmlns:a16="http://schemas.microsoft.com/office/drawing/2014/main" id="{EC8F16EC-864D-44A4-8D87-066E0BEAA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875"/>
            <a:ext cx="9372600" cy="6617154"/>
          </a:xfrm>
        </p:spPr>
        <p:txBody>
          <a:bodyPr/>
          <a:lstStyle/>
          <a:p>
            <a:pPr algn="just"/>
            <a:endParaRPr lang="fr-FR" altLang="fr-FR" sz="1400" dirty="0">
              <a:latin typeface="Comic Sans MS" panose="030F0702030302020204" pitchFamily="66" charset="0"/>
            </a:endParaRPr>
          </a:p>
          <a:p>
            <a:pPr algn="just"/>
            <a:r>
              <a:rPr lang="fr-FR" sz="36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Prise en charge diététique: (1)</a:t>
            </a:r>
            <a:endParaRPr lang="fr-FR" altLang="fr-FR" sz="36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C’est </a:t>
            </a:r>
            <a:r>
              <a:rPr lang="fr-FR" alt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la pierre angulaire </a:t>
            </a:r>
            <a:r>
              <a:rPr lang="fr-FR" altLang="fr-FR" dirty="0">
                <a:latin typeface="Calibri Light" panose="020F0302020204030204" pitchFamily="34" charset="0"/>
              </a:rPr>
              <a:t>du traitement</a:t>
            </a:r>
          </a:p>
          <a:p>
            <a:pPr marL="0" indent="0" algn="just">
              <a:buNone/>
            </a:pPr>
            <a:endParaRPr lang="fr-FR" altLang="fr-FR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Assurer les besoins nutritionnels, maintenir l’</a:t>
            </a:r>
            <a:r>
              <a:rPr lang="fr-FR" altLang="fr-FR" dirty="0" err="1">
                <a:latin typeface="Calibri Light" panose="020F0302020204030204" pitchFamily="34" charset="0"/>
              </a:rPr>
              <a:t>euglycémie</a:t>
            </a:r>
            <a:endParaRPr lang="fr-FR" altLang="fr-FR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Centrée sur l’enquête diététique et la connaissance des patientes (habitudes, traditions, coutumes). Elle doit tenir compte du poids avant la grossesse et de la prise de poids durant la grossesse.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BBE077-8114-48FD-A6CD-1F5798078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3ADD9F-F5B6-4D22-860A-CA802D65C008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1205" name="Image 4" descr="http://www.bledina.com/resources/CmsArticle/111/Picture_rounded.jpg">
            <a:extLst>
              <a:ext uri="{FF2B5EF4-FFF2-40B4-BE49-F238E27FC236}">
                <a16:creationId xmlns:a16="http://schemas.microsoft.com/office/drawing/2014/main" id="{C74A8411-0179-475F-9A41-ACC9AE2AE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764" y="1"/>
            <a:ext cx="1900237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968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re 1">
            <a:extLst>
              <a:ext uri="{FF2B5EF4-FFF2-40B4-BE49-F238E27FC236}">
                <a16:creationId xmlns:a16="http://schemas.microsoft.com/office/drawing/2014/main" id="{A9057CF9-B1E6-435B-BB9E-DF31C1D9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r-FR" sz="4800" b="1" dirty="0"/>
              <a:t>Diabète gestationnel       </a:t>
            </a:r>
            <a:br>
              <a:rPr lang="fr-FR" sz="1800" b="1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endParaRPr lang="fr-FR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227" name="Espace réservé du contenu 2">
            <a:extLst>
              <a:ext uri="{FF2B5EF4-FFF2-40B4-BE49-F238E27FC236}">
                <a16:creationId xmlns:a16="http://schemas.microsoft.com/office/drawing/2014/main" id="{1CEB3CB5-52B6-4FCE-9B19-DAD0FD411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875"/>
            <a:ext cx="10352314" cy="4840288"/>
          </a:xfrm>
        </p:spPr>
        <p:txBody>
          <a:bodyPr>
            <a:normAutofit/>
          </a:bodyPr>
          <a:lstStyle/>
          <a:p>
            <a:pPr algn="just"/>
            <a:endParaRPr lang="fr-FR" altLang="fr-FR" sz="1400" dirty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1800" dirty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fr-FR" sz="39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Prise en charge diététique: (2)</a:t>
            </a:r>
            <a:endParaRPr lang="fr-FR" altLang="fr-FR" sz="3900" dirty="0"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fr-FR" altLang="fr-FR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3000" dirty="0">
                <a:latin typeface="Calibri Light" panose="020F0302020204030204" pitchFamily="34" charset="0"/>
              </a:rPr>
              <a:t>Le fractionnement de l’alimentation en 3 repas et 2 à 3 collations a pour but de répartir l’apport glucidique dans la journée pour contrôler la glycémie postprandiale tout en maintenant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30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3000" dirty="0">
                <a:latin typeface="Calibri Light" panose="020F0302020204030204" pitchFamily="34" charset="0"/>
              </a:rPr>
              <a:t>Consommation d’aliments à index glycémique bas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0944E5-BD41-41F0-9720-2548127C4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880ABA7-2DCD-4BEB-966D-ED73B91B405F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2229" name="Image 4" descr="http://www.bledina.com/resources/CmsArticle/111/Picture_rounded.jpg">
            <a:extLst>
              <a:ext uri="{FF2B5EF4-FFF2-40B4-BE49-F238E27FC236}">
                <a16:creationId xmlns:a16="http://schemas.microsoft.com/office/drawing/2014/main" id="{1246D07A-4364-4622-B5C9-80983E7F6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256" y="1"/>
            <a:ext cx="1785257" cy="21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520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re 1">
            <a:extLst>
              <a:ext uri="{FF2B5EF4-FFF2-40B4-BE49-F238E27FC236}">
                <a16:creationId xmlns:a16="http://schemas.microsoft.com/office/drawing/2014/main" id="{DBDC4E03-C5B0-4F66-9C81-059336C38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fr-FR" sz="4800" b="1" dirty="0">
                <a:latin typeface="Calibri Light" panose="020F0302020204030204" pitchFamily="34" charset="0"/>
              </a:rPr>
              <a:t>Diabète gestationnel </a:t>
            </a:r>
            <a:br>
              <a:rPr lang="fr-FR" sz="2000" b="1" dirty="0"/>
            </a:b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Activité physique:</a:t>
            </a:r>
            <a:br>
              <a:rPr lang="fr-FR" sz="36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endParaRPr lang="fr-FR" sz="3600" dirty="0">
              <a:solidFill>
                <a:schemeClr val="tx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45059" name="Espace réservé du contenu 2">
            <a:extLst>
              <a:ext uri="{FF2B5EF4-FFF2-40B4-BE49-F238E27FC236}">
                <a16:creationId xmlns:a16="http://schemas.microsoft.com/office/drawing/2014/main" id="{D7FD59A4-34C3-48EF-ADB7-FDD117E25F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  <a:defRPr/>
            </a:pPr>
            <a:endParaRPr lang="fr-FR" sz="1800" dirty="0"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dirty="0">
                <a:latin typeface="Calibri Light" panose="020F0302020204030204" pitchFamily="34" charset="0"/>
              </a:rPr>
              <a:t>La pratique de l’activité physique régulière.</a:t>
            </a:r>
          </a:p>
          <a:p>
            <a:pPr marL="0" indent="0">
              <a:buNone/>
              <a:defRPr/>
            </a:pPr>
            <a:endParaRPr lang="fr-FR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dirty="0">
                <a:latin typeface="Calibri Light" panose="020F0302020204030204" pitchFamily="34" charset="0"/>
              </a:rPr>
              <a:t>Une activité régulière en accord avec les obstétriciens 30 min 3 à 5 fois par semaine</a:t>
            </a:r>
            <a:r>
              <a:rPr lang="fr-FR" sz="1800" dirty="0">
                <a:latin typeface="Comic Sans MS" pitchFamily="66" charset="0"/>
              </a:rPr>
              <a:t>.</a:t>
            </a:r>
            <a:endParaRPr lang="fr-FR" sz="1800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3252" name="Espace réservé du contenu 5">
            <a:extLst>
              <a:ext uri="{FF2B5EF4-FFF2-40B4-BE49-F238E27FC236}">
                <a16:creationId xmlns:a16="http://schemas.microsoft.com/office/drawing/2014/main" id="{BD726073-BC86-4353-8CA4-A0086E8FBF0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fr-FR" alt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43FFE9-D090-4026-A385-975B34F82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F9B3940-9185-438A-BC0F-BA0EADF8B83E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3254" name="Image 4" descr="https://encrypted-tbn0.gstatic.com/images?q=tbn:ANd9GcRuYaZJWQwa64XB4eHqAH-DckShJm0Yq2_-icyItBLcjXVNVsD9lA">
            <a:extLst>
              <a:ext uri="{FF2B5EF4-FFF2-40B4-BE49-F238E27FC236}">
                <a16:creationId xmlns:a16="http://schemas.microsoft.com/office/drawing/2014/main" id="{CD28A0D1-3050-4365-A692-3B6F87A60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1" y="1643063"/>
            <a:ext cx="364331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587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>
            <a:extLst>
              <a:ext uri="{FF2B5EF4-FFF2-40B4-BE49-F238E27FC236}">
                <a16:creationId xmlns:a16="http://schemas.microsoft.com/office/drawing/2014/main" id="{CF3F6264-389C-4965-A9E1-8E9F946B1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fr-FR" sz="4800" b="1" dirty="0"/>
              <a:t>Diabète gestationnel </a:t>
            </a:r>
            <a:br>
              <a:rPr lang="fr-FR" sz="4800" b="1" dirty="0"/>
            </a:br>
            <a:r>
              <a:rPr lang="fr-FR" sz="3600" b="1" dirty="0">
                <a:solidFill>
                  <a:schemeClr val="accent1">
                    <a:lumMod val="50000"/>
                  </a:schemeClr>
                </a:solidFill>
              </a:rPr>
              <a:t>Insulinothérapie: (1)</a:t>
            </a:r>
            <a:br>
              <a:rPr lang="fr-FR" sz="36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275" name="Espace réservé du contenu 2">
            <a:extLst>
              <a:ext uri="{FF2B5EF4-FFF2-40B4-BE49-F238E27FC236}">
                <a16:creationId xmlns:a16="http://schemas.microsoft.com/office/drawing/2014/main" id="{66445529-90A0-4A9D-854B-6038AB6CE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endParaRPr lang="fr-FR" altLang="fr-FR" sz="1400" dirty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Malgré  une diététique bien conduite, un certain nombre de femmes auront d’une insulinothérapie pour atteindre les objectifs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L’insuline: seul traitement médicamenteux de l’hyperglycémie actuellement validé durant la grossesse 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Permet le contrôle des glycémies pré et post prandiales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Les antidiabétiques oraux n’ont pas l’AMM pendant la grossesse et ne sont pas recommandés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1600" dirty="0">
              <a:latin typeface="Calibri Light" panose="020F0302020204030204" pitchFamily="34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fr-FR" altLang="fr-FR" sz="1400" dirty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1400" dirty="0">
              <a:latin typeface="Comic Sans MS" panose="030F0702030302020204" pitchFamily="66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fr-FR" altLang="fr-FR" sz="1400" dirty="0">
              <a:latin typeface="Comic Sans MS" panose="030F0702030302020204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9BE7BE-58E7-4423-AD1B-8CCB664DD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BD9DF2-D3E1-498B-AF66-9CC5F9245AED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590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948D0E-3A1F-476F-BB87-93B92D351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fr-FR" sz="4800" b="1" dirty="0"/>
              <a:t>Diabète gestationnel </a:t>
            </a:r>
            <a:br>
              <a:rPr lang="fr-FR" sz="4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3600" b="1" dirty="0">
                <a:solidFill>
                  <a:schemeClr val="accent1">
                    <a:lumMod val="50000"/>
                  </a:schemeClr>
                </a:solidFill>
              </a:rPr>
              <a:t>Insulinothérapie: (2)</a:t>
            </a:r>
            <a:br>
              <a:rPr lang="fr-FR" sz="36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fr-FR" sz="3600" dirty="0"/>
          </a:p>
        </p:txBody>
      </p:sp>
      <p:sp>
        <p:nvSpPr>
          <p:cNvPr id="55299" name="Espace réservé du contenu 2">
            <a:extLst>
              <a:ext uri="{FF2B5EF4-FFF2-40B4-BE49-F238E27FC236}">
                <a16:creationId xmlns:a16="http://schemas.microsoft.com/office/drawing/2014/main" id="{3CA31684-DB4E-4525-A54F-B1468E16E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On utilise une injection d'insuline rapide avant chaque repas si les glycémies postprandiales sont élevées (supérieures à 1,20 g/L).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Si la glycémie au réveil est élevée (supérieure à 0,95 g/L), une injection d'insuline d'action intermédiaire est indiquée au dîner ou au coucher .</a:t>
            </a:r>
          </a:p>
          <a:p>
            <a:pPr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L’insulinothérapie est généralement interrompue à l’accouchement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FB7CF1-B9EC-4A05-9216-94232C67C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226370-ED99-4E1E-A3E2-B9207A120F47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5301" name="ZoneTexte 4">
            <a:extLst>
              <a:ext uri="{FF2B5EF4-FFF2-40B4-BE49-F238E27FC236}">
                <a16:creationId xmlns:a16="http://schemas.microsoft.com/office/drawing/2014/main" id="{0B2BC293-9223-4485-AB50-7FAC50F35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49" y="5965371"/>
            <a:ext cx="901609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100" dirty="0">
                <a:latin typeface="Comic Sans MS" panose="030F0702030302020204" pitchFamily="66" charset="0"/>
              </a:rPr>
              <a:t> </a:t>
            </a:r>
            <a:r>
              <a:rPr lang="fr-FR" altLang="fr-FR" sz="1600" dirty="0" err="1">
                <a:latin typeface="Comic Sans MS" panose="030F0702030302020204" pitchFamily="66" charset="0"/>
              </a:rPr>
              <a:t>Vambergue</a:t>
            </a:r>
            <a:r>
              <a:rPr lang="fr-FR" altLang="fr-FR" sz="1600" dirty="0">
                <a:latin typeface="Comic Sans MS" panose="030F0702030302020204" pitchFamily="66" charset="0"/>
              </a:rPr>
              <a:t> A. Le diabete gestationnel : diagnostic et prise en charge à court et à long terme. Presse Med 2013; 42: 893-899.</a:t>
            </a:r>
          </a:p>
          <a:p>
            <a:pPr eaLnBrk="1" hangingPunct="1"/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64352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10D95-80C3-4C37-819E-D8B956728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fr-FR" sz="4800" b="1" dirty="0"/>
              <a:t>Diabète gestationnel </a:t>
            </a:r>
            <a:br>
              <a:rPr lang="fr-FR" sz="4800" b="1" dirty="0"/>
            </a:br>
            <a:r>
              <a:rPr lang="fr-FR" sz="3600" b="1" dirty="0">
                <a:solidFill>
                  <a:schemeClr val="accent1">
                    <a:lumMod val="50000"/>
                  </a:schemeClr>
                </a:solidFill>
              </a:rPr>
              <a:t>L’accouchement:</a:t>
            </a:r>
          </a:p>
        </p:txBody>
      </p:sp>
      <p:sp>
        <p:nvSpPr>
          <p:cNvPr id="57347" name="Espace réservé du contenu 2">
            <a:extLst>
              <a:ext uri="{FF2B5EF4-FFF2-40B4-BE49-F238E27FC236}">
                <a16:creationId xmlns:a16="http://schemas.microsoft.com/office/drawing/2014/main" id="{FC54A035-B69D-446E-83FB-B8A96F0A0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L’objectif principal : prévenir l’hypoglycémie néonatale+++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Il n’y a pas de protocole spécifique pour la prise en charge diabétologique au cours du travail et pendant l’accouchement, mais la glycémie maternelle doit être maintenue entre </a:t>
            </a:r>
            <a:r>
              <a:rPr lang="fr-FR" altLang="fr-FR" sz="2400" dirty="0">
                <a:solidFill>
                  <a:srgbClr val="FF0000"/>
                </a:solidFill>
                <a:latin typeface="Calibri Light" panose="020F0302020204030204" pitchFamily="34" charset="0"/>
              </a:rPr>
              <a:t>0.72 g/l et 1.44 g/l</a:t>
            </a:r>
            <a:r>
              <a:rPr lang="fr-FR" altLang="fr-FR" sz="2400" dirty="0">
                <a:latin typeface="Calibri Light" panose="020F030202020403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un apport de glucose adéquat avec perfusion d’insuline au cours du travail à partir d’une glycémie au-delà de </a:t>
            </a:r>
            <a:r>
              <a:rPr lang="fr-FR" altLang="fr-FR" sz="2400" dirty="0">
                <a:solidFill>
                  <a:srgbClr val="FF0000"/>
                </a:solidFill>
                <a:latin typeface="Calibri Light" panose="020F0302020204030204" pitchFamily="34" charset="0"/>
              </a:rPr>
              <a:t>1.44 g/l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Présence de l’équipe de néonatologie +++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F1E05B-7FB2-49A9-9BE5-949BF78A1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138F426-E150-4201-89ED-16B0B5144ACE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7349" name="ZoneTexte 4">
            <a:extLst>
              <a:ext uri="{FF2B5EF4-FFF2-40B4-BE49-F238E27FC236}">
                <a16:creationId xmlns:a16="http://schemas.microsoft.com/office/drawing/2014/main" id="{77D3DCA7-28FC-477A-90D7-2CD00B653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8687" y="6176963"/>
            <a:ext cx="903514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600" dirty="0">
                <a:latin typeface="Comic Sans MS" panose="030F0702030302020204" pitchFamily="66" charset="0"/>
              </a:rPr>
              <a:t>Thompson D et al. Diabete et grossesse. </a:t>
            </a:r>
            <a:r>
              <a:rPr lang="en-US" altLang="fr-FR" sz="1600" dirty="0">
                <a:latin typeface="Comic Sans MS" panose="030F0702030302020204" pitchFamily="66" charset="0"/>
              </a:rPr>
              <a:t>Can J Diabetes 2013 ; 37: S548-S566.</a:t>
            </a:r>
            <a:endParaRPr lang="fr-FR" altLang="fr-FR" sz="1600" dirty="0">
              <a:latin typeface="Comic Sans MS" panose="030F0702030302020204" pitchFamily="66" charset="0"/>
            </a:endParaRPr>
          </a:p>
          <a:p>
            <a:pPr eaLnBrk="1" hangingPunct="1"/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235879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re 1">
            <a:extLst>
              <a:ext uri="{FF2B5EF4-FFF2-40B4-BE49-F238E27FC236}">
                <a16:creationId xmlns:a16="http://schemas.microsoft.com/office/drawing/2014/main" id="{C82DBAF7-9A7B-4A5E-9C45-CC0598FC1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fr-FR" sz="4800" b="1" dirty="0"/>
              <a:t>Diabète gestationnel</a:t>
            </a:r>
            <a:br>
              <a:rPr lang="fr-FR" sz="4800" b="1" dirty="0"/>
            </a:br>
            <a:r>
              <a:rPr lang="fr-FR" sz="3600" b="1" dirty="0"/>
              <a:t>L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</a:rPr>
              <a:t>e post partum immédiat:</a:t>
            </a:r>
          </a:p>
        </p:txBody>
      </p:sp>
      <p:sp>
        <p:nvSpPr>
          <p:cNvPr id="62467" name="Espace réservé du contenu 2">
            <a:extLst>
              <a:ext uri="{FF2B5EF4-FFF2-40B4-BE49-F238E27FC236}">
                <a16:creationId xmlns:a16="http://schemas.microsoft.com/office/drawing/2014/main" id="{74EF2817-4BFD-4480-92DD-917F0128D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just">
              <a:buNone/>
              <a:defRPr/>
            </a:pPr>
            <a:endParaRPr lang="fr-FR" dirty="0">
              <a:latin typeface="Calibri Light" panose="020F0302020204030204" pitchFamily="34" charset="0"/>
            </a:endParaRPr>
          </a:p>
          <a:p>
            <a:pPr marL="0" indent="0" algn="just">
              <a:buNone/>
              <a:defRPr/>
            </a:pPr>
            <a:endParaRPr lang="fr-FR" dirty="0">
              <a:latin typeface="Calibri Light" panose="020F0302020204030204" pitchFamily="34" charset="0"/>
            </a:endParaRPr>
          </a:p>
          <a:p>
            <a:pPr marL="0" indent="0" algn="just">
              <a:buNone/>
              <a:defRPr/>
            </a:pPr>
            <a:endParaRPr lang="fr-FR" dirty="0">
              <a:latin typeface="Calibri Light" panose="020F0302020204030204" pitchFamily="34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fr-FR" sz="11200" dirty="0">
                <a:latin typeface="Calibri Light" panose="020F0302020204030204" pitchFamily="34" charset="0"/>
              </a:rPr>
              <a:t>Un cycle glycémique doit être réalisé à j 3 du post-partum. 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fr-FR" sz="11200" dirty="0">
              <a:latin typeface="Calibri Light" panose="020F0302020204030204" pitchFamily="34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fr-FR" sz="11200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L’allaitement maternel immédiat après l’accouchement permet de prévenir l’hypoglycémie néonatale.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fr-FR" sz="11200" dirty="0">
              <a:latin typeface="Calibri Light" panose="020F0302020204030204" pitchFamily="34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fr-FR" sz="11200" dirty="0">
                <a:latin typeface="Calibri Light" panose="020F0302020204030204" pitchFamily="34" charset="0"/>
              </a:rPr>
              <a:t>Le choix de la contraception doit tenir compte essentiellement des facteurs de risque associés ; 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fr-FR" sz="11200" dirty="0">
              <a:latin typeface="Calibri Light" panose="020F0302020204030204" pitchFamily="34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endParaRPr lang="fr-FR" sz="11200" dirty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endParaRPr lang="fr-FR" sz="11200" dirty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endParaRPr lang="fr-FR" sz="1400" dirty="0">
              <a:latin typeface="Comic Sans MS" pitchFamily="66" charset="0"/>
            </a:endParaRPr>
          </a:p>
          <a:p>
            <a:pPr algn="just">
              <a:defRPr/>
            </a:pPr>
            <a:endParaRPr lang="fr-FR" sz="1400" dirty="0">
              <a:latin typeface="Comic Sans MS" pitchFamily="66" charset="0"/>
            </a:endParaRPr>
          </a:p>
          <a:p>
            <a:pPr algn="just">
              <a:buFont typeface="Arial" panose="020B0604020202020204" pitchFamily="34" charset="0"/>
              <a:buNone/>
              <a:defRPr/>
            </a:pPr>
            <a:endParaRPr lang="fr-FR" sz="1400" dirty="0">
              <a:latin typeface="Comic Sans MS" pitchFamily="66" charset="0"/>
            </a:endParaRPr>
          </a:p>
          <a:p>
            <a:pPr algn="just">
              <a:buFont typeface="Arial" panose="020B0604020202020204" pitchFamily="34" charset="0"/>
              <a:buNone/>
              <a:defRPr/>
            </a:pPr>
            <a:r>
              <a:rPr lang="fr-FR" sz="1400" dirty="0">
                <a:latin typeface="Comic Sans MS" pitchFamily="66" charset="0"/>
              </a:rPr>
              <a:t>     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5CDE5B-91FD-459D-9074-989874648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FF0906A-7803-4D29-B8A9-6B163CA199C9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8373" name="ZoneTexte 4">
            <a:extLst>
              <a:ext uri="{FF2B5EF4-FFF2-40B4-BE49-F238E27FC236}">
                <a16:creationId xmlns:a16="http://schemas.microsoft.com/office/drawing/2014/main" id="{506C0225-C438-4BA2-B400-4D0D11E9E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9" y="6176963"/>
            <a:ext cx="9160554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sz="1600" dirty="0">
                <a:latin typeface="Comic Sans MS" panose="030F0702030302020204" pitchFamily="66" charset="0"/>
              </a:rPr>
              <a:t>Mayer-Davis EJ et al. Breast-feeding and risk for childhood obesity: does maternal diabetes or obesity status matter? </a:t>
            </a:r>
            <a:r>
              <a:rPr lang="fr-FR" altLang="fr-FR" sz="1600" i="1" dirty="0">
                <a:latin typeface="Comic Sans MS" panose="030F0702030302020204" pitchFamily="66" charset="0"/>
              </a:rPr>
              <a:t>Diabetes Care</a:t>
            </a:r>
            <a:r>
              <a:rPr lang="fr-FR" altLang="fr-FR" sz="1600" dirty="0">
                <a:latin typeface="Comic Sans MS" panose="030F0702030302020204" pitchFamily="66" charset="0"/>
              </a:rPr>
              <a:t> 2006;29:2231e7</a:t>
            </a:r>
          </a:p>
          <a:p>
            <a:pPr eaLnBrk="1" hangingPunct="1"/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671883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re 1">
            <a:extLst>
              <a:ext uri="{FF2B5EF4-FFF2-40B4-BE49-F238E27FC236}">
                <a16:creationId xmlns:a16="http://schemas.microsoft.com/office/drawing/2014/main" id="{D47301C7-4438-451E-B2A6-F42D968A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1"/>
            <a:ext cx="10515600" cy="138588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fr-FR" sz="4800" b="1" dirty="0">
                <a:latin typeface="Calibri Light" panose="020F0302020204030204" pitchFamily="34" charset="0"/>
              </a:rPr>
              <a:t>Diabète gestationnel </a:t>
            </a:r>
            <a:br>
              <a:rPr lang="fr-FR" sz="4800" b="1" dirty="0">
                <a:latin typeface="Calibri Light" panose="020F0302020204030204" pitchFamily="34" charset="0"/>
              </a:rPr>
            </a:br>
            <a:r>
              <a:rPr lang="fr-FR" sz="3600" b="1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</a:rPr>
              <a:t>Devenir à long terme ( 1):</a:t>
            </a:r>
          </a:p>
        </p:txBody>
      </p:sp>
      <p:sp>
        <p:nvSpPr>
          <p:cNvPr id="59395" name="Espace réservé du contenu 2">
            <a:extLst>
              <a:ext uri="{FF2B5EF4-FFF2-40B4-BE49-F238E27FC236}">
                <a16:creationId xmlns:a16="http://schemas.microsoft.com/office/drawing/2014/main" id="{18781745-2CAB-4A45-AF29-B4546A546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742714" cy="4665661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None/>
            </a:pPr>
            <a:endParaRPr lang="fr-FR" altLang="fr-FR" sz="1800" dirty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Risque ultérieur accru de diabète de type 2  multiplié par 7. Le risque augmente avec le temps et persiste au moins 25 ans.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Le risque de récurrence de DG de 30 à 84%  .</a:t>
            </a:r>
          </a:p>
          <a:p>
            <a:pPr marL="0" indent="0" algn="just">
              <a:buNone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Le dépistage du DT2 est recommandé lors de la consultation postnatale, avant une nouvelle grossesse puis tous les un à trois ans, selon les facteurs de risque.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Dépistage par la glycémie provoquée par voie orale.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18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altLang="fr-FR" sz="1800" dirty="0">
              <a:latin typeface="Comic Sans MS" panose="030F0702030302020204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DB1368-865C-4545-BD93-1FC133869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E805FDD-4E9A-4AD3-A9AC-121E85ED094F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280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u contenu 2">
            <a:extLst>
              <a:ext uri="{FF2B5EF4-FFF2-40B4-BE49-F238E27FC236}">
                <a16:creationId xmlns:a16="http://schemas.microsoft.com/office/drawing/2014/main" id="{BBCC4D4D-B067-4291-A2DF-4129960E1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5" y="1502228"/>
            <a:ext cx="9644743" cy="4854121"/>
          </a:xfrm>
        </p:spPr>
        <p:txBody>
          <a:bodyPr>
            <a:normAutofit fontScale="92500" lnSpcReduction="20000"/>
          </a:bodyPr>
          <a:lstStyle/>
          <a:p>
            <a:endParaRPr lang="fr-FR" altLang="fr-FR" sz="1600" dirty="0"/>
          </a:p>
          <a:p>
            <a:endParaRPr lang="fr-FR" altLang="fr-FR" sz="16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Le suivi doit inciter à poursuivre les modifications d’hygiène de vie (activité physique régulière, alimentation équilibrée, arrêt du tabagisme) ;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La recherche et le traitement des éventuels autres facteurs de risque cardiovasculaire associés 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Il est très important que l’éducation thérapeutique porte aussi sur </a:t>
            </a:r>
            <a:r>
              <a:rPr lang="fr-FR" alt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la programmation des grossesses ultérieures 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dirty="0">
              <a:solidFill>
                <a:srgbClr val="FF0000"/>
              </a:solidFill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Le dépistage du DT2 après un DG nécessite la participation de tous les acteurs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5E4E80-22D0-48C1-B546-27024303F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BD1BFC-DEC3-45C4-919D-23622A36B4CE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27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BCB5B77-BCFB-4F5F-A206-F66DDAA2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4800" b="1" dirty="0"/>
              <a:t>Diabète gestationnel </a:t>
            </a:r>
            <a:br>
              <a:rPr lang="fr-FR" sz="4800" b="1" dirty="0"/>
            </a:br>
            <a:r>
              <a:rPr lang="fr-FR" sz="3600" b="1" dirty="0">
                <a:solidFill>
                  <a:schemeClr val="bg2">
                    <a:lumMod val="10000"/>
                  </a:schemeClr>
                </a:solidFill>
              </a:rPr>
              <a:t>Devenir à long terme ( 2):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834083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D6ABFA-C71E-4615-8553-66502E1B5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3A07C-98EA-42E5-A3F2-E0637BEAE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4800" dirty="0">
                <a:solidFill>
                  <a:srgbClr val="FF0000"/>
                </a:solidFill>
              </a:rPr>
              <a:t>Deuxième partie</a:t>
            </a:r>
          </a:p>
          <a:p>
            <a:pPr marL="0" indent="0" algn="ctr">
              <a:buNone/>
            </a:pPr>
            <a:r>
              <a:rPr lang="fr-FR" sz="4800" dirty="0">
                <a:solidFill>
                  <a:srgbClr val="FF0000"/>
                </a:solidFill>
              </a:rPr>
              <a:t>Diabète pré gestationnel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4FB972-4B99-4D20-80E7-213E8920D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357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002C73-FA8E-4626-A3DC-62C7CD55A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4800" b="1" dirty="0"/>
              <a:t>Diabète pré gestationnel</a:t>
            </a:r>
            <a:br>
              <a:rPr lang="fr-FR" b="1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55352C-56CF-4260-A7C6-9BFFBED27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FF0000"/>
                </a:solidFill>
              </a:rPr>
              <a:t>Diabete type 1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00"/>
                </a:solidFill>
              </a:rPr>
              <a:t>Diabete type 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P 0,6% avant 45 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15 % des DG seraient un DT2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Autres diabètes,</a:t>
            </a:r>
          </a:p>
          <a:p>
            <a:pPr marL="0" indent="0" algn="ctr">
              <a:buNone/>
            </a:pPr>
            <a:endParaRPr lang="fr-FR" dirty="0">
              <a:solidFill>
                <a:srgbClr val="FF0000"/>
              </a:solidFill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(dont MODY)</a:t>
            </a:r>
          </a:p>
          <a:p>
            <a:pPr marL="0" indent="0">
              <a:buNone/>
            </a:pPr>
            <a:r>
              <a:rPr lang="fr-FR" dirty="0"/>
              <a:t>P 0,6%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93451F-35A3-4B91-AAB5-F63BCF91A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11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ce réservé du contenu 1">
            <a:extLst>
              <a:ext uri="{FF2B5EF4-FFF2-40B4-BE49-F238E27FC236}">
                <a16:creationId xmlns:a16="http://schemas.microsoft.com/office/drawing/2014/main" id="{306EE536-123A-46F6-BC06-5B755B072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35429"/>
            <a:ext cx="9986965" cy="606379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800" b="1" dirty="0"/>
              <a:t>Diabète pré gestationnel</a:t>
            </a:r>
          </a:p>
          <a:p>
            <a:pPr marL="0" indent="0" algn="just" eaLnBrk="1" hangingPunct="1">
              <a:buNone/>
            </a:pPr>
            <a:endParaRPr lang="fr-FR" altLang="fr-FR" sz="2000" dirty="0">
              <a:latin typeface="Comic Sans MS" panose="030F0702030302020204" pitchFamily="66" charset="0"/>
            </a:endParaRPr>
          </a:p>
          <a:p>
            <a:pPr marL="0" indent="0" algn="just" eaLnBrk="1" hangingPunct="1">
              <a:buNone/>
            </a:pPr>
            <a:endParaRPr lang="fr-FR" altLang="fr-FR" sz="2000" dirty="0">
              <a:latin typeface="Comic Sans MS" panose="030F0702030302020204" pitchFamily="66" charset="0"/>
            </a:endParaRPr>
          </a:p>
          <a:p>
            <a:pPr marL="0" indent="0" algn="just" eaLnBrk="1" hangingPunct="1">
              <a:buNone/>
            </a:pPr>
            <a:endParaRPr lang="fr-FR" altLang="fr-FR" sz="2000" dirty="0">
              <a:latin typeface="Comic Sans MS" panose="030F0702030302020204" pitchFamily="66" charset="0"/>
            </a:endParaRPr>
          </a:p>
          <a:p>
            <a:pPr algn="just" eaLnBrk="1" hangingPunct="1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Bénéfice démontré de la programmation: </a:t>
            </a:r>
          </a:p>
          <a:p>
            <a:pPr marL="0" indent="0" algn="just" eaLnBrk="1" hangingPunct="1">
              <a:buNone/>
            </a:pPr>
            <a:r>
              <a:rPr lang="fr-FR" altLang="fr-FR" dirty="0">
                <a:latin typeface="Calibri Light" panose="020F0302020204030204" pitchFamily="34" charset="0"/>
              </a:rPr>
              <a:t>                   Malformations fœtales, </a:t>
            </a:r>
          </a:p>
          <a:p>
            <a:pPr marL="0" indent="0" algn="just" eaLnBrk="1" hangingPunct="1">
              <a:buNone/>
            </a:pPr>
            <a:r>
              <a:rPr lang="fr-FR" altLang="fr-FR" dirty="0">
                <a:latin typeface="Calibri Light" panose="020F0302020204030204" pitchFamily="34" charset="0"/>
              </a:rPr>
              <a:t>                   Macrosomie, </a:t>
            </a:r>
          </a:p>
          <a:p>
            <a:pPr marL="0" indent="0" algn="just" eaLnBrk="1" hangingPunct="1">
              <a:buNone/>
            </a:pPr>
            <a:r>
              <a:rPr lang="fr-FR" altLang="fr-FR" dirty="0">
                <a:latin typeface="Calibri Light" panose="020F0302020204030204" pitchFamily="34" charset="0"/>
              </a:rPr>
              <a:t>                   Complications métaboliques à la naissance.</a:t>
            </a:r>
          </a:p>
          <a:p>
            <a:pPr marL="0" indent="0" algn="just" eaLnBrk="1" hangingPunct="1">
              <a:buNone/>
            </a:pPr>
            <a:endParaRPr lang="fr-FR" altLang="fr-FR" dirty="0">
              <a:latin typeface="Calibri Light" panose="020F03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Information claire sur les objectifs péri-conceptionnels  : </a:t>
            </a:r>
            <a:r>
              <a:rPr lang="fr-FR" alt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HbA1C  &lt; 6.5 % </a:t>
            </a:r>
            <a:br>
              <a:rPr lang="fr-FR" altLang="fr-FR" dirty="0">
                <a:latin typeface="Calibri Light" panose="020F0302020204030204" pitchFamily="34" charset="0"/>
              </a:rPr>
            </a:br>
            <a:endParaRPr lang="fr-FR" altLang="fr-FR" dirty="0">
              <a:latin typeface="Calibri Light" panose="020F030202020403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q"/>
            </a:pPr>
            <a:r>
              <a:rPr lang="fr-FR" alt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Contraception efficace </a:t>
            </a:r>
            <a:r>
              <a:rPr lang="fr-FR" altLang="fr-FR" dirty="0">
                <a:latin typeface="Calibri Light" panose="020F0302020204030204" pitchFamily="34" charset="0"/>
              </a:rPr>
              <a:t>tant que cet objectif n’est pas atteint.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fr-FR" altLang="fr-FR" dirty="0"/>
          </a:p>
        </p:txBody>
      </p:sp>
      <p:sp>
        <p:nvSpPr>
          <p:cNvPr id="11267" name="Text Box 4">
            <a:extLst>
              <a:ext uri="{FF2B5EF4-FFF2-40B4-BE49-F238E27FC236}">
                <a16:creationId xmlns:a16="http://schemas.microsoft.com/office/drawing/2014/main" id="{E798708C-C8A5-4586-BCA6-E5CE5796A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326" y="5989638"/>
            <a:ext cx="2206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000">
                <a:solidFill>
                  <a:schemeClr val="accent1"/>
                </a:solidFill>
                <a:latin typeface="Century Schoolbook" panose="02040604050505020304" pitchFamily="18" charset="0"/>
                <a:ea typeface="MS PGothic" panose="020B0600070205080204" pitchFamily="34" charset="-128"/>
              </a:rPr>
              <a:t>.</a:t>
            </a:r>
          </a:p>
        </p:txBody>
      </p:sp>
      <p:sp>
        <p:nvSpPr>
          <p:cNvPr id="25606" name="Espace réservé du numéro de diapositive 2">
            <a:extLst>
              <a:ext uri="{FF2B5EF4-FFF2-40B4-BE49-F238E27FC236}">
                <a16:creationId xmlns:a16="http://schemas.microsoft.com/office/drawing/2014/main" id="{EA98A219-3520-4BEB-8E2F-A98ED4534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313988" y="6499226"/>
            <a:ext cx="34925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608EF2A0-4A7A-44A5-83DC-CF8597A70BC8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algn="ctr" eaLnBrk="1" hangingPunct="1"/>
              <a:t>30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1269" name="Image 4" descr="https://upload.wikimedia.org/wikipedia/commons/thumb/f/f4/France_road_sign_A14.svg/250px-France_road_sign_A14.svg.png">
            <a:extLst>
              <a:ext uri="{FF2B5EF4-FFF2-40B4-BE49-F238E27FC236}">
                <a16:creationId xmlns:a16="http://schemas.microsoft.com/office/drawing/2014/main" id="{40F2F2AB-34C1-4D7E-B1F4-77FE0D783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314" y="1"/>
            <a:ext cx="2071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766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6E9B1-B79C-4DCA-980E-246C4CD35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4800" b="1" dirty="0"/>
              <a:t>Diabète pré gestationnel </a:t>
            </a:r>
            <a:br>
              <a:rPr lang="fr-FR" sz="4800" b="1" dirty="0"/>
            </a:br>
            <a:r>
              <a:rPr lang="fr-FR" sz="4800" b="1" dirty="0"/>
              <a:t> </a:t>
            </a:r>
            <a:r>
              <a:rPr lang="fr-FR" sz="3600" b="1" dirty="0"/>
              <a:t>complications </a:t>
            </a:r>
            <a:r>
              <a:rPr lang="fr-FR" sz="3600" b="1" dirty="0" err="1"/>
              <a:t>foetales</a:t>
            </a:r>
            <a:endParaRPr lang="fr-FR" sz="36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ECE833-A819-4BF3-A65F-BB82EC271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 algn="ctr">
              <a:buNone/>
            </a:pPr>
            <a:r>
              <a:rPr lang="fr-FR" sz="3600" dirty="0">
                <a:solidFill>
                  <a:srgbClr val="FF0000"/>
                </a:solidFill>
              </a:rPr>
              <a:t>1er trimestre</a:t>
            </a:r>
          </a:p>
          <a:p>
            <a:pPr marL="0" indent="0" algn="ctr">
              <a:buNone/>
            </a:pPr>
            <a:endParaRPr lang="fr-FR" sz="36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dirty="0">
                <a:latin typeface="+mj-lt"/>
              </a:rPr>
              <a:t>Risque de malformations congénitales sévères : </a:t>
            </a:r>
            <a:r>
              <a:rPr lang="fr-FR" dirty="0" err="1">
                <a:latin typeface="+mj-lt"/>
              </a:rPr>
              <a:t>Coeur</a:t>
            </a:r>
            <a:r>
              <a:rPr lang="fr-FR" dirty="0">
                <a:latin typeface="+mj-lt"/>
              </a:rPr>
              <a:t>, SNC, squelette, appareil urogénital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>
                <a:latin typeface="+mj-lt"/>
              </a:rPr>
              <a:t>importance de l’équilibre glycémique </a:t>
            </a:r>
            <a:r>
              <a:rPr lang="fr-FR" dirty="0" err="1">
                <a:latin typeface="+mj-lt"/>
              </a:rPr>
              <a:t>préconceptionnel</a:t>
            </a:r>
            <a:r>
              <a:rPr lang="fr-FR" dirty="0">
                <a:latin typeface="+mj-lt"/>
              </a:rPr>
              <a:t> (but HBA1C &lt; 6,5)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>
                <a:latin typeface="+mj-lt"/>
              </a:rPr>
              <a:t>↑risque de complications fœtales  précoces 30% si HBA1C &gt; 7-8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443738-E0C9-41D7-9C4E-4FDDD1607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8682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3C951-2641-4C75-83E1-6304E3C61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Diabète pré gestationnel </a:t>
            </a:r>
            <a:br>
              <a:rPr lang="fr-FR" b="1" dirty="0"/>
            </a:br>
            <a:r>
              <a:rPr lang="fr-FR" b="1" dirty="0"/>
              <a:t> </a:t>
            </a:r>
            <a:r>
              <a:rPr lang="fr-FR" sz="3200" b="1" dirty="0"/>
              <a:t>complications </a:t>
            </a:r>
            <a:r>
              <a:rPr lang="fr-FR" sz="3200" b="1" dirty="0" err="1"/>
              <a:t>foetales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F7DD57-D5B2-4745-AF2B-E31577475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9" y="1825624"/>
            <a:ext cx="11103428" cy="4667251"/>
          </a:xfrm>
        </p:spPr>
        <p:txBody>
          <a:bodyPr>
            <a:normAutofit/>
          </a:bodyPr>
          <a:lstStyle/>
          <a:p>
            <a:endParaRPr lang="fr-FR" dirty="0"/>
          </a:p>
          <a:p>
            <a:pPr marL="0" indent="0">
              <a:buNone/>
            </a:pPr>
            <a:r>
              <a:rPr lang="fr-FR" sz="4700" dirty="0">
                <a:solidFill>
                  <a:srgbClr val="FF0000"/>
                </a:solidFill>
                <a:latin typeface="+mj-lt"/>
              </a:rPr>
              <a:t>2</a:t>
            </a:r>
            <a:r>
              <a:rPr lang="fr-FR" sz="4700" baseline="30000" dirty="0">
                <a:solidFill>
                  <a:srgbClr val="FF0000"/>
                </a:solidFill>
                <a:latin typeface="+mj-lt"/>
              </a:rPr>
              <a:t>ème</a:t>
            </a:r>
            <a:r>
              <a:rPr lang="fr-FR" sz="4700" dirty="0">
                <a:solidFill>
                  <a:srgbClr val="FF0000"/>
                </a:solidFill>
                <a:latin typeface="+mj-lt"/>
              </a:rPr>
              <a:t> et 3</a:t>
            </a:r>
            <a:r>
              <a:rPr lang="fr-FR" sz="4700" baseline="30000" dirty="0">
                <a:solidFill>
                  <a:srgbClr val="FF0000"/>
                </a:solidFill>
                <a:latin typeface="+mj-lt"/>
              </a:rPr>
              <a:t>ème</a:t>
            </a:r>
            <a:r>
              <a:rPr lang="fr-FR" sz="4700" dirty="0">
                <a:solidFill>
                  <a:srgbClr val="FF0000"/>
                </a:solidFill>
                <a:latin typeface="+mj-lt"/>
              </a:rPr>
              <a:t> trimestre</a:t>
            </a:r>
          </a:p>
          <a:p>
            <a:pPr marL="0" indent="0">
              <a:buNone/>
            </a:pPr>
            <a:r>
              <a:rPr lang="fr-FR" b="1" dirty="0">
                <a:solidFill>
                  <a:srgbClr val="0070C0"/>
                </a:solidFill>
                <a:latin typeface="+mj-lt"/>
              </a:rPr>
              <a:t>Macrosomie fœtale</a:t>
            </a:r>
          </a:p>
          <a:p>
            <a:pPr marL="0" indent="0">
              <a:buNone/>
            </a:pPr>
            <a:r>
              <a:rPr lang="fr-FR" dirty="0">
                <a:latin typeface="+mj-lt"/>
              </a:rPr>
              <a:t>↑risque de dystocie des épaules </a:t>
            </a:r>
          </a:p>
          <a:p>
            <a:pPr marL="0" indent="0">
              <a:buNone/>
            </a:pPr>
            <a:r>
              <a:rPr lang="fr-FR" dirty="0">
                <a:latin typeface="+mj-lt"/>
              </a:rPr>
              <a:t>complications maternelles : déchirures périnéales, hémorragie de la délivrance </a:t>
            </a: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  <a:latin typeface="+mj-lt"/>
              </a:rPr>
              <a:t>↑risque de complications néonatales </a:t>
            </a:r>
            <a:r>
              <a:rPr lang="fr-FR" dirty="0">
                <a:latin typeface="+mj-lt"/>
              </a:rPr>
              <a:t>(hypoglycémie, hypocalcémie, hyperbilirubinémie)</a:t>
            </a:r>
          </a:p>
          <a:p>
            <a:pPr marL="0" indent="0">
              <a:buNone/>
            </a:pPr>
            <a:endParaRPr lang="fr-FR" dirty="0">
              <a:latin typeface="+mj-lt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F83532-492F-4967-8EC4-6AF542F70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7121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2">
            <a:extLst>
              <a:ext uri="{FF2B5EF4-FFF2-40B4-BE49-F238E27FC236}">
                <a16:creationId xmlns:a16="http://schemas.microsoft.com/office/drawing/2014/main" id="{3E05DACE-77D5-41E8-8168-E35925923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114" y="152400"/>
            <a:ext cx="7786687" cy="152241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800" b="1" dirty="0"/>
              <a:t>Diabète pré gestationnel</a:t>
            </a:r>
            <a:br>
              <a:rPr lang="fr-FR" sz="2000" b="1" dirty="0"/>
            </a:br>
            <a:br>
              <a:rPr lang="fr-FR" sz="2000" b="1" dirty="0"/>
            </a:br>
            <a:r>
              <a:rPr lang="fr-FR" alt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Risque de malformation mineure ou majeure </a:t>
            </a:r>
            <a:br>
              <a:rPr lang="fr-FR" alt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fr-FR" alt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en fonction de l’HbA1c péri-conceptionnelle</a:t>
            </a:r>
          </a:p>
        </p:txBody>
      </p:sp>
      <p:sp>
        <p:nvSpPr>
          <p:cNvPr id="12291" name="Text Box 4">
            <a:extLst>
              <a:ext uri="{FF2B5EF4-FFF2-40B4-BE49-F238E27FC236}">
                <a16:creationId xmlns:a16="http://schemas.microsoft.com/office/drawing/2014/main" id="{ABE05BF8-F440-45CC-9378-2DC3B2240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75" y="6611938"/>
            <a:ext cx="28781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000" dirty="0">
                <a:latin typeface="Comic Sans MS" panose="030F0702030302020204" pitchFamily="66" charset="0"/>
                <a:ea typeface="MS PGothic" panose="020B0600070205080204" pitchFamily="34" charset="-128"/>
              </a:rPr>
              <a:t>Guerin A. Diabetes Care 2007;30:1920-25</a:t>
            </a:r>
            <a:r>
              <a:rPr lang="fr-FR" altLang="fr-FR" sz="1000" dirty="0">
                <a:solidFill>
                  <a:srgbClr val="666565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.</a:t>
            </a:r>
          </a:p>
        </p:txBody>
      </p:sp>
      <p:sp>
        <p:nvSpPr>
          <p:cNvPr id="12292" name="ZoneTexte 3">
            <a:extLst>
              <a:ext uri="{FF2B5EF4-FFF2-40B4-BE49-F238E27FC236}">
                <a16:creationId xmlns:a16="http://schemas.microsoft.com/office/drawing/2014/main" id="{BA3277C0-5211-4127-8138-80092626D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326" y="5440364"/>
            <a:ext cx="79406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300" dirty="0">
                <a:solidFill>
                  <a:srgbClr val="666565"/>
                </a:solidFill>
                <a:latin typeface="Century Schoolbook" panose="02040604050505020304" pitchFamily="18" charset="0"/>
                <a:ea typeface="MS PGothic" panose="020B0600070205080204" pitchFamily="34" charset="-128"/>
              </a:rPr>
              <a:t>Les données sont représentées en risque absolu (ligne solide) </a:t>
            </a:r>
            <a:br>
              <a:rPr lang="fr-FR" altLang="fr-FR" sz="1300" dirty="0">
                <a:solidFill>
                  <a:srgbClr val="666565"/>
                </a:solidFill>
                <a:latin typeface="Century Schoolbook" panose="02040604050505020304" pitchFamily="18" charset="0"/>
                <a:ea typeface="MS PGothic" panose="020B0600070205080204" pitchFamily="34" charset="-128"/>
              </a:rPr>
            </a:br>
            <a:r>
              <a:rPr lang="fr-FR" altLang="fr-FR" sz="1300" dirty="0">
                <a:solidFill>
                  <a:srgbClr val="666565"/>
                </a:solidFill>
                <a:latin typeface="Century Schoolbook" panose="02040604050505020304" pitchFamily="18" charset="0"/>
                <a:ea typeface="MS PGothic" panose="020B0600070205080204" pitchFamily="34" charset="-128"/>
              </a:rPr>
              <a:t>avec l’intervalle de confiance à 95 % (lignes en pointillé)</a:t>
            </a:r>
          </a:p>
        </p:txBody>
      </p:sp>
      <p:pic>
        <p:nvPicPr>
          <p:cNvPr id="12293" name="Espace réservé du contenu 12" descr="courbe_2(photoshop).png">
            <a:extLst>
              <a:ext uri="{FF2B5EF4-FFF2-40B4-BE49-F238E27FC236}">
                <a16:creationId xmlns:a16="http://schemas.microsoft.com/office/drawing/2014/main" id="{1CA17F80-33E2-4EEF-A961-E06973AB4C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4" b="27904"/>
          <a:stretch>
            <a:fillRect/>
          </a:stretch>
        </p:blipFill>
        <p:spPr>
          <a:xfrm>
            <a:off x="2424114" y="1804987"/>
            <a:ext cx="6784974" cy="3635377"/>
          </a:xfrm>
          <a:ln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1511" name="Espace réservé du numéro de diapositive 1">
            <a:extLst>
              <a:ext uri="{FF2B5EF4-FFF2-40B4-BE49-F238E27FC236}">
                <a16:creationId xmlns:a16="http://schemas.microsoft.com/office/drawing/2014/main" id="{0F703712-C2E3-465F-9A9C-E31DCBAA8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313988" y="6499226"/>
            <a:ext cx="34925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76D4CD86-1CED-4054-9C4D-59D9E0211DB5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algn="ctr" eaLnBrk="1" hangingPunct="1"/>
              <a:t>33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394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7BD5A-98F2-4E72-9F84-F5E79C684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2" y="365125"/>
            <a:ext cx="11138647" cy="132556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fr-FR" sz="4800" b="1" dirty="0"/>
              <a:t>Diabète pré gestationnel</a:t>
            </a:r>
            <a:br>
              <a:rPr lang="fr-FR" sz="4000" b="1" dirty="0"/>
            </a:br>
            <a:r>
              <a:rPr lang="fr-FR" sz="2800" b="1" dirty="0">
                <a:solidFill>
                  <a:srgbClr val="FF0000"/>
                </a:solidFill>
              </a:rPr>
              <a:t>Pr</a:t>
            </a:r>
            <a:r>
              <a:rPr lang="fr-FR" sz="2800" b="1" dirty="0">
                <a:solidFill>
                  <a:srgbClr val="FF0000"/>
                </a:solidFill>
                <a:latin typeface="Calibri Light" panose="020F0302020204030204" pitchFamily="34" charset="0"/>
              </a:rPr>
              <a:t>ogrammation de la grossesse:</a:t>
            </a:r>
          </a:p>
        </p:txBody>
      </p:sp>
      <p:sp>
        <p:nvSpPr>
          <p:cNvPr id="14339" name="Espace réservé du contenu 2">
            <a:extLst>
              <a:ext uri="{FF2B5EF4-FFF2-40B4-BE49-F238E27FC236}">
                <a16:creationId xmlns:a16="http://schemas.microsoft.com/office/drawing/2014/main" id="{0F950510-5734-4041-8D03-F0C40F329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776" y="1825625"/>
            <a:ext cx="11627224" cy="46672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sz="1600" dirty="0">
                <a:latin typeface="Comic Sans MS" panose="030F0702030302020204" pitchFamily="66" charset="0"/>
              </a:rPr>
              <a:t>   </a:t>
            </a:r>
            <a:r>
              <a:rPr lang="fr-FR" altLang="fr-FR" sz="1800" b="1" dirty="0">
                <a:latin typeface="Calibri Light" panose="020F0302020204030204" pitchFamily="34" charset="0"/>
              </a:rPr>
              <a:t>Préciser le risque médical de la grossesse (notamment bilan des complications) ; 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b="1" dirty="0">
                <a:latin typeface="Calibri Light" panose="020F0302020204030204" pitchFamily="34" charset="0"/>
              </a:rPr>
              <a:t>    Prévenir les complications ; 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b="1" dirty="0">
                <a:latin typeface="Calibri Light" panose="020F0302020204030204" pitchFamily="34" charset="0"/>
              </a:rPr>
              <a:t>    Définir  les modalités du traitement ; 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b="1" dirty="0">
                <a:latin typeface="Calibri Light" panose="020F0302020204030204" pitchFamily="34" charset="0"/>
              </a:rPr>
              <a:t>    Préciser les objectifs glycémiques avant et pendant la grossesse</a:t>
            </a:r>
            <a:r>
              <a:rPr lang="fr-FR" altLang="fr-FR" b="1" dirty="0">
                <a:latin typeface="Calibri Light" panose="020F0302020204030204" pitchFamily="34" charset="0"/>
              </a:rPr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80D16F-9BCB-4D25-A67F-B3E5A240D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BD6F83B-6CC7-49ED-81AB-DC3EDF1F20C9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34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01E7A2-F3F9-41F7-BD86-35D5DF495714}"/>
              </a:ext>
            </a:extLst>
          </p:cNvPr>
          <p:cNvSpPr/>
          <p:nvPr/>
        </p:nvSpPr>
        <p:spPr>
          <a:xfrm>
            <a:off x="564776" y="3039036"/>
            <a:ext cx="8561855" cy="27432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4342" name="Image 5" descr="https://encrypted-tbn1.gstatic.com/images?q=tbn:ANd9GcTisltziBhMJfk1Gsq5M5cKYa2Ltt-hVZG0uZz6LFrM6j24Ddn4">
            <a:extLst>
              <a:ext uri="{FF2B5EF4-FFF2-40B4-BE49-F238E27FC236}">
                <a16:creationId xmlns:a16="http://schemas.microsoft.com/office/drawing/2014/main" id="{6C4AD74C-FC36-4C95-8023-30C3FEEFF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306" y="0"/>
            <a:ext cx="240254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3628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contenu 2">
            <a:extLst>
              <a:ext uri="{FF2B5EF4-FFF2-40B4-BE49-F238E27FC236}">
                <a16:creationId xmlns:a16="http://schemas.microsoft.com/office/drawing/2014/main" id="{0A1B0F0B-BD63-4C1E-A095-74FF15A75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642939"/>
            <a:ext cx="8229600" cy="5483225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None/>
            </a:pPr>
            <a:endParaRPr lang="fr-FR" altLang="fr-FR" dirty="0"/>
          </a:p>
          <a:p>
            <a:pPr>
              <a:buFont typeface="Arial" panose="020B0604020202020204" pitchFamily="34" charset="0"/>
              <a:buNone/>
            </a:pPr>
            <a:endParaRPr lang="fr-FR" altLang="fr-FR" dirty="0"/>
          </a:p>
          <a:p>
            <a:pPr>
              <a:buFont typeface="Arial" panose="020B0604020202020204" pitchFamily="34" charset="0"/>
              <a:buNone/>
            </a:pPr>
            <a:r>
              <a:rPr lang="fr-FR" altLang="fr-FR" dirty="0"/>
              <a:t>       </a:t>
            </a:r>
            <a:r>
              <a:rPr lang="fr-FR" altLang="fr-FR" sz="1600" dirty="0">
                <a:latin typeface="Comic Sans MS" panose="030F0702030302020204" pitchFamily="66" charset="0"/>
              </a:rPr>
              <a:t>Examen                                  Statut rénal                    Examen cardiaque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1600" dirty="0">
                <a:latin typeface="Comic Sans MS" panose="030F0702030302020204" pitchFamily="66" charset="0"/>
              </a:rPr>
              <a:t>      ophtalmologique                                                                           + ECG                 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sz="1600" dirty="0">
                <a:latin typeface="Comic Sans MS" panose="030F0702030302020204" pitchFamily="66" charset="0"/>
              </a:rPr>
              <a:t> Recherche des facteurs                Equilibre                      Dépistage dysthyroïdie 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1600" dirty="0">
                <a:latin typeface="Comic Sans MS" panose="030F0702030302020204" pitchFamily="66" charset="0"/>
              </a:rPr>
              <a:t>  de risque cardio-                       glycémique +++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1600" dirty="0">
                <a:latin typeface="Comic Sans MS" panose="030F0702030302020204" pitchFamily="66" charset="0"/>
              </a:rPr>
              <a:t>      vasculaire                                    HBAIC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sz="1600" dirty="0">
                <a:latin typeface="Comic Sans MS" panose="030F0702030302020204" pitchFamily="66" charset="0"/>
              </a:rPr>
              <a:t>      </a:t>
            </a:r>
            <a:endParaRPr lang="fr-FR" altLang="fr-FR" sz="16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4B8FB2-B9C0-403B-BDF7-1540E239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D78CC7-E998-4D9C-8BD3-FFAFF159B09E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35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14F3590-3510-4D41-A44A-845408529A08}"/>
              </a:ext>
            </a:extLst>
          </p:cNvPr>
          <p:cNvSpPr/>
          <p:nvPr/>
        </p:nvSpPr>
        <p:spPr>
          <a:xfrm>
            <a:off x="2024063" y="1428750"/>
            <a:ext cx="2500312" cy="1568450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307D61F-CC18-4B7E-83BB-201DCD865189}"/>
              </a:ext>
            </a:extLst>
          </p:cNvPr>
          <p:cNvSpPr/>
          <p:nvPr/>
        </p:nvSpPr>
        <p:spPr>
          <a:xfrm>
            <a:off x="4881563" y="1500189"/>
            <a:ext cx="2214562" cy="1423987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662C51A-A1BD-4ACC-9BF2-74E914460DD3}"/>
              </a:ext>
            </a:extLst>
          </p:cNvPr>
          <p:cNvSpPr/>
          <p:nvPr/>
        </p:nvSpPr>
        <p:spPr>
          <a:xfrm>
            <a:off x="7165166" y="1500188"/>
            <a:ext cx="2717022" cy="1497012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0FBC563-EF28-4769-A499-B982CEDA04BF}"/>
              </a:ext>
            </a:extLst>
          </p:cNvPr>
          <p:cNvSpPr/>
          <p:nvPr/>
        </p:nvSpPr>
        <p:spPr>
          <a:xfrm>
            <a:off x="2024063" y="3235326"/>
            <a:ext cx="2500312" cy="1693862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4CC8E3B-8C8A-4208-B0F5-758A5A589FC9}"/>
              </a:ext>
            </a:extLst>
          </p:cNvPr>
          <p:cNvSpPr/>
          <p:nvPr/>
        </p:nvSpPr>
        <p:spPr>
          <a:xfrm>
            <a:off x="7165166" y="3084513"/>
            <a:ext cx="2574147" cy="1916112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" name="Image 9" descr="shutterstock_72514846.png">
            <a:extLst>
              <a:ext uri="{FF2B5EF4-FFF2-40B4-BE49-F238E27FC236}">
                <a16:creationId xmlns:a16="http://schemas.microsoft.com/office/drawing/2014/main" id="{BE989733-D995-4D4B-85C0-1003715F78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/>
          </a:blip>
          <a:srcRect t="21959" r="70469" b="54361"/>
          <a:stretch/>
        </p:blipFill>
        <p:spPr>
          <a:xfrm rot="340358">
            <a:off x="7735716" y="5184594"/>
            <a:ext cx="2056273" cy="108750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bg1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Image 10" descr="shutterstock_25065307.png">
            <a:extLst>
              <a:ext uri="{FF2B5EF4-FFF2-40B4-BE49-F238E27FC236}">
                <a16:creationId xmlns:a16="http://schemas.microsoft.com/office/drawing/2014/main" id="{A184F224-3363-445A-ABE0-6AA370F052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/>
          </a:blip>
          <a:srcRect l="1403" t="28125" r="2350" b="25929"/>
          <a:stretch/>
        </p:blipFill>
        <p:spPr>
          <a:xfrm rot="302743">
            <a:off x="7357014" y="427578"/>
            <a:ext cx="3271540" cy="104115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bg1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grpSp>
        <p:nvGrpSpPr>
          <p:cNvPr id="15371" name="Grouper 7">
            <a:extLst>
              <a:ext uri="{FF2B5EF4-FFF2-40B4-BE49-F238E27FC236}">
                <a16:creationId xmlns:a16="http://schemas.microsoft.com/office/drawing/2014/main" id="{E375C8C3-CF7D-44D3-A8C2-F0BD92E383EF}"/>
              </a:ext>
            </a:extLst>
          </p:cNvPr>
          <p:cNvGrpSpPr>
            <a:grpSpLocks/>
          </p:cNvGrpSpPr>
          <p:nvPr/>
        </p:nvGrpSpPr>
        <p:grpSpPr bwMode="auto">
          <a:xfrm>
            <a:off x="1738313" y="428625"/>
            <a:ext cx="2214562" cy="1143000"/>
            <a:chOff x="2594478" y="3648608"/>
            <a:chExt cx="3613301" cy="2643195"/>
          </a:xfrm>
        </p:grpSpPr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D157A2B1-0BC9-4627-850C-13823EAC30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/>
            </a:blip>
            <a:srcRect l="3393"/>
            <a:stretch/>
          </p:blipFill>
          <p:spPr bwMode="auto">
            <a:xfrm rot="411290">
              <a:off x="3905540" y="4410082"/>
              <a:ext cx="2302239" cy="188172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01600" cap="sq">
              <a:solidFill>
                <a:srgbClr val="FDFDFD"/>
              </a:solidFill>
              <a:miter lim="800000"/>
            </a:ln>
            <a:effectLst>
              <a:outerShdw blurRad="57150" dist="37500" dir="7560000" sy="98000" kx="110000" ky="200000" algn="tl" rotWithShape="0">
                <a:srgbClr val="000000">
                  <a:alpha val="20000"/>
                </a:srgbClr>
              </a:outerShdw>
            </a:effectLst>
            <a:scene3d>
              <a:camera prst="perspectiveRelaxed">
                <a:rot lat="18960000" lon="0" rev="0"/>
              </a:camera>
              <a:lightRig rig="twoPt" dir="t">
                <a:rot lat="0" lon="0" rev="7200000"/>
              </a:lightRig>
            </a:scene3d>
            <a:sp3d prstMaterial="matte">
              <a:bevelT w="22860" h="12700"/>
              <a:contourClr>
                <a:srgbClr val="FFFFFF"/>
              </a:contourClr>
            </a:sp3d>
            <a:extLst/>
          </p:spPr>
        </p:pic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CB451801-3698-48AA-BF72-487DE314C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 rot="20547933">
              <a:off x="2594478" y="3648608"/>
              <a:ext cx="2271405" cy="174619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01600" cap="sq">
              <a:solidFill>
                <a:srgbClr val="FDFDFD"/>
              </a:solidFill>
              <a:miter lim="800000"/>
            </a:ln>
            <a:effectLst>
              <a:outerShdw blurRad="57150" dist="37500" dir="7560000" sy="98000" kx="110000" ky="200000" algn="tl" rotWithShape="0">
                <a:srgbClr val="000000">
                  <a:alpha val="20000"/>
                </a:srgbClr>
              </a:outerShdw>
            </a:effectLst>
            <a:scene3d>
              <a:camera prst="perspectiveRelaxed">
                <a:rot lat="18960000" lon="0" rev="0"/>
              </a:camera>
              <a:lightRig rig="twoPt" dir="t">
                <a:rot lat="0" lon="0" rev="7200000"/>
              </a:lightRig>
            </a:scene3d>
            <a:sp3d prstMaterial="matte">
              <a:bevelT w="22860" h="12700"/>
              <a:contourClr>
                <a:srgbClr val="FFFFFF"/>
              </a:contourClr>
            </a:sp3d>
            <a:extLst/>
          </p:spPr>
        </p:pic>
      </p:grpSp>
      <p:pic>
        <p:nvPicPr>
          <p:cNvPr id="15372" name="Image 14" descr="http://fr.cdn.v5.futura-sciences.com/builds/images/thumbs/7/7b17fd20e3_Rein_HakanCorbaci_Fotolia.jpg">
            <a:extLst>
              <a:ext uri="{FF2B5EF4-FFF2-40B4-BE49-F238E27FC236}">
                <a16:creationId xmlns:a16="http://schemas.microsoft.com/office/drawing/2014/main" id="{07366451-B92C-4B16-B9A9-1B30A35BE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9" y="404813"/>
            <a:ext cx="2808287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F380A6E2-A8F2-4EF6-AC25-9E4A3249C698}"/>
              </a:ext>
            </a:extLst>
          </p:cNvPr>
          <p:cNvSpPr/>
          <p:nvPr/>
        </p:nvSpPr>
        <p:spPr>
          <a:xfrm>
            <a:off x="4678363" y="3387913"/>
            <a:ext cx="2232025" cy="14430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641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5D431-3672-4886-84E2-376ABD010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8640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fr-FR" sz="2000" b="1" dirty="0"/>
              <a:t> </a:t>
            </a:r>
            <a:r>
              <a:rPr lang="fr-FR" sz="4800" b="1" dirty="0"/>
              <a:t>Diabète pré gestationnel </a:t>
            </a:r>
            <a:br>
              <a:rPr lang="fr-FR" sz="4800" b="1" dirty="0"/>
            </a:br>
            <a:r>
              <a:rPr lang="fr-FR" sz="3100" b="1" dirty="0">
                <a:solidFill>
                  <a:srgbClr val="FF0000"/>
                </a:solidFill>
              </a:rPr>
              <a:t>Contre indications de la grossesse:</a:t>
            </a:r>
          </a:p>
        </p:txBody>
      </p:sp>
      <p:sp>
        <p:nvSpPr>
          <p:cNvPr id="16387" name="Espace réservé du contenu 2">
            <a:extLst>
              <a:ext uri="{FF2B5EF4-FFF2-40B4-BE49-F238E27FC236}">
                <a16:creationId xmlns:a16="http://schemas.microsoft.com/office/drawing/2014/main" id="{3174F44F-BAC1-46B5-B8CE-5FEA9E048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fr-FR" altLang="fr-FR" sz="18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altLang="fr-FR" sz="18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Rétinopathie Floride</a:t>
            </a:r>
          </a:p>
          <a:p>
            <a:pPr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Insuffisance coronaire</a:t>
            </a:r>
          </a:p>
          <a:p>
            <a:pPr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altLang="fr-FR" dirty="0"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dirty="0">
                <a:latin typeface="Calibri Light" panose="020F0302020204030204" pitchFamily="34" charset="0"/>
              </a:rPr>
              <a:t>Insuffisance rénale avancée              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F56B5-0A78-4742-B88B-614751DDB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A80FD9-1F6B-49E1-B919-578FC5DBD381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36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6389" name="Image 4" descr="https://encrypted-tbn1.gstatic.com/images?q=tbn:ANd9GcQua3JUfHrq_GF8Gcb2OAuIc7ocPNcixuiQbsOOIRwsroXnicZO">
            <a:extLst>
              <a:ext uri="{FF2B5EF4-FFF2-40B4-BE49-F238E27FC236}">
                <a16:creationId xmlns:a16="http://schemas.microsoft.com/office/drawing/2014/main" id="{5367D967-BB8A-48CF-AB87-CA5817A09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050" y="4143375"/>
            <a:ext cx="2139950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414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u contenu 2">
            <a:extLst>
              <a:ext uri="{FF2B5EF4-FFF2-40B4-BE49-F238E27FC236}">
                <a16:creationId xmlns:a16="http://schemas.microsoft.com/office/drawing/2014/main" id="{906A02A6-6EBB-4FFB-AEDE-83D5351AD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7129" y="500062"/>
            <a:ext cx="9816353" cy="5856288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fr-FR" sz="1400" b="1" dirty="0">
              <a:latin typeface="Comic Sans MS" pitchFamily="66" charset="0"/>
            </a:endParaRPr>
          </a:p>
          <a:p>
            <a:pPr algn="ctr">
              <a:buNone/>
              <a:defRPr/>
            </a:pPr>
            <a:r>
              <a:rPr lang="fr-FR" sz="1400" b="1" dirty="0">
                <a:latin typeface="Comic Sans MS" pitchFamily="66" charset="0"/>
              </a:rPr>
              <a:t> </a:t>
            </a:r>
            <a:r>
              <a:rPr lang="fr-FR" sz="4800" b="1" dirty="0">
                <a:latin typeface="Calibri Light" panose="020F0302020204030204" pitchFamily="34" charset="0"/>
              </a:rPr>
              <a:t>Diabète pré gestationnel</a:t>
            </a:r>
          </a:p>
          <a:p>
            <a:pPr algn="ctr">
              <a:buNone/>
              <a:defRPr/>
            </a:pPr>
            <a:r>
              <a:rPr lang="fr-FR" sz="3500" b="1" dirty="0">
                <a:latin typeface="Calibri Light" panose="020F0302020204030204" pitchFamily="34" charset="0"/>
              </a:rPr>
              <a:t> </a:t>
            </a:r>
            <a:r>
              <a:rPr lang="fr-FR" sz="35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Prévenir les complications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fr-FR" sz="1400" b="1" dirty="0">
              <a:latin typeface="Comic Sans MS" pitchFamily="66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1800" dirty="0"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sz="2600" dirty="0">
                <a:latin typeface="Calibri Light" panose="020F0302020204030204" pitchFamily="34" charset="0"/>
              </a:rPr>
              <a:t>La supplémentation systématique en acide folique à 5 mg/jour est recommandée :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fr-FR" sz="2600" dirty="0">
                <a:latin typeface="Calibri Light" panose="020F0302020204030204" pitchFamily="34" charset="0"/>
              </a:rPr>
              <a:t>                     *en pré-</a:t>
            </a:r>
            <a:r>
              <a:rPr lang="fr-FR" sz="2600" dirty="0" err="1">
                <a:latin typeface="Calibri Light" panose="020F0302020204030204" pitchFamily="34" charset="0"/>
              </a:rPr>
              <a:t>conceptionnel</a:t>
            </a:r>
            <a:r>
              <a:rPr lang="fr-FR" sz="2600" dirty="0">
                <a:latin typeface="Calibri Light" panose="020F030202020403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fr-FR" sz="2600" dirty="0">
                <a:latin typeface="Calibri Light" panose="020F0302020204030204" pitchFamily="34" charset="0"/>
              </a:rPr>
              <a:t>                        *et pendant le 1er trimestre</a:t>
            </a:r>
            <a:endParaRPr lang="fr-FR" sz="2600" dirty="0">
              <a:solidFill>
                <a:srgbClr val="FF0000"/>
              </a:solidFill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2600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sz="2600" dirty="0">
                <a:latin typeface="Calibri Light" panose="020F0302020204030204" pitchFamily="34" charset="0"/>
              </a:rPr>
              <a:t>Traitement par aspirine à dose anti-</a:t>
            </a:r>
            <a:r>
              <a:rPr lang="fr-FR" sz="2600" dirty="0" err="1">
                <a:latin typeface="Calibri Light" panose="020F0302020204030204" pitchFamily="34" charset="0"/>
              </a:rPr>
              <a:t>agrégante</a:t>
            </a:r>
            <a:r>
              <a:rPr lang="fr-FR" sz="2600" dirty="0">
                <a:latin typeface="Calibri Light" panose="020F0302020204030204" pitchFamily="34" charset="0"/>
              </a:rPr>
              <a:t> pour les patientes ayant           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fr-FR" sz="2600" dirty="0">
                <a:latin typeface="Calibri Light" panose="020F0302020204030204" pitchFamily="34" charset="0"/>
              </a:rPr>
              <a:t>                        *une néphropathie, 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fr-FR" sz="2600" dirty="0">
                <a:latin typeface="Calibri Light" panose="020F0302020204030204" pitchFamily="34" charset="0"/>
              </a:rPr>
              <a:t>                       * une HTA pré-gestationnelle ou une rétinopathie  </a:t>
            </a:r>
          </a:p>
          <a:p>
            <a:pPr marL="0" indent="0">
              <a:buNone/>
              <a:defRPr/>
            </a:pPr>
            <a:endParaRPr lang="fr-FR" sz="2600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sz="2600" dirty="0">
                <a:latin typeface="Calibri Light" panose="020F0302020204030204" pitchFamily="34" charset="0"/>
              </a:rPr>
              <a:t>Arrêt des traitements contre-indiqués, notamment antidiabétiques oraux, inhibiteurs de l'enzyme de conversion, </a:t>
            </a:r>
            <a:r>
              <a:rPr lang="fr-FR" sz="2600" dirty="0" err="1">
                <a:latin typeface="Calibri Light" panose="020F0302020204030204" pitchFamily="34" charset="0"/>
              </a:rPr>
              <a:t>sartans</a:t>
            </a:r>
            <a:r>
              <a:rPr lang="fr-FR" sz="2600" dirty="0">
                <a:latin typeface="Calibri Light" panose="020F0302020204030204" pitchFamily="34" charset="0"/>
              </a:rPr>
              <a:t>, </a:t>
            </a:r>
            <a:r>
              <a:rPr lang="fr-FR" sz="2600" dirty="0" err="1">
                <a:latin typeface="Calibri Light" panose="020F0302020204030204" pitchFamily="34" charset="0"/>
              </a:rPr>
              <a:t>hypolipidémiants</a:t>
            </a:r>
            <a:r>
              <a:rPr lang="fr-FR" sz="2600" dirty="0">
                <a:latin typeface="Calibri Light" panose="020F0302020204030204" pitchFamily="34" charset="0"/>
              </a:rPr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9949A9-CBE2-4294-A2A4-5E3F31FB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2441EAA-910D-4810-A7B4-89AA5660014E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37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6071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u contenu 2">
            <a:extLst>
              <a:ext uri="{FF2B5EF4-FFF2-40B4-BE49-F238E27FC236}">
                <a16:creationId xmlns:a16="http://schemas.microsoft.com/office/drawing/2014/main" id="{18DC2F9A-F265-4221-A358-61D981D41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4024" y="1773238"/>
            <a:ext cx="10089776" cy="440372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fr-FR" altLang="fr-FR" dirty="0"/>
              <a:t>  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dirty="0"/>
          </a:p>
          <a:p>
            <a:pPr>
              <a:buFont typeface="Arial" panose="020B0604020202020204" pitchFamily="34" charset="0"/>
              <a:buNone/>
            </a:pPr>
            <a:r>
              <a:rPr lang="fr-FR" altLang="fr-FR" dirty="0"/>
              <a:t>                  </a:t>
            </a:r>
            <a:r>
              <a:rPr lang="fr-FR" altLang="fr-FR" sz="2000" dirty="0">
                <a:solidFill>
                  <a:srgbClr val="FF0000"/>
                </a:solidFill>
                <a:latin typeface="Calibri Light" panose="020F0302020204030204" pitchFamily="34" charset="0"/>
              </a:rPr>
              <a:t>Equilibre glycémique parfait durant 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2000" dirty="0">
                <a:solidFill>
                  <a:srgbClr val="FF0000"/>
                </a:solidFill>
                <a:latin typeface="Calibri Light" panose="020F0302020204030204" pitchFamily="34" charset="0"/>
              </a:rPr>
              <a:t>                      3 mois sous contraception efficace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5121B7-6B78-4FDE-BB0B-625286862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BDCF195-E4B6-474F-AD52-42E248240DD0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38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ABDAF11-ADCE-453A-A38B-28EF3A6B9641}"/>
              </a:ext>
            </a:extLst>
          </p:cNvPr>
          <p:cNvSpPr/>
          <p:nvPr/>
        </p:nvSpPr>
        <p:spPr>
          <a:xfrm>
            <a:off x="2259106" y="2420939"/>
            <a:ext cx="6213383" cy="194468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8437" name="Image 5" descr="https://www.copyrightsworld.com/wp-content/uploads/Copyright-Importance.jpg">
            <a:extLst>
              <a:ext uri="{FF2B5EF4-FFF2-40B4-BE49-F238E27FC236}">
                <a16:creationId xmlns:a16="http://schemas.microsoft.com/office/drawing/2014/main" id="{2372436F-488D-4375-8A7D-BF71CDF0D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260350"/>
            <a:ext cx="248920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9406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u numéro de diapositive 6">
            <a:extLst>
              <a:ext uri="{FF2B5EF4-FFF2-40B4-BE49-F238E27FC236}">
                <a16:creationId xmlns:a16="http://schemas.microsoft.com/office/drawing/2014/main" id="{4D66246C-569C-41A2-9D9C-E2ABACFBE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313988" y="6499226"/>
            <a:ext cx="34925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A9046FE1-2CE2-49ED-84DA-968E28F431AC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algn="ctr" eaLnBrk="1" hangingPunct="1"/>
              <a:t>39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4579" name="Espace réservé du contenu 1">
            <a:extLst>
              <a:ext uri="{FF2B5EF4-FFF2-40B4-BE49-F238E27FC236}">
                <a16:creationId xmlns:a16="http://schemas.microsoft.com/office/drawing/2014/main" id="{3FFD67C8-B330-4AD2-93F5-0984C2FC5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9176" y="2124634"/>
            <a:ext cx="9184062" cy="4374591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r-FR" altLang="fr-FR" sz="2400" dirty="0">
                <a:latin typeface="Calibri Light" panose="020F0302020204030204" pitchFamily="34" charset="0"/>
              </a:rPr>
              <a:t>Avant et 1 à 2 heures après les repas  et au coucher (≥ 6/jour) </a:t>
            </a:r>
          </a:p>
          <a:p>
            <a:pPr eaLnBrk="1" hangingPunct="1">
              <a:lnSpc>
                <a:spcPct val="90000"/>
              </a:lnSpc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altLang="fr-FR" sz="2400" dirty="0">
                <a:solidFill>
                  <a:srgbClr val="FF0000"/>
                </a:solidFill>
                <a:latin typeface="Calibri Light" panose="020F0302020204030204" pitchFamily="34" charset="0"/>
              </a:rPr>
              <a:t>Objectifs :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0.95 g/L en </a:t>
            </a:r>
            <a:r>
              <a:rPr lang="fr-FR" altLang="fr-FR" dirty="0" err="1">
                <a:solidFill>
                  <a:srgbClr val="FF0000"/>
                </a:solidFill>
                <a:latin typeface="Calibri Light" panose="020F0302020204030204" pitchFamily="34" charset="0"/>
              </a:rPr>
              <a:t>pré-prandial</a:t>
            </a:r>
            <a:endParaRPr lang="fr-FR" altLang="fr-FR" dirty="0">
              <a:solidFill>
                <a:srgbClr val="FF0000"/>
              </a:solidFill>
              <a:latin typeface="Calibri Light" panose="020F030202020403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fr-FR" alt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&lt; 1,40 g/L 1h post-prandial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dirty="0">
                <a:solidFill>
                  <a:srgbClr val="FF0000"/>
                </a:solidFill>
                <a:latin typeface="Calibri Light" panose="020F0302020204030204" pitchFamily="34" charset="0"/>
              </a:rPr>
              <a:t>&lt; 1,20 g/L 2h post-prandial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fr-FR" altLang="fr-FR" dirty="0">
              <a:solidFill>
                <a:srgbClr val="FF0000"/>
              </a:solidFill>
              <a:latin typeface="Calibri Light" panose="020F0302020204030204" pitchFamily="34" charset="0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fr-FR" altLang="fr-FR" dirty="0">
              <a:latin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altLang="fr-FR" sz="2400" dirty="0">
                <a:latin typeface="Calibri Light" panose="020F0302020204030204" pitchFamily="34" charset="0"/>
              </a:rPr>
              <a:t>Recherche de l’acétone dès glycémie &gt; 2 g/L</a:t>
            </a:r>
          </a:p>
          <a:p>
            <a:pPr eaLnBrk="1" hangingPunct="1"/>
            <a:endParaRPr lang="fr-FR" altLang="fr-FR" dirty="0"/>
          </a:p>
        </p:txBody>
      </p:sp>
      <p:sp>
        <p:nvSpPr>
          <p:cNvPr id="99331" name="Titre 2">
            <a:extLst>
              <a:ext uri="{FF2B5EF4-FFF2-40B4-BE49-F238E27FC236}">
                <a16:creationId xmlns:a16="http://schemas.microsoft.com/office/drawing/2014/main" id="{59418227-6131-4098-A517-C35368604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938" y="358776"/>
            <a:ext cx="7483475" cy="1470024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fr-FR" sz="3200" b="1" dirty="0">
                <a:solidFill>
                  <a:schemeClr val="tx2"/>
                </a:solidFill>
                <a:latin typeface="Comic Sans MS" pitchFamily="66" charset="0"/>
                <a:cs typeface="Arial" charset="0"/>
              </a:rPr>
            </a:br>
            <a:br>
              <a:rPr lang="fr-FR" sz="3200" b="1" dirty="0">
                <a:solidFill>
                  <a:schemeClr val="tx2"/>
                </a:solidFill>
                <a:latin typeface="Comic Sans MS" pitchFamily="66" charset="0"/>
                <a:cs typeface="Arial" charset="0"/>
              </a:rPr>
            </a:br>
            <a:r>
              <a:rPr lang="fr-FR" sz="3200" b="1" dirty="0">
                <a:solidFill>
                  <a:schemeClr val="tx2"/>
                </a:solidFill>
                <a:latin typeface="Calibri Light" panose="020F0302020204030204" pitchFamily="34" charset="0"/>
                <a:cs typeface="Arial" charset="0"/>
              </a:rPr>
              <a:t>Optimisation de l’équilibre glycémique :</a:t>
            </a:r>
            <a:br>
              <a:rPr lang="fr-FR" sz="3200" b="1" dirty="0">
                <a:solidFill>
                  <a:schemeClr val="accent1"/>
                </a:solidFill>
                <a:latin typeface="Calibri Light" panose="020F0302020204030204" pitchFamily="34" charset="0"/>
                <a:cs typeface="Arial" charset="0"/>
              </a:rPr>
            </a:br>
            <a:r>
              <a:rPr lang="fr-FR" sz="3200" b="1" dirty="0">
                <a:solidFill>
                  <a:schemeClr val="tx2"/>
                </a:solidFill>
                <a:latin typeface="Calibri Light" panose="020F0302020204030204" pitchFamily="34" charset="0"/>
                <a:cs typeface="Arial" charset="0"/>
              </a:rPr>
              <a:t>Autosurveillance glycémique</a:t>
            </a:r>
            <a:br>
              <a:rPr lang="fr-FR" dirty="0">
                <a:solidFill>
                  <a:schemeClr val="tx2"/>
                </a:solidFill>
                <a:latin typeface="Calibri Light" panose="020F0302020204030204" pitchFamily="34" charset="0"/>
                <a:cs typeface="Arial" charset="0"/>
              </a:rPr>
            </a:br>
            <a:br>
              <a:rPr lang="fr-FR" sz="3200" dirty="0">
                <a:solidFill>
                  <a:schemeClr val="tx2"/>
                </a:solidFill>
                <a:latin typeface="Calibri Light" panose="020F0302020204030204" pitchFamily="34" charset="0"/>
                <a:cs typeface="Arial" charset="0"/>
              </a:rPr>
            </a:br>
            <a:endParaRPr lang="fr-FR" sz="3200" dirty="0">
              <a:solidFill>
                <a:schemeClr val="tx2"/>
              </a:solidFill>
              <a:latin typeface="Calibri Light" panose="020F0302020204030204" pitchFamily="34" charset="0"/>
              <a:cs typeface="Arial" charset="0"/>
            </a:endParaRPr>
          </a:p>
        </p:txBody>
      </p:sp>
      <p:pic>
        <p:nvPicPr>
          <p:cNvPr id="24581" name="Image 4" descr="https://encrypted-tbn0.gstatic.com/images?q=tbn:ANd9GcTf8vPTE463L36JttspIV4V3E319vAfMPhOyw36zhP7-GkV7GVc">
            <a:extLst>
              <a:ext uri="{FF2B5EF4-FFF2-40B4-BE49-F238E27FC236}">
                <a16:creationId xmlns:a16="http://schemas.microsoft.com/office/drawing/2014/main" id="{F0D99D1C-A4C0-4F97-9B0B-D6BDEE239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1" y="2643188"/>
            <a:ext cx="250666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986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re 1">
            <a:extLst>
              <a:ext uri="{FF2B5EF4-FFF2-40B4-BE49-F238E27FC236}">
                <a16:creationId xmlns:a16="http://schemas.microsoft.com/office/drawing/2014/main" id="{8CE14684-AF42-48CC-B893-5E40DCE0A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87488"/>
          </a:xfrm>
        </p:spPr>
        <p:txBody>
          <a:bodyPr/>
          <a:lstStyle/>
          <a:p>
            <a:pPr>
              <a:defRPr/>
            </a:pPr>
            <a:r>
              <a:rPr lang="fr-FR" b="1" dirty="0">
                <a:latin typeface="Comic Sans MS" pitchFamily="66" charset="0"/>
              </a:rPr>
              <a:t> </a:t>
            </a:r>
            <a:r>
              <a:rPr lang="fr-FR" b="1" dirty="0">
                <a:latin typeface="Calibri Light" panose="020F0302020204030204" pitchFamily="34" charset="0"/>
              </a:rPr>
              <a:t>Diabète pré gestationnel </a:t>
            </a:r>
            <a:br>
              <a:rPr lang="fr-FR" b="1" dirty="0">
                <a:latin typeface="Calibri Light" panose="020F0302020204030204" pitchFamily="34" charset="0"/>
              </a:rPr>
            </a:b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Alimentation:</a:t>
            </a:r>
            <a:b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endParaRPr lang="fr-FR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603" name="Espace réservé du contenu 2">
            <a:extLst>
              <a:ext uri="{FF2B5EF4-FFF2-40B4-BE49-F238E27FC236}">
                <a16:creationId xmlns:a16="http://schemas.microsoft.com/office/drawing/2014/main" id="{A4F593BE-F27E-4EFE-B97E-130B41CEC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None/>
            </a:pPr>
            <a:endParaRPr lang="fr-FR" altLang="fr-FR" sz="14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sz="2200" dirty="0">
                <a:latin typeface="Calibri Light" panose="020F0302020204030204" pitchFamily="34" charset="0"/>
              </a:rPr>
              <a:t>Elle doit être fractionnée en repas et collations :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2200" dirty="0">
                <a:latin typeface="Calibri Light" panose="020F0302020204030204" pitchFamily="34" charset="0"/>
              </a:rPr>
              <a:t>                   * 3 repas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2200" dirty="0">
                <a:latin typeface="Calibri Light" panose="020F0302020204030204" pitchFamily="34" charset="0"/>
              </a:rPr>
              <a:t>                   * 1 à 3 collations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sz="2200" dirty="0"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sz="2200" dirty="0">
                <a:latin typeface="Calibri Light" panose="020F0302020204030204" pitchFamily="34" charset="0"/>
              </a:rPr>
              <a:t>Afin de minimiser toutes les fluctuations métaboliques : 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2200" dirty="0">
                <a:latin typeface="Calibri Light" panose="020F0302020204030204" pitchFamily="34" charset="0"/>
              </a:rPr>
              <a:t>                  * pics hyperglycémiques postprandiaux,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2200" dirty="0">
                <a:latin typeface="Calibri Light" panose="020F0302020204030204" pitchFamily="34" charset="0"/>
              </a:rPr>
              <a:t>                  * hypoglycémies à distance des repas, lipolyse et cétogenèse. </a:t>
            </a:r>
          </a:p>
          <a:p>
            <a:pPr marL="0" indent="0">
              <a:buNone/>
            </a:pPr>
            <a:endParaRPr lang="fr-FR" altLang="fr-FR" sz="2200" dirty="0"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sz="2200" dirty="0">
                <a:latin typeface="Calibri Light" panose="020F0302020204030204" pitchFamily="34" charset="0"/>
              </a:rPr>
              <a:t>Les apports énergétiques moyens sont de 1 800 à 2 000 kcal/jour. </a:t>
            </a:r>
          </a:p>
          <a:p>
            <a:pPr>
              <a:buFont typeface="Wingdings" panose="05000000000000000000" pitchFamily="2" charset="2"/>
              <a:buChar char="q"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altLang="fr-FR" sz="1600" dirty="0">
              <a:latin typeface="Comic Sans MS" panose="030F0702030302020204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4F925D-F63D-41AB-B0D9-6FCB66D5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4DCDEF1-7077-408A-A580-C06D4D61683A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5605" name="Picture 8" descr="Mutuelle Bleue - La grossesse et ses exigences nutritionnelles : que manger quand on est enceinte ?">
            <a:extLst>
              <a:ext uri="{FF2B5EF4-FFF2-40B4-BE49-F238E27FC236}">
                <a16:creationId xmlns:a16="http://schemas.microsoft.com/office/drawing/2014/main" id="{9E5F8990-740B-400C-908F-01224674A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450" y="0"/>
            <a:ext cx="338455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5256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>
            <a:extLst>
              <a:ext uri="{FF2B5EF4-FFF2-40B4-BE49-F238E27FC236}">
                <a16:creationId xmlns:a16="http://schemas.microsoft.com/office/drawing/2014/main" id="{06134A7A-72F0-4C9F-B954-6670ECE81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>
                <a:latin typeface="Calibri Light" panose="020F0302020204030204" pitchFamily="34" charset="0"/>
              </a:rPr>
              <a:t>Diabète pré gestationnel </a:t>
            </a:r>
            <a:br>
              <a:rPr lang="fr-FR" sz="2800" b="1" dirty="0">
                <a:latin typeface="Calibri Light" panose="020F0302020204030204" pitchFamily="34" charset="0"/>
              </a:rPr>
            </a:br>
            <a:r>
              <a:rPr lang="fr-FR" sz="2800" b="1" dirty="0">
                <a:solidFill>
                  <a:schemeClr val="tx2"/>
                </a:solidFill>
                <a:latin typeface="Calibri Light" panose="020F0302020204030204" pitchFamily="34" charset="0"/>
              </a:rPr>
              <a:t>A</a:t>
            </a:r>
            <a:r>
              <a:rPr lang="fr-FR" altLang="fr-FR" sz="2800" b="1" dirty="0">
                <a:solidFill>
                  <a:schemeClr val="tx2"/>
                </a:solidFill>
                <a:latin typeface="Calibri Light" panose="020F0302020204030204" pitchFamily="34" charset="0"/>
              </a:rPr>
              <a:t>ctivité physique:</a:t>
            </a:r>
            <a:r>
              <a:rPr lang="fr-FR" altLang="fr-FR" sz="2800" dirty="0">
                <a:solidFill>
                  <a:schemeClr val="tx2"/>
                </a:solidFill>
                <a:latin typeface="Calibri Light" panose="020F0302020204030204" pitchFamily="34" charset="0"/>
              </a:rPr>
              <a:t>       </a:t>
            </a:r>
          </a:p>
        </p:txBody>
      </p:sp>
      <p:sp>
        <p:nvSpPr>
          <p:cNvPr id="27651" name="Espace réservé du contenu 2">
            <a:extLst>
              <a:ext uri="{FF2B5EF4-FFF2-40B4-BE49-F238E27FC236}">
                <a16:creationId xmlns:a16="http://schemas.microsoft.com/office/drawing/2014/main" id="{69A15DC2-C249-4960-BDD9-95F275904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857375"/>
            <a:ext cx="8229600" cy="42687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altLang="fr-FR" sz="1800" dirty="0">
                <a:latin typeface="Calibri Light" panose="020F0302020204030204" pitchFamily="34" charset="0"/>
              </a:rPr>
              <a:t>Un traitement à part entière, en l’absence de contre indications obstétricales</a:t>
            </a:r>
          </a:p>
          <a:p>
            <a:pPr>
              <a:buFont typeface="Wingdings" panose="05000000000000000000" pitchFamily="2" charset="2"/>
              <a:buChar char="q"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sz="1800" dirty="0">
                <a:latin typeface="Calibri Light" panose="020F0302020204030204" pitchFamily="34" charset="0"/>
              </a:rPr>
              <a:t>30 minutes d’activité physique adaptée.</a:t>
            </a:r>
          </a:p>
          <a:p>
            <a:pPr>
              <a:buFont typeface="Wingdings" panose="05000000000000000000" pitchFamily="2" charset="2"/>
              <a:buChar char="q"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sz="1800" dirty="0">
                <a:solidFill>
                  <a:srgbClr val="FF0000"/>
                </a:solidFill>
                <a:latin typeface="Calibri Light" panose="020F0302020204030204" pitchFamily="34" charset="0"/>
              </a:rPr>
              <a:t>Education thérapeutique</a:t>
            </a:r>
            <a:r>
              <a:rPr lang="fr-FR" altLang="fr-FR" sz="1800" dirty="0">
                <a:latin typeface="Calibri Light" panose="020F0302020204030204" pitchFamily="34" charset="0"/>
              </a:rPr>
              <a:t>: Adaptation des doses d’insuline, autocontrôle.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7077F9-40D0-4B80-BE24-DFFC10064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0BAA005-3B32-4695-9CB8-611600F8D6BB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41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7653" name="Image 4" descr="http://i.huffpost.com/gen/1454661/images/n-PREGNANCY-EXERCISE-large570.jpg">
            <a:extLst>
              <a:ext uri="{FF2B5EF4-FFF2-40B4-BE49-F238E27FC236}">
                <a16:creationId xmlns:a16="http://schemas.microsoft.com/office/drawing/2014/main" id="{A6E1B70C-E36A-4BF0-9D2C-83538310E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1"/>
            <a:ext cx="2771775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ZoneTexte 5">
            <a:extLst>
              <a:ext uri="{FF2B5EF4-FFF2-40B4-BE49-F238E27FC236}">
                <a16:creationId xmlns:a16="http://schemas.microsoft.com/office/drawing/2014/main" id="{6F396E74-9C5F-4A39-8AF7-3D22D0BF4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1" y="6453188"/>
            <a:ext cx="83931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100">
                <a:latin typeface="Comic Sans MS" panose="030F0702030302020204" pitchFamily="66" charset="0"/>
              </a:rPr>
              <a:t>Ong MJ, et al:</a:t>
            </a:r>
            <a:r>
              <a:rPr lang="en-US" altLang="fr-FR" sz="1100">
                <a:latin typeface="Comic Sans MS" panose="030F0702030302020204" pitchFamily="66" charset="0"/>
              </a:rPr>
              <a:t>Supervised home-based exercise may attenuate the decline of glucose tolerance in </a:t>
            </a:r>
            <a:r>
              <a:rPr lang="fr-FR" altLang="fr-FR" sz="1100">
                <a:latin typeface="Comic Sans MS" panose="030F0702030302020204" pitchFamily="66" charset="0"/>
              </a:rPr>
              <a:t>obese pregnant women. Diabetes &amp; Metabolism 35 (2009) 418–421</a:t>
            </a:r>
          </a:p>
        </p:txBody>
      </p:sp>
    </p:spTree>
    <p:extLst>
      <p:ext uri="{BB962C8B-B14F-4D97-AF65-F5344CB8AC3E}">
        <p14:creationId xmlns:p14="http://schemas.microsoft.com/office/powerpoint/2010/main" val="6147721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u contenu 2">
            <a:extLst>
              <a:ext uri="{FF2B5EF4-FFF2-40B4-BE49-F238E27FC236}">
                <a16:creationId xmlns:a16="http://schemas.microsoft.com/office/drawing/2014/main" id="{1D00B8FF-0566-4749-B2D3-192D214B1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851" y="500063"/>
            <a:ext cx="9875949" cy="56261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endParaRPr lang="fr-FR" sz="1400" b="1" dirty="0">
              <a:latin typeface="Comic Sans MS" pitchFamily="66" charset="0"/>
            </a:endParaRPr>
          </a:p>
          <a:p>
            <a:pPr>
              <a:buNone/>
              <a:defRPr/>
            </a:pPr>
            <a:r>
              <a:rPr lang="fr-FR" sz="3000" b="1" dirty="0">
                <a:latin typeface="Comic Sans MS" pitchFamily="66" charset="0"/>
              </a:rPr>
              <a:t> </a:t>
            </a:r>
            <a:r>
              <a:rPr lang="fr-FR" sz="6300" b="1" dirty="0">
                <a:latin typeface="Calibri Light" panose="020F0302020204030204" pitchFamily="34" charset="0"/>
              </a:rPr>
              <a:t>Diabète pré gestationnel </a:t>
            </a:r>
          </a:p>
          <a:p>
            <a:pPr>
              <a:buNone/>
              <a:defRPr/>
            </a:pPr>
            <a:endParaRPr lang="fr-FR" sz="3300" b="1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>
              <a:buNone/>
              <a:defRPr/>
            </a:pPr>
            <a:r>
              <a:rPr lang="fr-FR" sz="33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Traitement médicamenteux:</a:t>
            </a:r>
          </a:p>
          <a:p>
            <a:pPr>
              <a:defRPr/>
            </a:pPr>
            <a:endParaRPr lang="fr-FR" sz="3300" b="1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1400" b="1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1400" b="1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1400" b="1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sz="3000" b="1" dirty="0">
                <a:solidFill>
                  <a:srgbClr val="FF0000"/>
                </a:solidFill>
                <a:latin typeface="Calibri Light" panose="020F0302020204030204" pitchFamily="34" charset="0"/>
              </a:rPr>
              <a:t>Les antidiabétiques oraux sont contre indiqués</a:t>
            </a:r>
          </a:p>
          <a:p>
            <a:pPr>
              <a:buFont typeface="Wingdings" pitchFamily="2" charset="2"/>
              <a:buChar char="q"/>
              <a:defRPr/>
            </a:pPr>
            <a:endParaRPr lang="fr-FR" sz="1800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endParaRPr lang="fr-FR" sz="1800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endParaRPr lang="fr-FR" sz="1800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endParaRPr lang="fr-FR" sz="1800" dirty="0">
              <a:latin typeface="Calibri Light" panose="020F0302020204030204" pitchFamily="34" charset="0"/>
            </a:endParaRPr>
          </a:p>
          <a:p>
            <a:pPr marL="0" indent="0">
              <a:buNone/>
              <a:defRPr/>
            </a:pPr>
            <a:endParaRPr lang="fr-FR" sz="1800" dirty="0">
              <a:latin typeface="Calibri Light" panose="020F0302020204030204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sz="3000" dirty="0">
                <a:latin typeface="Calibri Light" panose="020F0302020204030204" pitchFamily="34" charset="0"/>
              </a:rPr>
              <a:t>L'insulinothérapie doit être </a:t>
            </a:r>
            <a:r>
              <a:rPr lang="fr-FR" sz="3000" dirty="0">
                <a:solidFill>
                  <a:srgbClr val="FF0000"/>
                </a:solidFill>
                <a:latin typeface="Calibri Light" panose="020F0302020204030204" pitchFamily="34" charset="0"/>
              </a:rPr>
              <a:t>optimisée</a:t>
            </a:r>
          </a:p>
          <a:p>
            <a:pPr>
              <a:defRPr/>
            </a:pPr>
            <a:endParaRPr lang="fr-FR" sz="18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18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fr-FR" sz="1800" dirty="0">
                <a:latin typeface="Calibri Light" panose="020F0302020204030204" pitchFamily="34" charset="0"/>
              </a:rPr>
              <a:t>         </a:t>
            </a:r>
          </a:p>
          <a:p>
            <a:pPr>
              <a:defRPr/>
            </a:pPr>
            <a:endParaRPr lang="fr-FR" sz="1400" dirty="0">
              <a:latin typeface="Comic Sans MS" pitchFamily="66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fr-FR" sz="1400" dirty="0">
              <a:latin typeface="Comic Sans MS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0E8643-DDF3-46CE-9714-EF33E6AEE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A6F6CE8-2249-4F09-8E82-B10C989DCE70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42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8676" name="Image 4" descr="https://encrypted-tbn3.gstatic.com/images?q=tbn:ANd9GcS-yu8V7yl2Ge3Oxs4tzWke3q2sEUjNShAK1oQgqdcowDic5Tzy">
            <a:extLst>
              <a:ext uri="{FF2B5EF4-FFF2-40B4-BE49-F238E27FC236}">
                <a16:creationId xmlns:a16="http://schemas.microsoft.com/office/drawing/2014/main" id="{2042F9C1-69F3-4948-9869-6C12DB087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937" y="1750343"/>
            <a:ext cx="26257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Image 4" descr="https://upload.wikimedia.org/wikipedia/commons/thumb/c/c1/France_road_sign_B1.svg/200px-France_road_sign_B1.svg.png">
            <a:extLst>
              <a:ext uri="{FF2B5EF4-FFF2-40B4-BE49-F238E27FC236}">
                <a16:creationId xmlns:a16="http://schemas.microsoft.com/office/drawing/2014/main" id="{B58FB5DA-7D8C-4D76-8329-2FF94CC1D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1"/>
            <a:ext cx="22606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8796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re 1">
            <a:extLst>
              <a:ext uri="{FF2B5EF4-FFF2-40B4-BE49-F238E27FC236}">
                <a16:creationId xmlns:a16="http://schemas.microsoft.com/office/drawing/2014/main" id="{F23E945F-B8EE-44BA-BBC4-863126021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z="2800" b="1" dirty="0">
                <a:latin typeface="Comic Sans MS" pitchFamily="66" charset="0"/>
              </a:rPr>
              <a:t> </a:t>
            </a:r>
            <a:r>
              <a:rPr lang="fr-FR" b="1" dirty="0">
                <a:latin typeface="Calibri Light" panose="020F0302020204030204" pitchFamily="34" charset="0"/>
              </a:rPr>
              <a:t>Diabète pré gestationnel </a:t>
            </a:r>
            <a:br>
              <a:rPr lang="fr-FR" sz="2000" b="1" dirty="0">
                <a:latin typeface="Calibri Light" panose="020F0302020204030204" pitchFamily="34" charset="0"/>
              </a:rPr>
            </a:br>
            <a:r>
              <a:rPr lang="fr-FR" sz="2800" b="1" dirty="0">
                <a:solidFill>
                  <a:srgbClr val="FF0000"/>
                </a:solidFill>
                <a:latin typeface="Calibri Light" panose="020F0302020204030204" pitchFamily="34" charset="0"/>
              </a:rPr>
              <a:t>Insulinothérapie: (1)</a:t>
            </a:r>
            <a:endParaRPr lang="fr-FR" sz="28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29699" name="Espace réservé du contenu 2">
            <a:extLst>
              <a:ext uri="{FF2B5EF4-FFF2-40B4-BE49-F238E27FC236}">
                <a16:creationId xmlns:a16="http://schemas.microsoft.com/office/drawing/2014/main" id="{9FA5E949-DE39-44B2-92C7-7C7013ECD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fr-FR" altLang="fr-FR" sz="1600" dirty="0">
                <a:latin typeface="Comic Sans MS" panose="030F0702030302020204" pitchFamily="66" charset="0"/>
              </a:rPr>
              <a:t>  </a:t>
            </a:r>
            <a:r>
              <a:rPr lang="fr-FR" altLang="fr-FR" sz="2400" b="1" u="sng" dirty="0">
                <a:latin typeface="Calibri Light" panose="020F0302020204030204" pitchFamily="34" charset="0"/>
              </a:rPr>
              <a:t>Le  diabète  de type 1</a:t>
            </a:r>
            <a:r>
              <a:rPr lang="fr-FR" altLang="fr-FR" sz="2400" dirty="0">
                <a:latin typeface="Calibri Light" panose="020F0302020204030204" pitchFamily="34" charset="0"/>
              </a:rPr>
              <a:t>, l'insulinothérapie optimisée consiste soit en :</a:t>
            </a:r>
          </a:p>
          <a:p>
            <a:pPr algn="just">
              <a:buFont typeface="Arial" panose="020B0604020202020204" pitchFamily="34" charset="0"/>
              <a:buNone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fr-FR" altLang="fr-FR" sz="2400" dirty="0">
                <a:latin typeface="Calibri Light" panose="020F0302020204030204" pitchFamily="34" charset="0"/>
              </a:rPr>
              <a:t>         *un traitement par injections quotidiennes d'insuline  :</a:t>
            </a:r>
          </a:p>
          <a:p>
            <a:pPr algn="just">
              <a:buFont typeface="Arial" panose="020B0604020202020204" pitchFamily="34" charset="0"/>
              <a:buNone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fr-FR" altLang="fr-FR" sz="2400" dirty="0">
                <a:latin typeface="Calibri Light" panose="020F0302020204030204" pitchFamily="34" charset="0"/>
              </a:rPr>
              <a:t>                   - une injection d'insuline d'action rapide avant chaque repas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fr-FR" altLang="fr-FR" sz="2400" dirty="0">
                <a:latin typeface="Calibri Light" panose="020F0302020204030204" pitchFamily="34" charset="0"/>
              </a:rPr>
              <a:t>                    -et une ou plusieurs injections d'insuline d'action prolongée</a:t>
            </a:r>
          </a:p>
          <a:p>
            <a:pPr algn="just">
              <a:buFont typeface="Arial" panose="020B0604020202020204" pitchFamily="34" charset="0"/>
              <a:buNone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fr-FR" altLang="fr-FR" sz="2400" dirty="0">
                <a:latin typeface="Calibri Light" panose="020F0302020204030204" pitchFamily="34" charset="0"/>
              </a:rPr>
              <a:t>          *soit en un traitement par pompe à insuline portable diffusant l'insuline par voie sous-cutanée.</a:t>
            </a:r>
          </a:p>
          <a:p>
            <a:pPr algn="just"/>
            <a:endParaRPr lang="fr-FR" altLang="fr-FR" sz="2400" dirty="0">
              <a:latin typeface="Comic Sans MS" panose="030F0702030302020204" pitchFamily="66" charset="0"/>
            </a:endParaRPr>
          </a:p>
          <a:p>
            <a:pPr algn="just"/>
            <a:endParaRPr lang="fr-FR" altLang="fr-FR" sz="2400" dirty="0">
              <a:latin typeface="Comic Sans MS" panose="030F0702030302020204" pitchFamily="66" charset="0"/>
            </a:endParaRPr>
          </a:p>
          <a:p>
            <a:pPr algn="just"/>
            <a:endParaRPr lang="fr-FR" altLang="fr-FR" sz="2400" dirty="0">
              <a:latin typeface="Comic Sans MS" panose="030F0702030302020204" pitchFamily="66" charset="0"/>
            </a:endParaRPr>
          </a:p>
          <a:p>
            <a:pPr algn="just"/>
            <a:endParaRPr lang="fr-FR" altLang="fr-FR" sz="1400" dirty="0">
              <a:latin typeface="Comic Sans MS" panose="030F0702030302020204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A437C4-DB07-4085-B31B-2905692A9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85395A9-1F67-4213-8656-BC3E656E2712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43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9701" name="ZoneTexte 4">
            <a:extLst>
              <a:ext uri="{FF2B5EF4-FFF2-40B4-BE49-F238E27FC236}">
                <a16:creationId xmlns:a16="http://schemas.microsoft.com/office/drawing/2014/main" id="{12E056AF-0894-484A-AAA0-D6A855D2F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6597650"/>
            <a:ext cx="88201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100">
                <a:latin typeface="Comic Sans MS" panose="030F0702030302020204" pitchFamily="66" charset="0"/>
              </a:rPr>
              <a:t>                                            Bécard M, Diabète prégestationnel et grossesse. EMC Gynécologie/Obstétrique 2010 ; 5-042-C-25</a:t>
            </a:r>
          </a:p>
        </p:txBody>
      </p:sp>
      <p:pic>
        <p:nvPicPr>
          <p:cNvPr id="29702" name="Picture 7">
            <a:extLst>
              <a:ext uri="{FF2B5EF4-FFF2-40B4-BE49-F238E27FC236}">
                <a16:creationId xmlns:a16="http://schemas.microsoft.com/office/drawing/2014/main" id="{DA5ACA38-E64A-4008-8F69-18BA76C3E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176" y="0"/>
            <a:ext cx="24098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8428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394FD9-4910-4428-B9BE-A3B41DA3A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r-FR" sz="4800" b="1" dirty="0">
                <a:latin typeface="Calibri Light" panose="020F0302020204030204" pitchFamily="34" charset="0"/>
              </a:rPr>
              <a:t>Diabète pré gestationnel </a:t>
            </a:r>
            <a:br>
              <a:rPr lang="fr-FR" sz="2000" dirty="0">
                <a:latin typeface="Calibri Light" panose="020F0302020204030204" pitchFamily="34" charset="0"/>
              </a:rPr>
            </a:br>
            <a:r>
              <a:rPr lang="fr-FR" sz="2800" b="1" dirty="0">
                <a:solidFill>
                  <a:srgbClr val="FF0000"/>
                </a:solidFill>
                <a:latin typeface="Calibri Light" panose="020F0302020204030204" pitchFamily="34" charset="0"/>
              </a:rPr>
              <a:t>Insulinothérapie: (2)</a:t>
            </a:r>
            <a:endParaRPr lang="fr-FR" sz="28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30723" name="Espace réservé du contenu 2">
            <a:extLst>
              <a:ext uri="{FF2B5EF4-FFF2-40B4-BE49-F238E27FC236}">
                <a16:creationId xmlns:a16="http://schemas.microsoft.com/office/drawing/2014/main" id="{D88985FB-3DAB-43E0-88B2-636B9E5C9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fr-FR" altLang="fr-FR" sz="1600" dirty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000" b="1" u="sng" dirty="0">
                <a:latin typeface="Calibri Light" panose="020F0302020204030204" pitchFamily="34" charset="0"/>
              </a:rPr>
              <a:t>Le  diabète de type 2 </a:t>
            </a:r>
            <a:r>
              <a:rPr lang="fr-FR" altLang="fr-FR" sz="2000" dirty="0">
                <a:latin typeface="Calibri Light" panose="020F0302020204030204" pitchFamily="34" charset="0"/>
              </a:rPr>
              <a:t>traité par régime seul ou par antidiabétiques oraux, le relais est fait par l'insulinothérapie .</a:t>
            </a:r>
          </a:p>
          <a:p>
            <a:pPr marL="0" indent="0" algn="just">
              <a:buNone/>
            </a:pPr>
            <a:endParaRPr lang="fr-FR" altLang="fr-FR" sz="20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000" dirty="0">
                <a:latin typeface="Calibri Light" panose="020F0302020204030204" pitchFamily="34" charset="0"/>
              </a:rPr>
              <a:t> Instaurée habituellement lors d’une hospitalisation  en diabétologie. </a:t>
            </a:r>
          </a:p>
          <a:p>
            <a:pPr marL="0" indent="0" algn="just">
              <a:buNone/>
            </a:pPr>
            <a:endParaRPr lang="fr-FR" altLang="fr-FR" sz="20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000" dirty="0">
                <a:latin typeface="Calibri Light" panose="020F0302020204030204" pitchFamily="34" charset="0"/>
              </a:rPr>
              <a:t>Les besoins en insuline sont variables d’une patiente à une autre, augmentent au cours de la gestation.</a:t>
            </a:r>
          </a:p>
          <a:p>
            <a:pPr marL="0" indent="0" algn="just">
              <a:buNone/>
            </a:pPr>
            <a:endParaRPr lang="fr-FR" altLang="fr-FR" sz="20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000" dirty="0">
                <a:latin typeface="Calibri Light" panose="020F0302020204030204" pitchFamily="34" charset="0"/>
              </a:rPr>
              <a:t> L'adaptation du traitement fait appel à une intensification de l'</a:t>
            </a:r>
            <a:r>
              <a:rPr lang="fr-FR" altLang="fr-FR" sz="2000" dirty="0" err="1">
                <a:latin typeface="Calibri Light" panose="020F0302020204030204" pitchFamily="34" charset="0"/>
              </a:rPr>
              <a:t>autosurveillance</a:t>
            </a:r>
            <a:r>
              <a:rPr lang="fr-FR" altLang="fr-FR" sz="2000" dirty="0">
                <a:latin typeface="Calibri Light" panose="020F0302020204030204" pitchFamily="34" charset="0"/>
              </a:rPr>
              <a:t> glycémique avec des contrôles de glycémie capillaire.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6D4639-E721-479E-B036-A5A82A0F2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8344995-C045-4857-A833-37D7315E657B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44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6740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4653E-24A4-46BC-B47E-A6A9B8CBE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fr-FR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Diabète pré gestationnel</a:t>
            </a:r>
            <a:br>
              <a:rPr lang="fr-FR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r>
              <a:rPr lang="fr-FR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 </a:t>
            </a:r>
            <a:r>
              <a:rPr lang="fr-FR" sz="3200" b="1" dirty="0">
                <a:solidFill>
                  <a:srgbClr val="FF0000"/>
                </a:solidFill>
                <a:latin typeface="Calibri Light" panose="020F0302020204030204" pitchFamily="34" charset="0"/>
              </a:rPr>
              <a:t>Les complications aigues:</a:t>
            </a:r>
          </a:p>
        </p:txBody>
      </p:sp>
      <p:sp>
        <p:nvSpPr>
          <p:cNvPr id="31747" name="Espace réservé du contenu 2">
            <a:extLst>
              <a:ext uri="{FF2B5EF4-FFF2-40B4-BE49-F238E27FC236}">
                <a16:creationId xmlns:a16="http://schemas.microsoft.com/office/drawing/2014/main" id="{3AA69743-2B56-476A-BD26-7589A9E02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90687"/>
            <a:ext cx="8229600" cy="4435475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None/>
            </a:pPr>
            <a:r>
              <a:rPr lang="fr-FR" altLang="fr-FR" dirty="0"/>
              <a:t>                         </a:t>
            </a:r>
            <a:r>
              <a:rPr lang="fr-FR" altLang="fr-FR" sz="1800" b="1" u="sng" dirty="0">
                <a:latin typeface="Calibri Light" panose="020F0302020204030204" pitchFamily="34" charset="0"/>
              </a:rPr>
              <a:t>L’acidocétose diabétique: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dirty="0">
                <a:latin typeface="Calibri Light" panose="020F0302020204030204" pitchFamily="34" charset="0"/>
              </a:rPr>
              <a:t>-Se développe plus vite, apparait à des seuils bas </a:t>
            </a:r>
            <a:r>
              <a:rPr lang="fr-FR" altLang="fr-FR" sz="900" b="1" dirty="0">
                <a:latin typeface="Calibri Light" panose="020F0302020204030204" pitchFamily="34" charset="0"/>
              </a:rPr>
              <a:t>1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dirty="0">
                <a:latin typeface="Calibri Light" panose="020F0302020204030204" pitchFamily="34" charset="0"/>
              </a:rPr>
              <a:t>-Mortalité fœtale+++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dirty="0">
                <a:latin typeface="Calibri Light" panose="020F0302020204030204" pitchFamily="34" charset="0"/>
              </a:rPr>
              <a:t>-Clinique classique, parfois discrète++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dirty="0">
                <a:latin typeface="Calibri Light" panose="020F0302020204030204" pitchFamily="34" charset="0"/>
              </a:rPr>
              <a:t>-Traitement: préventif++++, Education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dirty="0">
                <a:latin typeface="Calibri Light" panose="020F0302020204030204" pitchFamily="34" charset="0"/>
              </a:rPr>
              <a:t>                                   </a:t>
            </a:r>
            <a:r>
              <a:rPr lang="fr-FR" altLang="fr-FR" sz="1800" b="1" u="sng" dirty="0">
                <a:latin typeface="Calibri Light" panose="020F0302020204030204" pitchFamily="34" charset="0"/>
              </a:rPr>
              <a:t>Les hypoglycémies: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dirty="0">
                <a:latin typeface="Calibri Light" panose="020F0302020204030204" pitchFamily="34" charset="0"/>
              </a:rPr>
              <a:t>-En début de grossesse, plus fréquente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dirty="0">
                <a:latin typeface="Calibri Light" panose="020F0302020204030204" pitchFamily="34" charset="0"/>
              </a:rPr>
              <a:t>-Prévention: prise de féculents, collations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FR" altLang="fr-FR" sz="1800" dirty="0">
                <a:latin typeface="Calibri Light" panose="020F0302020204030204" pitchFamily="34" charset="0"/>
              </a:rPr>
              <a:t>-Hypoglycémie modérée: 15 g de sucres rapides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4595F4-E008-4A2A-830E-62759BF33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B9AB308-CDE4-4390-8971-BC3C1522BE85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45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1749" name="ZoneTexte 4">
            <a:extLst>
              <a:ext uri="{FF2B5EF4-FFF2-40B4-BE49-F238E27FC236}">
                <a16:creationId xmlns:a16="http://schemas.microsoft.com/office/drawing/2014/main" id="{171538FF-F6B5-4DAE-A234-3402BD0F5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1" y="6429375"/>
            <a:ext cx="85010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sz="1000"/>
              <a:t>Guo RX, Yang LZ, Li LX, Zhao XP, </a:t>
            </a:r>
            <a:r>
              <a:rPr lang="en-US" altLang="fr-FR" sz="1000">
                <a:hlinkClick r:id="rId2"/>
              </a:rPr>
              <a:t>Diabetic  ketoacidosis in pregnancy tends to occur at lower ..blood glucose level.</a:t>
            </a:r>
            <a:r>
              <a:rPr lang="fr-FR" altLang="fr-FR" sz="1000"/>
              <a:t>J Obstet Gynaecol Res. 2008 Jun;34(3):324-30</a:t>
            </a:r>
          </a:p>
          <a:p>
            <a:pPr eaLnBrk="1" hangingPunct="1"/>
            <a:endParaRPr lang="fr-FR" altLang="fr-FR" sz="100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623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B1766B-E968-4AF3-AE97-650DE51B2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6" y="274638"/>
            <a:ext cx="8258175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48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Diabète pré gestationnel</a:t>
            </a:r>
            <a:br>
              <a:rPr lang="fr-FR" sz="48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L’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accouchement: (1)</a:t>
            </a:r>
          </a:p>
        </p:txBody>
      </p:sp>
      <p:sp>
        <p:nvSpPr>
          <p:cNvPr id="33795" name="Espace réservé du contenu 2">
            <a:extLst>
              <a:ext uri="{FF2B5EF4-FFF2-40B4-BE49-F238E27FC236}">
                <a16:creationId xmlns:a16="http://schemas.microsoft.com/office/drawing/2014/main" id="{DF740C68-11EB-4BBE-A819-C8F591997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fr-FR" altLang="fr-FR" sz="2400" dirty="0">
              <a:solidFill>
                <a:srgbClr val="FF0000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fr-FR" altLang="fr-FR" sz="2400" dirty="0">
              <a:solidFill>
                <a:srgbClr val="FF0000"/>
              </a:solidFill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solidFill>
                  <a:srgbClr val="FF0000"/>
                </a:solidFill>
                <a:latin typeface="Calibri Light" panose="020F0302020204030204" pitchFamily="34" charset="0"/>
              </a:rPr>
              <a:t>Equilibre  rigoureux </a:t>
            </a:r>
            <a:r>
              <a:rPr lang="fr-FR" altLang="fr-FR" sz="2400" dirty="0">
                <a:latin typeface="Calibri Light" panose="020F0302020204030204" pitchFamily="34" charset="0"/>
              </a:rPr>
              <a:t>tout au long de l'accouchement, quelle que soit la voie.</a:t>
            </a:r>
          </a:p>
          <a:p>
            <a:pPr marL="0" indent="0" algn="just">
              <a:buNone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La surveillance glycémique horaire sera poursuivie jusqu'à reprise d'une alimentation normale et stabilisation des doses d'insuline.</a:t>
            </a:r>
          </a:p>
          <a:p>
            <a:pPr marL="0" indent="0" algn="just">
              <a:buNone/>
            </a:pPr>
            <a:endParaRPr lang="fr-FR" altLang="fr-FR" sz="24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bri Light" panose="020F0302020204030204" pitchFamily="34" charset="0"/>
              </a:rPr>
              <a:t> Au cours du travail, L’objectif est de maintenir la glycémie entre 0,90 et 1,20g/L.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6257FF-527C-4879-A772-AC7A8F519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794A14-BA18-4A9B-8F69-93B671190FE3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46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3797" name="Image 4" descr="https://encrypted-tbn3.gstatic.com/images?q=tbn:ANd9GcQHguYIpAYPazith0IGxWf95iUwqR4kakqQ_g6ydGMuLfUwtzrVCw">
            <a:extLst>
              <a:ext uri="{FF2B5EF4-FFF2-40B4-BE49-F238E27FC236}">
                <a16:creationId xmlns:a16="http://schemas.microsoft.com/office/drawing/2014/main" id="{913AD4B4-B2DF-4E78-BDF1-B9C3DF86E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476" y="1"/>
            <a:ext cx="25495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195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85005D-7FED-4B64-B01F-B2464BAE5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Diabète pré gestationnel </a:t>
            </a:r>
            <a:br>
              <a:rPr lang="fr-FR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r>
              <a:rPr lang="fr-FR" sz="2800" b="1" dirty="0">
                <a:solidFill>
                  <a:srgbClr val="FF0000"/>
                </a:solidFill>
                <a:latin typeface="Calibri Light" panose="020F0302020204030204" pitchFamily="34" charset="0"/>
              </a:rPr>
              <a:t>Allaitement:</a:t>
            </a:r>
            <a:br>
              <a:rPr lang="fr-FR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endParaRPr lang="fr-FR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35843" name="Espace réservé du contenu 2">
            <a:extLst>
              <a:ext uri="{FF2B5EF4-FFF2-40B4-BE49-F238E27FC236}">
                <a16:creationId xmlns:a16="http://schemas.microsoft.com/office/drawing/2014/main" id="{5C36611D-3DBE-41D8-8993-8707E96C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1800" dirty="0">
                <a:latin typeface="Calibri Light" panose="020F0302020204030204" pitchFamily="34" charset="0"/>
              </a:rPr>
              <a:t>L'allaitement maternel est conseillé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1800" dirty="0">
                <a:latin typeface="Calibri Light" panose="020F0302020204030204" pitchFamily="34" charset="0"/>
              </a:rPr>
              <a:t> Il contre-indique l'utilisation des antidiabétiques oraux.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fr-FR" altLang="fr-FR" sz="18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altLang="fr-FR" sz="1800" dirty="0">
                <a:latin typeface="Calibri Light" panose="020F0302020204030204" pitchFamily="34" charset="0"/>
              </a:rPr>
              <a:t> Glucides lents, avec une répartition similaire à celle de la femme enceinte, pour limiter le risque d'hypoglycémies.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1600" dirty="0">
              <a:latin typeface="Calibri Light" panose="020F03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fr-FR" altLang="fr-FR" sz="1600" dirty="0">
              <a:latin typeface="Comic Sans MS" panose="030F0702030302020204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D9B80E-76C8-4C68-AD25-69C05B56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207EA3C-9AE9-48FB-B37A-88AF3FF4E595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47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7749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>
            <a:extLst>
              <a:ext uri="{FF2B5EF4-FFF2-40B4-BE49-F238E27FC236}">
                <a16:creationId xmlns:a16="http://schemas.microsoft.com/office/drawing/2014/main" id="{7C776901-B967-42E2-B896-4D4AD55B6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Diabète pré gestationnel </a:t>
            </a:r>
            <a:br>
              <a:rPr lang="fr-FR" sz="20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r>
              <a:rPr lang="fr-FR" sz="2000" b="1" dirty="0">
                <a:solidFill>
                  <a:srgbClr val="FF0000"/>
                </a:solidFill>
                <a:latin typeface="Comic Sans MS" pitchFamily="66" charset="0"/>
              </a:rPr>
              <a:t>La contraception: (1)</a:t>
            </a:r>
            <a:endParaRPr lang="ar-MA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6867" name="Picture 2">
            <a:extLst>
              <a:ext uri="{FF2B5EF4-FFF2-40B4-BE49-F238E27FC236}">
                <a16:creationId xmlns:a16="http://schemas.microsoft.com/office/drawing/2014/main" id="{5447CB1F-2DBC-4B6D-A7A7-3D94DC9DED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1313" y="1428750"/>
            <a:ext cx="5899150" cy="4554538"/>
          </a:xfrm>
        </p:spPr>
      </p:pic>
      <p:sp>
        <p:nvSpPr>
          <p:cNvPr id="36868" name="ZoneTexte 4">
            <a:extLst>
              <a:ext uri="{FF2B5EF4-FFF2-40B4-BE49-F238E27FC236}">
                <a16:creationId xmlns:a16="http://schemas.microsoft.com/office/drawing/2014/main" id="{E234E46F-CA45-47CF-B919-ECC83CBA4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814" y="6500814"/>
            <a:ext cx="61436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100">
                <a:latin typeface="Comic Sans MS" panose="030F0702030302020204" pitchFamily="66" charset="0"/>
              </a:rPr>
              <a:t>                                                  La Société Française d'Endocrinologie (SFE) en 2010</a:t>
            </a:r>
            <a:endParaRPr lang="fr-FR" altLang="fr-FR" sz="110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A941C8F-9077-48BE-A322-3D4EED8CA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1373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re 1">
            <a:extLst>
              <a:ext uri="{FF2B5EF4-FFF2-40B4-BE49-F238E27FC236}">
                <a16:creationId xmlns:a16="http://schemas.microsoft.com/office/drawing/2014/main" id="{D81DEB37-5F08-4C0A-8BC5-960E9D4AF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  <a:t>Diabète pré gestationnel </a:t>
            </a:r>
            <a:br>
              <a:rPr lang="fr-FR" sz="20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</a:rPr>
            </a:br>
            <a:r>
              <a:rPr lang="fr-FR" sz="2000" b="1" dirty="0">
                <a:solidFill>
                  <a:srgbClr val="FF0000"/>
                </a:solidFill>
                <a:latin typeface="Comic Sans MS" pitchFamily="66" charset="0"/>
              </a:rPr>
              <a:t>La contraception: (2)</a:t>
            </a:r>
            <a:endParaRPr lang="ar-MA" sz="2000" dirty="0">
              <a:solidFill>
                <a:srgbClr val="FF0000"/>
              </a:solidFill>
            </a:endParaRPr>
          </a:p>
        </p:txBody>
      </p:sp>
      <p:pic>
        <p:nvPicPr>
          <p:cNvPr id="37891" name="Picture 2">
            <a:extLst>
              <a:ext uri="{FF2B5EF4-FFF2-40B4-BE49-F238E27FC236}">
                <a16:creationId xmlns:a16="http://schemas.microsoft.com/office/drawing/2014/main" id="{0519190C-65EB-4859-A500-6492E92619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1313" y="1600200"/>
            <a:ext cx="6572250" cy="4686300"/>
          </a:xfrm>
        </p:spPr>
      </p:pic>
      <p:sp>
        <p:nvSpPr>
          <p:cNvPr id="37892" name="ZoneTexte 3">
            <a:extLst>
              <a:ext uri="{FF2B5EF4-FFF2-40B4-BE49-F238E27FC236}">
                <a16:creationId xmlns:a16="http://schemas.microsoft.com/office/drawing/2014/main" id="{34B51C26-5AA1-42F2-BCB4-0FBAFD61A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814" y="6500814"/>
            <a:ext cx="61436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100">
                <a:latin typeface="Comic Sans MS" panose="030F0702030302020204" pitchFamily="66" charset="0"/>
              </a:rPr>
              <a:t>                                                            La Société Française d'Endocrinologie (SFE) en 2010</a:t>
            </a:r>
            <a:endParaRPr lang="fr-FR" altLang="fr-FR" sz="110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F8A3252-AD27-445A-B55A-B41443A5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1875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FE9D69-DE2F-4251-99E1-D50844CC0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Messages à retenir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F4D6BD-2536-497E-9BCE-ECA982DA6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89586"/>
            <a:ext cx="10857271" cy="51176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/>
              <a:t>Diabète et grossesse : situation gestationnelle </a:t>
            </a:r>
            <a:r>
              <a:rPr lang="fr-FR" dirty="0">
                <a:solidFill>
                  <a:srgbClr val="FF0000"/>
                </a:solidFill>
              </a:rPr>
              <a:t>à haut risque </a:t>
            </a:r>
            <a:r>
              <a:rPr lang="fr-FR" dirty="0"/>
              <a:t>aussi bien pour </a:t>
            </a:r>
            <a:r>
              <a:rPr lang="fr-FR" dirty="0">
                <a:solidFill>
                  <a:srgbClr val="FF0000"/>
                </a:solidFill>
              </a:rPr>
              <a:t>le fœtus </a:t>
            </a:r>
            <a:r>
              <a:rPr lang="fr-FR" dirty="0"/>
              <a:t>que pour </a:t>
            </a:r>
            <a:r>
              <a:rPr lang="fr-FR" dirty="0">
                <a:solidFill>
                  <a:srgbClr val="FF0000"/>
                </a:solidFill>
              </a:rPr>
              <a:t>la mère</a:t>
            </a:r>
            <a:r>
              <a:rPr lang="fr-FR" dirty="0"/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/>
              <a:t>planification + encadrement optimisés </a:t>
            </a:r>
            <a:r>
              <a:rPr lang="fr-FR" dirty="0">
                <a:latin typeface="Times New Roman"/>
                <a:cs typeface="Times New Roman"/>
              </a:rPr>
              <a:t>↓</a:t>
            </a:r>
            <a:r>
              <a:rPr lang="fr-FR" dirty="0"/>
              <a:t>risques </a:t>
            </a:r>
            <a:r>
              <a:rPr lang="fr-FR" dirty="0">
                <a:solidFill>
                  <a:srgbClr val="FF0000"/>
                </a:solidFill>
              </a:rPr>
              <a:t>collaboration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/>
              <a:t>Multidisciplinaire étroite (</a:t>
            </a:r>
            <a:r>
              <a:rPr lang="fr-FR" dirty="0">
                <a:solidFill>
                  <a:srgbClr val="FF0000"/>
                </a:solidFill>
              </a:rPr>
              <a:t>diabétologue, néo natologiste, et gynéco obstétricien</a:t>
            </a:r>
            <a:r>
              <a:rPr lang="fr-FR" dirty="0"/>
              <a:t>)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/>
              <a:t>Traitement actuel reste: </a:t>
            </a:r>
            <a:r>
              <a:rPr lang="fr-FR" dirty="0">
                <a:solidFill>
                  <a:srgbClr val="FF0000"/>
                </a:solidFill>
              </a:rPr>
              <a:t>Insulinothérapie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CC0B8A-F726-4D96-B3CD-56E9DFB11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558B1-8BE7-479D-9DE7-FD40A4DD9194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1934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re 1">
            <a:extLst>
              <a:ext uri="{FF2B5EF4-FFF2-40B4-BE49-F238E27FC236}">
                <a16:creationId xmlns:a16="http://schemas.microsoft.com/office/drawing/2014/main" id="{7B1300A7-94A5-43EB-B822-A1FFBB26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fr-FR" altLang="fr-FR" sz="4800" b="1" dirty="0">
                <a:solidFill>
                  <a:schemeClr val="accent1"/>
                </a:solidFill>
                <a:latin typeface="Calibri Light" panose="020F0302020204030204" pitchFamily="34" charset="0"/>
              </a:rPr>
              <a:t>CONCLUSION</a:t>
            </a:r>
          </a:p>
        </p:txBody>
      </p:sp>
      <p:pic>
        <p:nvPicPr>
          <p:cNvPr id="62467" name="Espace réservé du contenu 4" descr="https://encrypted-tbn1.gstatic.com/images?q=tbn:ANd9GcQPKGCaC2tk6KYa_pE0w5MAAa18Nf_2hKNPuWu-Us6QYM83E0MJ">
            <a:extLst>
              <a:ext uri="{FF2B5EF4-FFF2-40B4-BE49-F238E27FC236}">
                <a16:creationId xmlns:a16="http://schemas.microsoft.com/office/drawing/2014/main" id="{D0BAD471-C4A0-4C10-BA31-A82FBE70353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4250" y="2394858"/>
            <a:ext cx="4929188" cy="4098018"/>
          </a:xfr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C95E5C5-BA5E-444C-B544-91F7B5ABB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80BF2-4E0F-4582-B83C-E0CC700B6386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7624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2681</Words>
  <Application>Microsoft Office PowerPoint</Application>
  <PresentationFormat>Grand écran</PresentationFormat>
  <Paragraphs>600</Paragraphs>
  <Slides>51</Slides>
  <Notes>29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64" baseType="lpstr">
      <vt:lpstr>MS PGothic</vt:lpstr>
      <vt:lpstr>MS PGothic</vt:lpstr>
      <vt:lpstr>Arial</vt:lpstr>
      <vt:lpstr>Calibri</vt:lpstr>
      <vt:lpstr>Calibri Bold</vt:lpstr>
      <vt:lpstr>Calibri Light</vt:lpstr>
      <vt:lpstr>Century Schoolbook</vt:lpstr>
      <vt:lpstr>Comic Sans MS</vt:lpstr>
      <vt:lpstr>Symbol</vt:lpstr>
      <vt:lpstr>Times New Roman</vt:lpstr>
      <vt:lpstr>Wingdings</vt:lpstr>
      <vt:lpstr>Thème Office</vt:lpstr>
      <vt:lpstr>Image</vt:lpstr>
      <vt:lpstr>Diabète chez la femme enceinte</vt:lpstr>
      <vt:lpstr>Présentation PowerPoint</vt:lpstr>
      <vt:lpstr>  Objectifs pédagogiques</vt:lpstr>
      <vt:lpstr>Diabète chez la femme  enceinte</vt:lpstr>
      <vt:lpstr>Diabète chez la femme  enceinte</vt:lpstr>
      <vt:lpstr>Présentation PowerPoint</vt:lpstr>
      <vt:lpstr>Diabète gestationnel</vt:lpstr>
      <vt:lpstr>Diabète gestationnel</vt:lpstr>
      <vt:lpstr>Présentation PowerPoint</vt:lpstr>
      <vt:lpstr>Présentation PowerPoint</vt:lpstr>
      <vt:lpstr>Présentation PowerPoint</vt:lpstr>
      <vt:lpstr>Présentation PowerPoint</vt:lpstr>
      <vt:lpstr>Diabète gestationnel</vt:lpstr>
      <vt:lpstr>Diabète gestationnel  Qui dépister: </vt:lpstr>
      <vt:lpstr>Présentation PowerPoint</vt:lpstr>
      <vt:lpstr>Quand dépister? </vt:lpstr>
      <vt:lpstr>           Diabète gestationnel Détermination des objectifs glycémiques: </vt:lpstr>
      <vt:lpstr>    Diabète gestationnel  </vt:lpstr>
      <vt:lpstr>Diabète gestationnel   </vt:lpstr>
      <vt:lpstr>Diabète gestationnel        </vt:lpstr>
      <vt:lpstr>Diabète gestationnel  Activité physique: </vt:lpstr>
      <vt:lpstr>Diabète gestationnel  Insulinothérapie: (1) </vt:lpstr>
      <vt:lpstr>Diabète gestationnel  Insulinothérapie: (2) </vt:lpstr>
      <vt:lpstr>Diabète gestationnel  L’accouchement:</vt:lpstr>
      <vt:lpstr>Diabète gestationnel Le post partum immédiat:</vt:lpstr>
      <vt:lpstr>Diabète gestationnel  Devenir à long terme ( 1):</vt:lpstr>
      <vt:lpstr>Diabète gestationnel  Devenir à long terme ( 2):</vt:lpstr>
      <vt:lpstr>Présentation PowerPoint</vt:lpstr>
      <vt:lpstr>Diabète pré gestationnel </vt:lpstr>
      <vt:lpstr>Présentation PowerPoint</vt:lpstr>
      <vt:lpstr>Diabète pré gestationnel   complications foetales</vt:lpstr>
      <vt:lpstr>Diabète pré gestationnel   complications foetales</vt:lpstr>
      <vt:lpstr>Diabète pré gestationnel  Risque de malformation mineure ou majeure  en fonction de l’HbA1c péri-conceptionnelle</vt:lpstr>
      <vt:lpstr>Diabète pré gestationnel Programmation de la grossesse:</vt:lpstr>
      <vt:lpstr>Présentation PowerPoint</vt:lpstr>
      <vt:lpstr> Diabète pré gestationnel  Contre indications de la grossesse:</vt:lpstr>
      <vt:lpstr>Présentation PowerPoint</vt:lpstr>
      <vt:lpstr>Présentation PowerPoint</vt:lpstr>
      <vt:lpstr>  Optimisation de l’équilibre glycémique : Autosurveillance glycémique  </vt:lpstr>
      <vt:lpstr> Diabète pré gestationnel  Alimentation: </vt:lpstr>
      <vt:lpstr>Diabète pré gestationnel  Activité physique:       </vt:lpstr>
      <vt:lpstr>Présentation PowerPoint</vt:lpstr>
      <vt:lpstr> Diabète pré gestationnel  Insulinothérapie: (1)</vt:lpstr>
      <vt:lpstr>Diabète pré gestationnel  Insulinothérapie: (2)</vt:lpstr>
      <vt:lpstr>Diabète pré gestationnel  Les complications aigues:</vt:lpstr>
      <vt:lpstr>Diabète pré gestationnel L’accouchement: (1)</vt:lpstr>
      <vt:lpstr>Diabète pré gestationnel  Allaitement: </vt:lpstr>
      <vt:lpstr>Diabète pré gestationnel  La contraception: (1)</vt:lpstr>
      <vt:lpstr>Diabète pré gestationnel  La contraception: (2)</vt:lpstr>
      <vt:lpstr>Messages à retenir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Diabète chez la femme enceinte</dc:title>
  <dc:creator>USER</dc:creator>
  <cp:lastModifiedBy>USER</cp:lastModifiedBy>
  <cp:revision>72</cp:revision>
  <dcterms:created xsi:type="dcterms:W3CDTF">2018-11-08T22:21:18Z</dcterms:created>
  <dcterms:modified xsi:type="dcterms:W3CDTF">2018-12-08T08:59:12Z</dcterms:modified>
</cp:coreProperties>
</file>