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sldIdLst>
    <p:sldId id="256" r:id="rId2"/>
    <p:sldId id="258" r:id="rId3"/>
    <p:sldId id="257" r:id="rId4"/>
    <p:sldId id="259" r:id="rId5"/>
    <p:sldId id="261" r:id="rId6"/>
    <p:sldId id="262" r:id="rId7"/>
    <p:sldId id="356" r:id="rId8"/>
    <p:sldId id="264" r:id="rId9"/>
    <p:sldId id="266" r:id="rId10"/>
    <p:sldId id="369" r:id="rId11"/>
    <p:sldId id="358" r:id="rId12"/>
    <p:sldId id="270" r:id="rId13"/>
    <p:sldId id="271" r:id="rId14"/>
    <p:sldId id="272" r:id="rId15"/>
    <p:sldId id="274" r:id="rId16"/>
    <p:sldId id="275" r:id="rId17"/>
    <p:sldId id="276" r:id="rId18"/>
    <p:sldId id="277" r:id="rId19"/>
    <p:sldId id="278" r:id="rId20"/>
    <p:sldId id="362" r:id="rId21"/>
    <p:sldId id="281" r:id="rId22"/>
    <p:sldId id="363" r:id="rId23"/>
    <p:sldId id="286" r:id="rId24"/>
    <p:sldId id="290" r:id="rId25"/>
    <p:sldId id="370" r:id="rId26"/>
    <p:sldId id="300" r:id="rId27"/>
    <p:sldId id="321" r:id="rId28"/>
    <p:sldId id="322" r:id="rId29"/>
    <p:sldId id="323" r:id="rId30"/>
    <p:sldId id="302" r:id="rId31"/>
    <p:sldId id="305" r:id="rId32"/>
    <p:sldId id="312" r:id="rId33"/>
    <p:sldId id="364" r:id="rId34"/>
    <p:sldId id="316" r:id="rId35"/>
    <p:sldId id="320" r:id="rId36"/>
    <p:sldId id="324" r:id="rId37"/>
    <p:sldId id="326" r:id="rId38"/>
    <p:sldId id="327" r:id="rId39"/>
    <p:sldId id="328" r:id="rId40"/>
    <p:sldId id="329" r:id="rId41"/>
    <p:sldId id="330" r:id="rId42"/>
    <p:sldId id="332" r:id="rId43"/>
    <p:sldId id="333" r:id="rId44"/>
    <p:sldId id="334" r:id="rId45"/>
    <p:sldId id="335" r:id="rId46"/>
    <p:sldId id="357" r:id="rId47"/>
    <p:sldId id="340" r:id="rId48"/>
    <p:sldId id="342" r:id="rId49"/>
    <p:sldId id="344" r:id="rId50"/>
    <p:sldId id="359" r:id="rId51"/>
    <p:sldId id="345" r:id="rId52"/>
    <p:sldId id="346" r:id="rId53"/>
    <p:sldId id="347" r:id="rId54"/>
    <p:sldId id="367" r:id="rId55"/>
    <p:sldId id="368" r:id="rId56"/>
    <p:sldId id="355" r:id="rId57"/>
    <p:sldId id="372" r:id="rId58"/>
    <p:sldId id="365"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Youssouf Diarra" initials="DYD" lastIdx="1" clrIdx="0">
    <p:extLst>
      <p:ext uri="{19B8F6BF-5375-455C-9EA6-DF929625EA0E}">
        <p15:presenceInfo xmlns:p15="http://schemas.microsoft.com/office/powerpoint/2012/main" userId="963770cbfa7052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61"/>
    <p:restoredTop sz="83396"/>
  </p:normalViewPr>
  <p:slideViewPr>
    <p:cSldViewPr snapToGrid="0" snapToObjects="1">
      <p:cViewPr varScale="1">
        <p:scale>
          <a:sx n="63" d="100"/>
          <a:sy n="63" d="100"/>
        </p:scale>
        <p:origin x="71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D6F178-19F5-DB46-931D-3878917CC6E4}" type="datetimeFigureOut">
              <a:rPr lang="fr-FR" smtClean="0"/>
              <a:t>08/12/2018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1896B-1FE6-B24C-9B36-B92E5A787DFF}" type="slidenum">
              <a:rPr lang="fr-FR" smtClean="0"/>
              <a:t>‹#›</a:t>
            </a:fld>
            <a:endParaRPr lang="fr-FR"/>
          </a:p>
        </p:txBody>
      </p:sp>
    </p:spTree>
    <p:extLst>
      <p:ext uri="{BB962C8B-B14F-4D97-AF65-F5344CB8AC3E}">
        <p14:creationId xmlns:p14="http://schemas.microsoft.com/office/powerpoint/2010/main" val="453962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Les études épidémiologiques soulignent l’augmentation de la prévalence du diabète dans toutes les</a:t>
            </a:r>
          </a:p>
          <a:p>
            <a:r>
              <a:rPr lang="fr-FR" sz="1200" kern="1200" dirty="0">
                <a:solidFill>
                  <a:schemeClr val="tx1"/>
                </a:solidFill>
                <a:effectLst/>
                <a:latin typeface="+mn-lt"/>
                <a:ea typeface="+mn-ea"/>
                <a:cs typeface="+mn-cs"/>
              </a:rPr>
              <a:t>tranches d’âge de la population. Ce fait constitue un réel problème de santé publique puisque le quart des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diabétiques est âgé de plus de 75 ans.</a:t>
            </a:r>
          </a:p>
          <a:p>
            <a:endParaRPr lang="fr-FR" dirty="0"/>
          </a:p>
        </p:txBody>
      </p:sp>
      <p:sp>
        <p:nvSpPr>
          <p:cNvPr id="4" name="Espace réservé du numéro de diapositive 3"/>
          <p:cNvSpPr>
            <a:spLocks noGrp="1"/>
          </p:cNvSpPr>
          <p:nvPr>
            <p:ph type="sldNum" sz="quarter" idx="10"/>
          </p:nvPr>
        </p:nvSpPr>
        <p:spPr/>
        <p:txBody>
          <a:bodyPr/>
          <a:lstStyle/>
          <a:p>
            <a:fld id="{C4D1896B-1FE6-B24C-9B36-B92E5A787DFF}" type="slidenum">
              <a:rPr lang="fr-FR" smtClean="0"/>
              <a:t>3</a:t>
            </a:fld>
            <a:endParaRPr lang="fr-FR"/>
          </a:p>
        </p:txBody>
      </p:sp>
    </p:spTree>
    <p:extLst>
      <p:ext uri="{BB962C8B-B14F-4D97-AF65-F5344CB8AC3E}">
        <p14:creationId xmlns:p14="http://schemas.microsoft.com/office/powerpoint/2010/main" val="1882545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 </a:t>
            </a:r>
            <a:r>
              <a:rPr lang="fr-FR" sz="1200" b="0" i="0" u="none" strike="noStrike" kern="1200" baseline="0" dirty="0">
                <a:solidFill>
                  <a:schemeClr val="tx1"/>
                </a:solidFill>
                <a:latin typeface="+mn-lt"/>
                <a:ea typeface="+mn-ea"/>
                <a:cs typeface="+mn-cs"/>
              </a:rPr>
              <a:t>122,8 millions de personnes </a:t>
            </a:r>
            <a:r>
              <a:rPr lang="fr-FR" sz="1200" b="0" i="0" u="none" strike="noStrike" kern="1200" baseline="0" dirty="0" err="1">
                <a:solidFill>
                  <a:schemeClr val="tx1"/>
                </a:solidFill>
                <a:latin typeface="+mn-lt"/>
                <a:ea typeface="+mn-ea"/>
                <a:cs typeface="+mn-cs"/>
              </a:rPr>
              <a:t>agées</a:t>
            </a:r>
            <a:r>
              <a:rPr lang="fr-FR" sz="1200" b="0" i="0" u="none" strike="noStrike" kern="1200" baseline="0" dirty="0">
                <a:solidFill>
                  <a:schemeClr val="tx1"/>
                </a:solidFill>
                <a:latin typeface="+mn-lt"/>
                <a:ea typeface="+mn-ea"/>
                <a:cs typeface="+mn-cs"/>
              </a:rPr>
              <a:t> de 65 . 99 ans. le cout économique du diabète va augmenter dans les </a:t>
            </a:r>
            <a:r>
              <a:rPr lang="fr-FR" sz="1200" b="0" i="0" u="none" strike="noStrike" kern="1200" baseline="0" dirty="0" err="1">
                <a:solidFill>
                  <a:schemeClr val="tx1"/>
                </a:solidFill>
                <a:latin typeface="+mn-lt"/>
                <a:ea typeface="+mn-ea"/>
                <a:cs typeface="+mn-cs"/>
              </a:rPr>
              <a:t>d.cennies</a:t>
            </a:r>
            <a:r>
              <a:rPr lang="fr-FR" sz="1200" b="0" i="0" u="none" strike="noStrike" kern="1200" baseline="0" dirty="0">
                <a:solidFill>
                  <a:schemeClr val="tx1"/>
                </a:solidFill>
                <a:latin typeface="+mn-lt"/>
                <a:ea typeface="+mn-ea"/>
                <a:cs typeface="+mn-cs"/>
              </a:rPr>
              <a:t> . venir </a:t>
            </a:r>
            <a:r>
              <a:rPr lang="fr-FR" sz="1200" b="0" i="0" u="none" strike="noStrike" kern="1200" baseline="0" dirty="0" err="1">
                <a:solidFill>
                  <a:schemeClr val="tx1"/>
                </a:solidFill>
                <a:latin typeface="+mn-lt"/>
                <a:ea typeface="+mn-ea"/>
                <a:cs typeface="+mn-cs"/>
              </a:rPr>
              <a:t>particuli.rement</a:t>
            </a:r>
            <a:r>
              <a:rPr lang="fr-FR" sz="1200" b="0" i="0" u="none" strike="noStrike" kern="1200" baseline="0" dirty="0">
                <a:solidFill>
                  <a:schemeClr val="tx1"/>
                </a:solidFill>
                <a:latin typeface="+mn-lt"/>
                <a:ea typeface="+mn-ea"/>
                <a:cs typeface="+mn-cs"/>
              </a:rPr>
              <a:t> parmi les personnes les plus .</a:t>
            </a:r>
            <a:r>
              <a:rPr lang="fr-FR" sz="1200" b="0" i="0" u="none" strike="noStrike" kern="1200" baseline="0" dirty="0" err="1">
                <a:solidFill>
                  <a:schemeClr val="tx1"/>
                </a:solidFill>
                <a:latin typeface="+mn-lt"/>
                <a:ea typeface="+mn-ea"/>
                <a:cs typeface="+mn-cs"/>
              </a:rPr>
              <a:t>g.es</a:t>
            </a:r>
            <a:r>
              <a:rPr lang="fr-FR" sz="1200" b="0" i="0" u="none" strike="noStrike" kern="1200" baseline="0" dirty="0">
                <a:solidFill>
                  <a:schemeClr val="tx1"/>
                </a:solidFill>
                <a:latin typeface="+mn-lt"/>
                <a:ea typeface="+mn-ea"/>
                <a:cs typeface="+mn-cs"/>
              </a:rPr>
              <a:t> (70-99) avec une hausse de 104 milliards USD entre 2017 et 2045 Le </a:t>
            </a:r>
            <a:r>
              <a:rPr lang="fr-FR" sz="1200" b="0" i="0" u="none" strike="noStrike" kern="1200" baseline="0" dirty="0" err="1">
                <a:solidFill>
                  <a:schemeClr val="tx1"/>
                </a:solidFill>
                <a:latin typeface="+mn-lt"/>
                <a:ea typeface="+mn-ea"/>
                <a:cs typeface="+mn-cs"/>
              </a:rPr>
              <a:t>diab.te</a:t>
            </a:r>
            <a:r>
              <a:rPr lang="fr-FR" sz="1200" b="0" i="0" u="none" strike="noStrike" kern="1200" baseline="0" dirty="0">
                <a:solidFill>
                  <a:schemeClr val="tx1"/>
                </a:solidFill>
                <a:latin typeface="+mn-lt"/>
                <a:ea typeface="+mn-ea"/>
                <a:cs typeface="+mn-cs"/>
              </a:rPr>
              <a:t> affiche une </a:t>
            </a:r>
            <a:r>
              <a:rPr lang="fr-FR" sz="1200" b="0" i="0" u="none" strike="noStrike" kern="1200" baseline="0" dirty="0" err="1">
                <a:solidFill>
                  <a:schemeClr val="tx1"/>
                </a:solidFill>
                <a:latin typeface="+mn-lt"/>
                <a:ea typeface="+mn-ea"/>
                <a:cs typeface="+mn-cs"/>
              </a:rPr>
              <a:t>pr.valence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lev.e</a:t>
            </a:r>
            <a:r>
              <a:rPr lang="fr-FR" sz="1200" b="0" i="0" u="none" strike="noStrike" kern="1200" baseline="0" dirty="0">
                <a:solidFill>
                  <a:schemeClr val="tx1"/>
                </a:solidFill>
                <a:latin typeface="+mn-lt"/>
                <a:ea typeface="+mn-ea"/>
                <a:cs typeface="+mn-cs"/>
              </a:rPr>
              <a:t> chez les personnes de plus de 65 ans (Figures 3.1 et 3.2). Selon les estimations, le nombre de personnes de 65-99 ans atteintes de </a:t>
            </a:r>
            <a:r>
              <a:rPr lang="fr-FR" sz="1200" b="0" i="0" u="none" strike="noStrike" kern="1200" baseline="0" dirty="0" err="1">
                <a:solidFill>
                  <a:schemeClr val="tx1"/>
                </a:solidFill>
                <a:latin typeface="+mn-lt"/>
                <a:ea typeface="+mn-ea"/>
                <a:cs typeface="+mn-cs"/>
              </a:rPr>
              <a:t>diab.te</a:t>
            </a:r>
            <a:r>
              <a:rPr lang="fr-FR" sz="1200" b="0" i="0" u="none" strike="noStrike" kern="1200" baseline="0" dirty="0">
                <a:solidFill>
                  <a:schemeClr val="tx1"/>
                </a:solidFill>
                <a:latin typeface="+mn-lt"/>
                <a:ea typeface="+mn-ea"/>
                <a:cs typeface="+mn-cs"/>
              </a:rPr>
              <a:t> en 2017 s’.</a:t>
            </a:r>
            <a:r>
              <a:rPr lang="fr-FR" sz="1200" b="0" i="0" u="none" strike="noStrike" kern="1200" baseline="0" dirty="0" err="1">
                <a:solidFill>
                  <a:schemeClr val="tx1"/>
                </a:solidFill>
                <a:latin typeface="+mn-lt"/>
                <a:ea typeface="+mn-ea"/>
                <a:cs typeface="+mn-cs"/>
              </a:rPr>
              <a:t>l.ve</a:t>
            </a:r>
            <a:r>
              <a:rPr lang="fr-FR" sz="1200" b="0" i="0" u="none" strike="noStrike" kern="1200" baseline="0" dirty="0">
                <a:solidFill>
                  <a:schemeClr val="tx1"/>
                </a:solidFill>
                <a:latin typeface="+mn-lt"/>
                <a:ea typeface="+mn-ea"/>
                <a:cs typeface="+mn-cs"/>
              </a:rPr>
              <a:t> . 122,8 millions, tandis que la </a:t>
            </a:r>
            <a:r>
              <a:rPr lang="fr-FR" sz="1200" b="0" i="0" u="none" strike="noStrike" kern="1200" baseline="0" dirty="0" err="1">
                <a:solidFill>
                  <a:schemeClr val="tx1"/>
                </a:solidFill>
                <a:latin typeface="+mn-lt"/>
                <a:ea typeface="+mn-ea"/>
                <a:cs typeface="+mn-cs"/>
              </a:rPr>
              <a:t>pr.valence</a:t>
            </a:r>
            <a:r>
              <a:rPr lang="fr-FR" sz="1200" b="0" i="0" u="none" strike="noStrike" kern="1200" baseline="0" dirty="0">
                <a:solidFill>
                  <a:schemeClr val="tx1"/>
                </a:solidFill>
                <a:latin typeface="+mn-lt"/>
                <a:ea typeface="+mn-ea"/>
                <a:cs typeface="+mn-cs"/>
              </a:rPr>
              <a:t> est de 18,8 %. Si cette tendance se confirme, le nombre de personnes de plus de 65 ans atteintes de </a:t>
            </a:r>
            <a:r>
              <a:rPr lang="fr-FR" sz="1200" b="0" i="0" u="none" strike="noStrike" kern="1200" baseline="0" dirty="0" err="1">
                <a:solidFill>
                  <a:schemeClr val="tx1"/>
                </a:solidFill>
                <a:latin typeface="+mn-lt"/>
                <a:ea typeface="+mn-ea"/>
                <a:cs typeface="+mn-cs"/>
              </a:rPr>
              <a:t>diab.te</a:t>
            </a:r>
            <a:r>
              <a:rPr lang="fr-FR" sz="1200" b="0" i="0" u="none" strike="noStrike" kern="1200" baseline="0" dirty="0">
                <a:solidFill>
                  <a:schemeClr val="tx1"/>
                </a:solidFill>
                <a:latin typeface="+mn-lt"/>
                <a:ea typeface="+mn-ea"/>
                <a:cs typeface="+mn-cs"/>
              </a:rPr>
              <a:t> atteindra 253,4 millions en 2045. Le nombre de </a:t>
            </a:r>
            <a:r>
              <a:rPr lang="fr-FR" sz="1200" b="0" i="0" u="none" strike="noStrike" kern="1200" baseline="0" dirty="0" err="1">
                <a:solidFill>
                  <a:schemeClr val="tx1"/>
                </a:solidFill>
                <a:latin typeface="+mn-lt"/>
                <a:ea typeface="+mn-ea"/>
                <a:cs typeface="+mn-cs"/>
              </a:rPr>
              <a:t>d.c.s</a:t>
            </a:r>
            <a:r>
              <a:rPr lang="fr-FR" sz="1200" b="0" i="0" u="none" strike="noStrike" kern="1200" baseline="0" dirty="0">
                <a:solidFill>
                  <a:schemeClr val="tx1"/>
                </a:solidFill>
                <a:latin typeface="+mn-lt"/>
                <a:ea typeface="+mn-ea"/>
                <a:cs typeface="+mn-cs"/>
              </a:rPr>
              <a:t> dus au </a:t>
            </a:r>
            <a:r>
              <a:rPr lang="fr-FR" sz="1200" b="0" i="0" u="none" strike="noStrike" kern="1200" baseline="0" dirty="0" err="1">
                <a:solidFill>
                  <a:schemeClr val="tx1"/>
                </a:solidFill>
                <a:latin typeface="+mn-lt"/>
                <a:ea typeface="+mn-ea"/>
                <a:cs typeface="+mn-cs"/>
              </a:rPr>
              <a:t>diab.te</a:t>
            </a:r>
            <a:r>
              <a:rPr lang="fr-FR" sz="1200" b="0" i="0" u="none" strike="noStrike" kern="1200" baseline="0" dirty="0">
                <a:solidFill>
                  <a:schemeClr val="tx1"/>
                </a:solidFill>
                <a:latin typeface="+mn-lt"/>
                <a:ea typeface="+mn-ea"/>
                <a:cs typeface="+mn-cs"/>
              </a:rPr>
              <a:t> entre 60 et 99 ans est de 3,2 millions, ce qui </a:t>
            </a:r>
            <a:r>
              <a:rPr lang="fr-FR" sz="1200" b="0" i="0" u="none" strike="noStrike" kern="1200" baseline="0" dirty="0" err="1">
                <a:solidFill>
                  <a:schemeClr val="tx1"/>
                </a:solidFill>
                <a:latin typeface="+mn-lt"/>
                <a:ea typeface="+mn-ea"/>
                <a:cs typeface="+mn-cs"/>
              </a:rPr>
              <a:t>repr.sente</a:t>
            </a:r>
            <a:r>
              <a:rPr lang="fr-FR" sz="1200" b="0" i="0" u="none" strike="noStrike" kern="1200" baseline="0" dirty="0">
                <a:solidFill>
                  <a:schemeClr val="tx1"/>
                </a:solidFill>
                <a:latin typeface="+mn-lt"/>
                <a:ea typeface="+mn-ea"/>
                <a:cs typeface="+mn-cs"/>
              </a:rPr>
              <a:t> plus de 60 % de tous les </a:t>
            </a:r>
            <a:r>
              <a:rPr lang="fr-FR" sz="1200" b="0" i="0" u="none" strike="noStrike" kern="1200" baseline="0" dirty="0" err="1">
                <a:solidFill>
                  <a:schemeClr val="tx1"/>
                </a:solidFill>
                <a:latin typeface="+mn-lt"/>
                <a:ea typeface="+mn-ea"/>
                <a:cs typeface="+mn-cs"/>
              </a:rPr>
              <a:t>d.c.s</a:t>
            </a:r>
            <a:r>
              <a:rPr lang="fr-FR" sz="1200" b="0" i="0" u="none" strike="noStrike" kern="1200" baseline="0" dirty="0">
                <a:solidFill>
                  <a:schemeClr val="tx1"/>
                </a:solidFill>
                <a:latin typeface="+mn-lt"/>
                <a:ea typeface="+mn-ea"/>
                <a:cs typeface="+mn-cs"/>
              </a:rPr>
              <a:t> imputables au </a:t>
            </a:r>
            <a:r>
              <a:rPr lang="fr-FR" sz="1200" b="0" i="0" u="none" strike="noStrike" kern="1200" baseline="0" dirty="0" err="1">
                <a:solidFill>
                  <a:schemeClr val="tx1"/>
                </a:solidFill>
                <a:latin typeface="+mn-lt"/>
                <a:ea typeface="+mn-ea"/>
                <a:cs typeface="+mn-cs"/>
              </a:rPr>
              <a:t>diab.te</a:t>
            </a:r>
            <a:r>
              <a:rPr lang="fr-FR" sz="1200" b="0" i="0" u="none" strike="noStrike" kern="1200" baseline="0" dirty="0">
                <a:solidFill>
                  <a:schemeClr val="tx1"/>
                </a:solidFill>
                <a:latin typeface="+mn-lt"/>
                <a:ea typeface="+mn-ea"/>
                <a:cs typeface="+mn-cs"/>
              </a:rPr>
              <a:t> parmi le groupe d’.</a:t>
            </a:r>
            <a:r>
              <a:rPr lang="fr-FR" sz="1200" b="0" i="0" u="none" strike="noStrike" kern="1200" baseline="0" dirty="0" err="1">
                <a:solidFill>
                  <a:schemeClr val="tx1"/>
                </a:solidFill>
                <a:latin typeface="+mn-lt"/>
                <a:ea typeface="+mn-ea"/>
                <a:cs typeface="+mn-cs"/>
              </a:rPr>
              <a:t>ge</a:t>
            </a:r>
            <a:r>
              <a:rPr lang="fr-FR" sz="1200" b="0" i="0" u="none" strike="noStrike" kern="1200" baseline="0" dirty="0">
                <a:solidFill>
                  <a:schemeClr val="tx1"/>
                </a:solidFill>
                <a:latin typeface="+mn-lt"/>
                <a:ea typeface="+mn-ea"/>
                <a:cs typeface="+mn-cs"/>
              </a:rPr>
              <a:t> des </a:t>
            </a:r>
            <a:r>
              <a:rPr lang="mr-IN" sz="1200" b="0" i="0" u="none" strike="noStrike" kern="1200" baseline="0" dirty="0">
                <a:solidFill>
                  <a:schemeClr val="tx1"/>
                </a:solidFill>
                <a:latin typeface="+mn-lt"/>
                <a:ea typeface="+mn-ea"/>
                <a:cs typeface="+mn-cs"/>
              </a:rPr>
              <a:t>18-99 </a:t>
            </a:r>
            <a:r>
              <a:rPr lang="mr-IN" sz="1200" b="0" i="0" u="none" strike="noStrike" kern="1200" baseline="0" dirty="0" err="1">
                <a:solidFill>
                  <a:schemeClr val="tx1"/>
                </a:solidFill>
                <a:latin typeface="+mn-lt"/>
                <a:ea typeface="+mn-ea"/>
                <a:cs typeface="+mn-cs"/>
              </a:rPr>
              <a:t>ans</a:t>
            </a:r>
            <a:endParaRPr lang="fr-FR" dirty="0"/>
          </a:p>
        </p:txBody>
      </p:sp>
      <p:sp>
        <p:nvSpPr>
          <p:cNvPr id="4" name="Espace réservé du numéro de diapositive 3"/>
          <p:cNvSpPr>
            <a:spLocks noGrp="1"/>
          </p:cNvSpPr>
          <p:nvPr>
            <p:ph type="sldNum" sz="quarter" idx="10"/>
          </p:nvPr>
        </p:nvSpPr>
        <p:spPr/>
        <p:txBody>
          <a:bodyPr/>
          <a:lstStyle/>
          <a:p>
            <a:fld id="{C4D1896B-1FE6-B24C-9B36-B92E5A787DFF}" type="slidenum">
              <a:rPr lang="fr-FR" smtClean="0"/>
              <a:t>6</a:t>
            </a:fld>
            <a:endParaRPr lang="fr-FR"/>
          </a:p>
        </p:txBody>
      </p:sp>
    </p:spTree>
    <p:extLst>
      <p:ext uri="{BB962C8B-B14F-4D97-AF65-F5344CB8AC3E}">
        <p14:creationId xmlns:p14="http://schemas.microsoft.com/office/powerpoint/2010/main" val="1443554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la fréquence globale du diabète sur le plan mondiale est estimée à 13;3% chez les plus de 65 ans s et 20% chez les sujets de plus de 80 ans. Aux Etats Unis, l’étude </a:t>
            </a:r>
            <a:r>
              <a:rPr lang="fr-FR" sz="1200" kern="1200" dirty="0" err="1">
                <a:solidFill>
                  <a:schemeClr val="tx1"/>
                </a:solidFill>
                <a:effectLst/>
                <a:latin typeface="+mn-lt"/>
                <a:ea typeface="+mn-ea"/>
                <a:cs typeface="+mn-cs"/>
              </a:rPr>
              <a:t>Hanes</a:t>
            </a:r>
            <a:r>
              <a:rPr lang="fr-FR" sz="1200" kern="1200" dirty="0">
                <a:solidFill>
                  <a:schemeClr val="tx1"/>
                </a:solidFill>
                <a:effectLst/>
                <a:latin typeface="+mn-lt"/>
                <a:ea typeface="+mn-ea"/>
                <a:cs typeface="+mn-cs"/>
              </a:rPr>
              <a:t> suggère qu’environ 20% des sujets de plus 75 ans présentent un diabète.</a:t>
            </a:r>
            <a:endParaRPr lang="fr-FR" dirty="0"/>
          </a:p>
          <a:p>
            <a:r>
              <a:rPr lang="fr-FR" sz="1200" kern="1200" dirty="0">
                <a:solidFill>
                  <a:schemeClr val="tx1"/>
                </a:solidFill>
                <a:effectLst/>
                <a:latin typeface="+mn-lt"/>
                <a:ea typeface="+mn-ea"/>
                <a:cs typeface="+mn-cs"/>
              </a:rPr>
              <a:t>En France, l’étude PAQUID retrouve 10,3% de diabète chez les sujets de plus de 65 ans avec une augmentation de la prévalence observée  75- 80 ans  en proportion  on trouve en France que la</a:t>
            </a:r>
            <a:r>
              <a:rPr lang="fr-FR" sz="1200" kern="1200" baseline="0" dirty="0">
                <a:solidFill>
                  <a:schemeClr val="tx1"/>
                </a:solidFill>
                <a:effectLst/>
                <a:latin typeface="+mn-lt"/>
                <a:ea typeface="+mn-ea"/>
                <a:cs typeface="+mn-cs"/>
              </a:rPr>
              <a:t> moitié des diabétiques a plus de 65 ans et le quart</a:t>
            </a:r>
            <a:r>
              <a:rPr lang="fr-FR" sz="1200" kern="1200" dirty="0">
                <a:solidFill>
                  <a:schemeClr val="tx1"/>
                </a:solidFill>
                <a:effectLst/>
                <a:latin typeface="+mn-lt"/>
                <a:ea typeface="+mn-ea"/>
                <a:cs typeface="+mn-cs"/>
              </a:rPr>
              <a:t> plus 75 ans </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C4D1896B-1FE6-B24C-9B36-B92E5A787DFF}" type="slidenum">
              <a:rPr lang="fr-FR" smtClean="0"/>
              <a:t>7</a:t>
            </a:fld>
            <a:endParaRPr lang="fr-FR"/>
          </a:p>
        </p:txBody>
      </p:sp>
    </p:spTree>
    <p:extLst>
      <p:ext uri="{BB962C8B-B14F-4D97-AF65-F5344CB8AC3E}">
        <p14:creationId xmlns:p14="http://schemas.microsoft.com/office/powerpoint/2010/main" val="441837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l’intérêt</a:t>
            </a:r>
            <a:r>
              <a:rPr lang="fr-FR" sz="1200" kern="1200" baseline="0" dirty="0">
                <a:solidFill>
                  <a:schemeClr val="tx1"/>
                </a:solidFill>
                <a:effectLst/>
                <a:latin typeface="+mn-lt"/>
                <a:ea typeface="+mn-ea"/>
                <a:cs typeface="+mn-cs"/>
              </a:rPr>
              <a:t> est d’autant plus clinique que les complication s aiguës engagent facilement le pronostic vital et les </a:t>
            </a:r>
            <a:r>
              <a:rPr lang="fr-FR" sz="1200" kern="1200" baseline="0" dirty="0" err="1">
                <a:solidFill>
                  <a:schemeClr val="tx1"/>
                </a:solidFill>
                <a:effectLst/>
                <a:latin typeface="+mn-lt"/>
                <a:ea typeface="+mn-ea"/>
                <a:cs typeface="+mn-cs"/>
              </a:rPr>
              <a:t>complic</a:t>
            </a:r>
            <a:r>
              <a:rPr lang="fr-FR" sz="1200" kern="1200" baseline="0" dirty="0">
                <a:solidFill>
                  <a:schemeClr val="tx1"/>
                </a:solidFill>
                <a:effectLst/>
                <a:latin typeface="+mn-lt"/>
                <a:ea typeface="+mn-ea"/>
                <a:cs typeface="+mn-cs"/>
              </a:rPr>
              <a:t> dégénératives le pronostic fonctionnel ainsi les particularités cliniques </a:t>
            </a:r>
          </a:p>
          <a:p>
            <a:r>
              <a:rPr lang="fr-FR" sz="1200" b="0" i="0" u="none" strike="noStrike" kern="1200" baseline="0" dirty="0">
                <a:solidFill>
                  <a:schemeClr val="tx1"/>
                </a:solidFill>
                <a:latin typeface="+mn-lt"/>
                <a:ea typeface="+mn-ea"/>
                <a:cs typeface="+mn-cs"/>
              </a:rPr>
              <a:t>le cout économique du diabète va</a:t>
            </a:r>
          </a:p>
          <a:p>
            <a:r>
              <a:rPr lang="fr-FR" sz="1200" b="0" i="0" u="none" strike="noStrike" kern="1200" baseline="0" dirty="0">
                <a:solidFill>
                  <a:schemeClr val="tx1"/>
                </a:solidFill>
                <a:latin typeface="+mn-lt"/>
                <a:ea typeface="+mn-ea"/>
                <a:cs typeface="+mn-cs"/>
              </a:rPr>
              <a:t>augmenter dans les </a:t>
            </a:r>
            <a:r>
              <a:rPr lang="fr-FR" sz="1200" b="0" i="0" u="none" strike="noStrike" kern="1200" baseline="0" dirty="0" err="1">
                <a:solidFill>
                  <a:schemeClr val="tx1"/>
                </a:solidFill>
                <a:latin typeface="+mn-lt"/>
                <a:ea typeface="+mn-ea"/>
                <a:cs typeface="+mn-cs"/>
              </a:rPr>
              <a:t>d.cennies</a:t>
            </a:r>
            <a:r>
              <a:rPr lang="fr-FR" sz="1200" b="0" i="0" u="none" strike="noStrike" kern="1200" baseline="0" dirty="0">
                <a:solidFill>
                  <a:schemeClr val="tx1"/>
                </a:solidFill>
                <a:latin typeface="+mn-lt"/>
                <a:ea typeface="+mn-ea"/>
                <a:cs typeface="+mn-cs"/>
              </a:rPr>
              <a:t> . venir </a:t>
            </a:r>
            <a:r>
              <a:rPr lang="fr-FR" sz="1200" b="0" i="0" u="none" strike="noStrike" kern="1200" baseline="0" dirty="0" err="1">
                <a:solidFill>
                  <a:schemeClr val="tx1"/>
                </a:solidFill>
                <a:latin typeface="+mn-lt"/>
                <a:ea typeface="+mn-ea"/>
                <a:cs typeface="+mn-cs"/>
              </a:rPr>
              <a:t>particuli.rement</a:t>
            </a:r>
            <a:r>
              <a:rPr lang="fr-FR" sz="1200" b="0" i="0" u="none" strike="noStrike" kern="1200" baseline="0" dirty="0">
                <a:solidFill>
                  <a:schemeClr val="tx1"/>
                </a:solidFill>
                <a:latin typeface="+mn-lt"/>
                <a:ea typeface="+mn-ea"/>
                <a:cs typeface="+mn-cs"/>
              </a:rPr>
              <a:t> parmi les personnes les plus .</a:t>
            </a:r>
            <a:r>
              <a:rPr lang="fr-FR" sz="1200" b="0" i="0" u="none" strike="noStrike" kern="1200" baseline="0" dirty="0" err="1">
                <a:solidFill>
                  <a:schemeClr val="tx1"/>
                </a:solidFill>
                <a:latin typeface="+mn-lt"/>
                <a:ea typeface="+mn-ea"/>
                <a:cs typeface="+mn-cs"/>
              </a:rPr>
              <a:t>g.es</a:t>
            </a:r>
            <a:r>
              <a:rPr lang="fr-FR" sz="1200" b="0" i="0" u="none" strike="noStrike" kern="1200" baseline="0" dirty="0">
                <a:solidFill>
                  <a:schemeClr val="tx1"/>
                </a:solidFill>
                <a:latin typeface="+mn-lt"/>
                <a:ea typeface="+mn-ea"/>
                <a:cs typeface="+mn-cs"/>
              </a:rPr>
              <a:t> (70-99) avec une hausse de 104 milliards USD entre 2017 et 2045</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8</a:t>
            </a:fld>
            <a:endParaRPr lang="fr-FR"/>
          </a:p>
        </p:txBody>
      </p:sp>
    </p:spTree>
    <p:extLst>
      <p:ext uri="{BB962C8B-B14F-4D97-AF65-F5344CB8AC3E}">
        <p14:creationId xmlns:p14="http://schemas.microsoft.com/office/powerpoint/2010/main" val="72388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Le diabète de type 1 </a:t>
            </a:r>
            <a:r>
              <a:rPr lang="fr-FR" sz="1200" kern="1200" dirty="0">
                <a:solidFill>
                  <a:schemeClr val="tx1"/>
                </a:solidFill>
                <a:effectLst/>
                <a:latin typeface="+mn-lt"/>
                <a:ea typeface="+mn-ea"/>
                <a:cs typeface="+mn-cs"/>
              </a:rPr>
              <a:t>est défini comme la conséquence d’une destruction sélective des cellules β </a:t>
            </a:r>
            <a:r>
              <a:rPr lang="fr-FR" sz="1200" kern="1200" dirty="0" err="1">
                <a:solidFill>
                  <a:schemeClr val="tx1"/>
                </a:solidFill>
                <a:effectLst/>
                <a:latin typeface="+mn-lt"/>
                <a:ea typeface="+mn-ea"/>
                <a:cs typeface="+mn-cs"/>
              </a:rPr>
              <a:t>insulino</a:t>
            </a:r>
            <a:r>
              <a:rPr lang="fr-FR" sz="1200" kern="1200" dirty="0">
                <a:solidFill>
                  <a:schemeClr val="tx1"/>
                </a:solidFill>
                <a:effectLst/>
                <a:latin typeface="+mn-lt"/>
                <a:ea typeface="+mn-ea"/>
                <a:cs typeface="+mn-cs"/>
              </a:rPr>
              <a:t>-sécrétrices. Son diagnostic repose sur la mise en évidence, dans le sérum des sujets atteints, d’autoanticorps (anticorps anti-îlots de Langerhans [ICA, </a:t>
            </a:r>
            <a:r>
              <a:rPr lang="fr-FR" sz="1200" kern="1200" dirty="0" err="1">
                <a:solidFill>
                  <a:schemeClr val="tx1"/>
                </a:solidFill>
                <a:effectLst/>
                <a:latin typeface="+mn-lt"/>
                <a:ea typeface="+mn-ea"/>
                <a:cs typeface="+mn-cs"/>
              </a:rPr>
              <a:t>isletcellantibodies</a:t>
            </a:r>
            <a:r>
              <a:rPr lang="fr-FR" sz="1200" kern="1200" dirty="0">
                <a:solidFill>
                  <a:schemeClr val="tx1"/>
                </a:solidFill>
                <a:effectLst/>
                <a:latin typeface="+mn-lt"/>
                <a:ea typeface="+mn-ea"/>
                <a:cs typeface="+mn-cs"/>
              </a:rPr>
              <a:t>], anticorps </a:t>
            </a:r>
            <a:r>
              <a:rPr lang="fr-FR" sz="1200" kern="1200" dirty="0" err="1">
                <a:solidFill>
                  <a:schemeClr val="tx1"/>
                </a:solidFill>
                <a:effectLst/>
                <a:latin typeface="+mn-lt"/>
                <a:ea typeface="+mn-ea"/>
                <a:cs typeface="+mn-cs"/>
              </a:rPr>
              <a:t>anti-GAD</a:t>
            </a:r>
            <a:r>
              <a:rPr lang="fr-FR" sz="1200" kern="1200" dirty="0">
                <a:solidFill>
                  <a:schemeClr val="tx1"/>
                </a:solidFill>
                <a:effectLst/>
                <a:latin typeface="+mn-lt"/>
                <a:ea typeface="+mn-ea"/>
                <a:cs typeface="+mn-cs"/>
              </a:rPr>
              <a:t> [anti -décarboxylase de l’acide glutamique], anti-IA2 [anti-tyrosine phosphatase]).</a:t>
            </a:r>
          </a:p>
          <a:p>
            <a:r>
              <a:rPr lang="fr-FR" b="1" dirty="0"/>
              <a:t>DT2</a:t>
            </a:r>
          </a:p>
          <a:p>
            <a:r>
              <a:rPr lang="fr-FR" sz="1200" kern="1200" dirty="0">
                <a:solidFill>
                  <a:schemeClr val="tx1"/>
                </a:solidFill>
                <a:effectLst/>
                <a:latin typeface="+mn-lt"/>
                <a:ea typeface="+mn-ea"/>
                <a:cs typeface="+mn-cs"/>
              </a:rPr>
              <a:t>Il est dû à: la détérioration de la tolérance au glucose en rapport avec une baisse de la sensibilité à l’insuline ; la diminution de l’activité physique et de la masse maigre. Après 65 ans 10 % de la population serait diabétique (20 % après 80 ans) et 10 % marquerait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Diabètes secondaires : </a:t>
            </a:r>
            <a:r>
              <a:rPr lang="fr-FR" sz="1200" i="1" kern="1200" dirty="0" err="1">
                <a:solidFill>
                  <a:schemeClr val="tx1"/>
                </a:solidFill>
                <a:effectLst/>
                <a:latin typeface="+mn-lt"/>
                <a:ea typeface="+mn-ea"/>
                <a:cs typeface="+mn-cs"/>
              </a:rPr>
              <a:t>pancréatopathies</a:t>
            </a:r>
            <a:r>
              <a:rPr lang="fr-FR" sz="1200" kern="1200" dirty="0">
                <a:solidFill>
                  <a:schemeClr val="tx1"/>
                </a:solidFill>
                <a:effectLst/>
                <a:latin typeface="+mn-lt"/>
                <a:ea typeface="+mn-ea"/>
                <a:cs typeface="+mn-cs"/>
              </a:rPr>
              <a:t> (Pancréatites, cancer du pancréas, pancréatite chronique calcifiante, hémochromatose, mucoviscidose), </a:t>
            </a:r>
            <a:r>
              <a:rPr lang="fr-FR" sz="1200" i="1" kern="1200" dirty="0" err="1">
                <a:solidFill>
                  <a:schemeClr val="tx1"/>
                </a:solidFill>
                <a:effectLst/>
                <a:latin typeface="+mn-lt"/>
                <a:ea typeface="+mn-ea"/>
                <a:cs typeface="+mn-cs"/>
              </a:rPr>
              <a:t>endocrinopathies</a:t>
            </a:r>
            <a:r>
              <a:rPr lang="fr-FR" sz="1200" i="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(Acromégalie, syndrome de Cushing, phéochromocytome, </a:t>
            </a:r>
            <a:r>
              <a:rPr lang="fr-FR" sz="1200" kern="1200" dirty="0" err="1">
                <a:solidFill>
                  <a:schemeClr val="tx1"/>
                </a:solidFill>
                <a:effectLst/>
                <a:latin typeface="+mn-lt"/>
                <a:ea typeface="+mn-ea"/>
                <a:cs typeface="+mn-cs"/>
              </a:rPr>
              <a:t>glucagonome</a:t>
            </a:r>
            <a:r>
              <a:rPr lang="fr-FR" sz="1200" kern="1200" dirty="0">
                <a:solidFill>
                  <a:schemeClr val="tx1"/>
                </a:solidFill>
                <a:effectLst/>
                <a:latin typeface="+mn-lt"/>
                <a:ea typeface="+mn-ea"/>
                <a:cs typeface="+mn-cs"/>
              </a:rPr>
              <a:t>, hyperthyroïdie, </a:t>
            </a:r>
            <a:r>
              <a:rPr lang="fr-FR" sz="1200" kern="1200" dirty="0" err="1">
                <a:solidFill>
                  <a:schemeClr val="tx1"/>
                </a:solidFill>
                <a:effectLst/>
                <a:latin typeface="+mn-lt"/>
                <a:ea typeface="+mn-ea"/>
                <a:cs typeface="+mn-cs"/>
              </a:rPr>
              <a:t>hyperaldostéronisme</a:t>
            </a:r>
            <a:r>
              <a:rPr lang="fr-FR" sz="1200" kern="1200" dirty="0">
                <a:solidFill>
                  <a:schemeClr val="tx1"/>
                </a:solidFill>
                <a:effectLst/>
                <a:latin typeface="+mn-lt"/>
                <a:ea typeface="+mn-ea"/>
                <a:cs typeface="+mn-cs"/>
              </a:rPr>
              <a:t> primaire), </a:t>
            </a:r>
            <a:r>
              <a:rPr lang="fr-FR" sz="1200" i="1" kern="1200" dirty="0">
                <a:solidFill>
                  <a:schemeClr val="tx1"/>
                </a:solidFill>
                <a:effectLst/>
                <a:latin typeface="+mn-lt"/>
                <a:ea typeface="+mn-ea"/>
                <a:cs typeface="+mn-cs"/>
              </a:rPr>
              <a:t>les diabètes induits par des médicaments </a:t>
            </a:r>
            <a:r>
              <a:rPr lang="fr-FR" sz="1200" kern="1200" dirty="0">
                <a:solidFill>
                  <a:schemeClr val="tx1"/>
                </a:solidFill>
                <a:effectLst/>
                <a:latin typeface="+mn-lt"/>
                <a:ea typeface="+mn-ea"/>
                <a:cs typeface="+mn-cs"/>
              </a:rPr>
              <a:t>(Glucocorticoïdes, </a:t>
            </a:r>
            <a:r>
              <a:rPr lang="fr-FR" sz="1200" kern="1200" dirty="0" err="1">
                <a:solidFill>
                  <a:schemeClr val="tx1"/>
                </a:solidFill>
                <a:effectLst/>
                <a:latin typeface="+mn-lt"/>
                <a:ea typeface="+mn-ea"/>
                <a:cs typeface="+mn-cs"/>
              </a:rPr>
              <a:t>diazoxide</a:t>
            </a:r>
            <a:r>
              <a:rPr lang="fr-FR" sz="1200" kern="1200" dirty="0">
                <a:solidFill>
                  <a:schemeClr val="tx1"/>
                </a:solidFill>
                <a:effectLst/>
                <a:latin typeface="+mn-lt"/>
                <a:ea typeface="+mn-ea"/>
                <a:cs typeface="+mn-cs"/>
              </a:rPr>
              <a:t>, agonistes </a:t>
            </a:r>
            <a:r>
              <a:rPr lang="en-GB" sz="1200" kern="1200" dirty="0">
                <a:solidFill>
                  <a:schemeClr val="tx1"/>
                </a:solidFill>
                <a:effectLst/>
                <a:latin typeface="+mn-lt"/>
                <a:ea typeface="+mn-ea"/>
                <a:cs typeface="+mn-cs"/>
              </a:rPr>
              <a:t>β</a:t>
            </a:r>
            <a:r>
              <a:rPr lang="fr-FR" sz="1200" kern="1200" dirty="0">
                <a:solidFill>
                  <a:schemeClr val="tx1"/>
                </a:solidFill>
                <a:effectLst/>
                <a:latin typeface="+mn-lt"/>
                <a:ea typeface="+mn-ea"/>
                <a:cs typeface="+mn-cs"/>
              </a:rPr>
              <a:t> adrénergiques, diurétiques thiazidiques, interféron </a:t>
            </a:r>
            <a:r>
              <a:rPr lang="en-GB" sz="1200" kern="1200" dirty="0">
                <a:solidFill>
                  <a:schemeClr val="tx1"/>
                </a:solidFill>
                <a:effectLst/>
                <a:latin typeface="+mn-lt"/>
                <a:ea typeface="+mn-ea"/>
                <a:cs typeface="+mn-cs"/>
              </a:rPr>
              <a:t>α</a:t>
            </a:r>
            <a:r>
              <a:rPr lang="fr-FR" sz="1200" kern="1200" dirty="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9</a:t>
            </a:fld>
            <a:endParaRPr lang="fr-FR"/>
          </a:p>
        </p:txBody>
      </p:sp>
    </p:spTree>
    <p:extLst>
      <p:ext uri="{BB962C8B-B14F-4D97-AF65-F5344CB8AC3E}">
        <p14:creationId xmlns:p14="http://schemas.microsoft.com/office/powerpoint/2010/main" val="1268484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endParaRPr lang="fr-FR" sz="1200" b="1" i="1"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L’hyperglycémie du sujet âgé         </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Les modifications biologiques portent sur la glycémie postprandiale, 1 ou 2 heures après  une charge orale en glucose,  qui augmente de 0,05 à 0,1g/l par décennie après 30 ans, alors que la glycémie à jeun n’augmente que de 0,01g/l. Ces modifications n’atteignent cependant pas les valeurs définissant le diabète qui reste donc une pathologie, même dans le très grand âge. Il existe des anomalies quantitatives et qualitatives de l’insulinosécrétion, mais le mécanisme principal de l’altération de la </a:t>
            </a:r>
            <a:r>
              <a:rPr lang="fr-FR" sz="1200" kern="1200" dirty="0" err="1">
                <a:solidFill>
                  <a:schemeClr val="tx1"/>
                </a:solidFill>
                <a:effectLst/>
                <a:latin typeface="+mn-lt"/>
                <a:ea typeface="+mn-ea"/>
                <a:cs typeface="+mn-cs"/>
              </a:rPr>
              <a:t>glucorégulation</a:t>
            </a:r>
            <a:r>
              <a:rPr lang="fr-FR" sz="1200" kern="1200" dirty="0">
                <a:solidFill>
                  <a:schemeClr val="tx1"/>
                </a:solidFill>
                <a:effectLst/>
                <a:latin typeface="+mn-lt"/>
                <a:ea typeface="+mn-ea"/>
                <a:cs typeface="+mn-cs"/>
              </a:rPr>
              <a:t> liée à l’âge est une insulinorésistance musculaire. </a:t>
            </a:r>
          </a:p>
          <a:p>
            <a:r>
              <a:rPr lang="fr-FR" sz="1200" kern="1200" dirty="0">
                <a:solidFill>
                  <a:schemeClr val="tx1"/>
                </a:solidFill>
                <a:effectLst/>
                <a:latin typeface="+mn-lt"/>
                <a:ea typeface="+mn-ea"/>
                <a:cs typeface="+mn-cs"/>
              </a:rPr>
              <a:t>L’élévation de la glycémie chez le sujet est la résultante de plusieurs phénomènes: </a:t>
            </a:r>
          </a:p>
          <a:p>
            <a:pPr lvl="0"/>
            <a:r>
              <a:rPr lang="fr-FR" sz="1200" b="1" kern="1200" dirty="0">
                <a:solidFill>
                  <a:schemeClr val="tx1"/>
                </a:solidFill>
                <a:effectLst/>
                <a:latin typeface="+mn-lt"/>
                <a:ea typeface="+mn-ea"/>
                <a:cs typeface="+mn-cs"/>
              </a:rPr>
              <a:t>Sécrétion de l'insuline :</a:t>
            </a:r>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La cinétique de sécrétion d'insuline est modifiée avec l'âge : le pic précoce est retardé et d'amplitude réduite un mauvais contrôle de l'ascension glycémique et un retard de suppression de la production hépatique de glucose; la cellule β répond moins bien au stimulus glycémique.</a:t>
            </a:r>
          </a:p>
          <a:p>
            <a:pPr lvl="0"/>
            <a:r>
              <a:rPr lang="fr-FR" sz="1200" kern="1200" dirty="0">
                <a:solidFill>
                  <a:schemeClr val="tx1"/>
                </a:solidFill>
                <a:effectLst/>
                <a:latin typeface="+mn-lt"/>
                <a:ea typeface="+mn-ea"/>
                <a:cs typeface="+mn-cs"/>
              </a:rPr>
              <a:t>Les cellules  β de la personne âgée sécrètent une hormone contenant plus de </a:t>
            </a:r>
            <a:r>
              <a:rPr lang="fr-FR" sz="1200" kern="1200" dirty="0" err="1">
                <a:solidFill>
                  <a:schemeClr val="tx1"/>
                </a:solidFill>
                <a:effectLst/>
                <a:latin typeface="+mn-lt"/>
                <a:ea typeface="+mn-ea"/>
                <a:cs typeface="+mn-cs"/>
              </a:rPr>
              <a:t>plo</a:t>
            </a:r>
            <a:r>
              <a:rPr lang="fr-FR" sz="1200" kern="1200" dirty="0">
                <a:solidFill>
                  <a:schemeClr val="tx1"/>
                </a:solidFill>
                <a:effectLst/>
                <a:latin typeface="+mn-lt"/>
                <a:ea typeface="+mn-ea"/>
                <a:cs typeface="+mn-cs"/>
              </a:rPr>
              <a:t>-insuline jeune, or la pro-insuline a un plus faible pouvoir hypoglycémiant que l'insuline.</a:t>
            </a:r>
          </a:p>
          <a:p>
            <a:pPr lvl="0"/>
            <a:r>
              <a:rPr lang="fr-FR" sz="1200" b="1" kern="1200" dirty="0">
                <a:solidFill>
                  <a:schemeClr val="tx1"/>
                </a:solidFill>
                <a:effectLst/>
                <a:latin typeface="+mn-lt"/>
                <a:ea typeface="+mn-ea"/>
                <a:cs typeface="+mn-cs"/>
              </a:rPr>
              <a:t>L’action de l’insuline est réduite par:</a:t>
            </a:r>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des modifications de la composition corporelle avec diminution de la masse maigre et augmentation de la masse grasse; L'accumulation de graisse intra-abdominale accroît l'insulinorésistance;</a:t>
            </a:r>
          </a:p>
          <a:p>
            <a:pPr lvl="0"/>
            <a:r>
              <a:rPr lang="fr-FR" sz="1200" kern="1200" dirty="0">
                <a:solidFill>
                  <a:schemeClr val="tx1"/>
                </a:solidFill>
                <a:effectLst/>
                <a:latin typeface="+mn-lt"/>
                <a:ea typeface="+mn-ea"/>
                <a:cs typeface="+mn-cs"/>
              </a:rPr>
              <a:t>l'utilisation intracellulaire du glucose est altérée par différents mécanismes les modifications de la composition corporelle et de la répartition des graisses, les modifications diététiques, la diminution de l'activité physique, les pathologies associées et certains médicaments;</a:t>
            </a:r>
          </a:p>
          <a:p>
            <a:pPr lvl="0"/>
            <a:r>
              <a:rPr lang="fr-FR" sz="1200" kern="1200" dirty="0">
                <a:solidFill>
                  <a:schemeClr val="tx1"/>
                </a:solidFill>
                <a:effectLst/>
                <a:latin typeface="+mn-lt"/>
                <a:ea typeface="+mn-ea"/>
                <a:cs typeface="+mn-cs"/>
              </a:rPr>
              <a:t>le nombre de transporteurs de glucose (GLUT4) diminue, la translocation du pool intracellulaire vers la membrane est altérée, mais chaque transporteur fonctionne normalement;</a:t>
            </a:r>
          </a:p>
          <a:p>
            <a:pPr lvl="0"/>
            <a:r>
              <a:rPr lang="fr-FR" sz="1200" kern="1200" dirty="0">
                <a:solidFill>
                  <a:schemeClr val="tx1"/>
                </a:solidFill>
                <a:effectLst/>
                <a:latin typeface="+mn-lt"/>
                <a:ea typeface="+mn-ea"/>
                <a:cs typeface="+mn-cs"/>
              </a:rPr>
              <a:t>L’insulinorésistance pourrait être impliquée dans la perte de masse protéique musculaire observée avec l’âge, aboutissant progressivement à la </a:t>
            </a:r>
            <a:r>
              <a:rPr lang="fr-FR" sz="1200" kern="1200" dirty="0" err="1">
                <a:solidFill>
                  <a:schemeClr val="tx1"/>
                </a:solidFill>
                <a:effectLst/>
                <a:latin typeface="+mn-lt"/>
                <a:ea typeface="+mn-ea"/>
                <a:cs typeface="+mn-cs"/>
              </a:rPr>
              <a:t>sarcopénie</a:t>
            </a:r>
            <a:r>
              <a:rPr lang="fr-FR" sz="1200" kern="1200" dirty="0">
                <a:solidFill>
                  <a:schemeClr val="tx1"/>
                </a:solidFill>
                <a:effectLst/>
                <a:latin typeface="+mn-lt"/>
                <a:ea typeface="+mn-ea"/>
                <a:cs typeface="+mn-cs"/>
              </a:rPr>
              <a:t>.</a:t>
            </a:r>
          </a:p>
          <a:p>
            <a:pPr lvl="0"/>
            <a:r>
              <a:rPr lang="fr-FR" sz="1200" kern="1200" dirty="0">
                <a:solidFill>
                  <a:schemeClr val="tx1"/>
                </a:solidFill>
                <a:effectLst/>
                <a:latin typeface="+mn-lt"/>
                <a:ea typeface="+mn-ea"/>
                <a:cs typeface="+mn-cs"/>
              </a:rPr>
              <a:t>Enfin, le vieillissement et l’insulinorésistance impliquent probablement une </a:t>
            </a:r>
            <a:r>
              <a:rPr lang="fr-FR" sz="1200" kern="1200" dirty="0" err="1">
                <a:solidFill>
                  <a:schemeClr val="tx1"/>
                </a:solidFill>
                <a:effectLst/>
                <a:latin typeface="+mn-lt"/>
                <a:ea typeface="+mn-ea"/>
                <a:cs typeface="+mn-cs"/>
              </a:rPr>
              <a:t>dysrégulation</a:t>
            </a:r>
            <a:r>
              <a:rPr lang="fr-FR" sz="1200" kern="1200" dirty="0">
                <a:solidFill>
                  <a:schemeClr val="tx1"/>
                </a:solidFill>
                <a:effectLst/>
                <a:latin typeface="+mn-lt"/>
                <a:ea typeface="+mn-ea"/>
                <a:cs typeface="+mn-cs"/>
              </a:rPr>
              <a:t> mitochondriale, les mitochondries produisant la forme ubiquitaire de l’énergie utilisable (ATP)  en consommant l’oxygène, en produisant de l’eau et en constituant le gradient de protons</a:t>
            </a:r>
          </a:p>
          <a:p>
            <a:pPr lvl="0"/>
            <a:r>
              <a:rPr lang="fr-FR" sz="1200" b="1" kern="1200" dirty="0">
                <a:solidFill>
                  <a:schemeClr val="tx1"/>
                </a:solidFill>
                <a:effectLst/>
                <a:latin typeface="+mn-lt"/>
                <a:ea typeface="+mn-ea"/>
                <a:cs typeface="+mn-cs"/>
              </a:rPr>
              <a:t>Diminution de la sensibilité pancréatique au GLP-1</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10</a:t>
            </a:fld>
            <a:endParaRPr lang="fr-FR"/>
          </a:p>
        </p:txBody>
      </p:sp>
    </p:spTree>
    <p:extLst>
      <p:ext uri="{BB962C8B-B14F-4D97-AF65-F5344CB8AC3E}">
        <p14:creationId xmlns:p14="http://schemas.microsoft.com/office/powerpoint/2010/main" val="81967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11</a:t>
            </a:fld>
            <a:endParaRPr lang="fr-FR"/>
          </a:p>
        </p:txBody>
      </p:sp>
    </p:spTree>
    <p:extLst>
      <p:ext uri="{BB962C8B-B14F-4D97-AF65-F5344CB8AC3E}">
        <p14:creationId xmlns:p14="http://schemas.microsoft.com/office/powerpoint/2010/main" val="487492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Ces modifications expliquent la moins bonne capacité d’adaptation du système en cas de stress, l’état d’équilibre pouvant être rompu par l’excès de sécrétion des hormones </a:t>
            </a:r>
            <a:r>
              <a:rPr lang="fr-FR" sz="1200" kern="1200" dirty="0" err="1">
                <a:solidFill>
                  <a:schemeClr val="tx1"/>
                </a:solidFill>
                <a:effectLst/>
                <a:latin typeface="+mn-lt"/>
                <a:ea typeface="+mn-ea"/>
                <a:cs typeface="+mn-cs"/>
              </a:rPr>
              <a:t>hyperglycémiantes</a:t>
            </a:r>
            <a:r>
              <a:rPr lang="fr-FR" sz="1200" kern="1200" dirty="0">
                <a:solidFill>
                  <a:schemeClr val="tx1"/>
                </a:solidFill>
                <a:effectLst/>
                <a:latin typeface="+mn-lt"/>
                <a:ea typeface="+mn-ea"/>
                <a:cs typeface="+mn-cs"/>
              </a:rPr>
              <a:t> lors d’un phénomène aigu intercurrent.  Chez des patients âgés pourtant non diabétiques, on peut alors observer une hyperglycémie transitoire, parfois majeure (jusqu’au coma </a:t>
            </a:r>
            <a:r>
              <a:rPr lang="fr-FR" sz="1200" kern="1200" dirty="0" err="1">
                <a:solidFill>
                  <a:schemeClr val="tx1"/>
                </a:solidFill>
                <a:effectLst/>
                <a:latin typeface="+mn-lt"/>
                <a:ea typeface="+mn-ea"/>
                <a:cs typeface="+mn-cs"/>
              </a:rPr>
              <a:t>hyperosmolaire</a:t>
            </a:r>
            <a:r>
              <a:rPr lang="fr-FR" sz="1200" kern="1200" dirty="0">
                <a:solidFill>
                  <a:schemeClr val="tx1"/>
                </a:solidFill>
                <a:effectLst/>
                <a:latin typeface="+mn-lt"/>
                <a:ea typeface="+mn-ea"/>
                <a:cs typeface="+mn-cs"/>
              </a:rPr>
              <a:t>) au cours d’une affection médicale grave, en général infectieuse ou vasculaire (accident vasculaire cérébral, infarctus du myocarde), ou d’un acte chirurgical, associés éventuellement à des thérapeutiques </a:t>
            </a:r>
            <a:r>
              <a:rPr lang="fr-FR" sz="1200" kern="1200" dirty="0" err="1">
                <a:solidFill>
                  <a:schemeClr val="tx1"/>
                </a:solidFill>
                <a:effectLst/>
                <a:latin typeface="+mn-lt"/>
                <a:ea typeface="+mn-ea"/>
                <a:cs typeface="+mn-cs"/>
              </a:rPr>
              <a:t>hyperglycémiantes</a:t>
            </a:r>
            <a:r>
              <a:rPr lang="fr-FR" sz="1200" kern="1200" dirty="0">
                <a:solidFill>
                  <a:schemeClr val="tx1"/>
                </a:solidFill>
                <a:effectLst/>
                <a:latin typeface="+mn-lt"/>
                <a:ea typeface="+mn-ea"/>
                <a:cs typeface="+mn-cs"/>
              </a:rPr>
              <a:t> ou la déshydratation. L’effort d’analyse physiologique de ces situations est alors fondamental, car si le traitement immédiat et énergique de cette hyperglycémie est indispensable, le plus souvent par insulinothérapie, il devra être interrompu après résolution du phénomène déclenchant sauf si un authentique diabète a pu ainsi se révéler</a:t>
            </a:r>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12</a:t>
            </a:fld>
            <a:endParaRPr lang="fr-FR"/>
          </a:p>
        </p:txBody>
      </p:sp>
    </p:spTree>
    <p:extLst>
      <p:ext uri="{BB962C8B-B14F-4D97-AF65-F5344CB8AC3E}">
        <p14:creationId xmlns:p14="http://schemas.microsoft.com/office/powerpoint/2010/main" val="3971110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Ils sont plus classiques, mais contribuent à la diversité d’abord thérapeutique de cette maladie dans cette population. Grâce aux progrès de la prise en charge globale et multidisciplinaire, les diabétiques </a:t>
            </a:r>
            <a:r>
              <a:rPr lang="fr-FR" dirty="0" err="1"/>
              <a:t>vivents</a:t>
            </a:r>
            <a:r>
              <a:rPr lang="fr-FR" dirty="0"/>
              <a:t> vieux. Cela pose des problèmes spécifiques d’adaptation thérapeutique, d’évaluation et de traitement des complications dégénératives dont la prévalence et la gravité sont liées à la durée d’évolution du trouble métabolique. Dans certains cas la découverte d’un diabète de type 2 lors d’un bilan systémique ou lors d’une autre pathologie aiguë intercurrente, et c’est alors sur un faisceau d’arguments (dont le fond d’œil à la recherche de rétinopathie diabétique) que le diabète de type 2 sera étiqueté «  ancien découverte récent » ou « récent ». Enfin, il existe d’authentiques diabètes de type 1 auto-immuns se révélant chez les sujets âgés.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13</a:t>
            </a:fld>
            <a:endParaRPr lang="fr-FR"/>
          </a:p>
        </p:txBody>
      </p:sp>
    </p:spTree>
    <p:extLst>
      <p:ext uri="{BB962C8B-B14F-4D97-AF65-F5344CB8AC3E}">
        <p14:creationId xmlns:p14="http://schemas.microsoft.com/office/powerpoint/2010/main" val="1505734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Source de </a:t>
            </a:r>
            <a:r>
              <a:rPr lang="fr-FR" dirty="0" err="1"/>
              <a:t>polymédication</a:t>
            </a:r>
            <a:r>
              <a:rPr lang="fr-FR" dirty="0"/>
              <a:t> provenant de prescripteurs multiples, à l’origine d’interactions médicamenteuses. En raison du retentissement de certaines de ces pathologies sur la qualité de vie, des maladies comme le diabète ou l’hypertension artérielle, le plus souvent asymptomatiques, sont perçues comme mineures .</a:t>
            </a:r>
          </a:p>
          <a:p>
            <a:r>
              <a:rPr lang="fr-FR" dirty="0"/>
              <a:t>Lorsqu’une hyperglycémie est découverte chez un sujet jeune, le diagnostic de diabète primitif, qu’il soit de type 1 ou 2 est fort probable. Chez les sujets âgés, en dehors des hyperglycémies transitoires, la question d’un diabète secondaire doit se poser. Il semble important de rechercher de façon systématique une hyperthyroïdie, souvent </a:t>
            </a:r>
            <a:r>
              <a:rPr lang="fr-FR" dirty="0" err="1"/>
              <a:t>paucisymptomatique</a:t>
            </a:r>
            <a:r>
              <a:rPr lang="fr-FR" dirty="0"/>
              <a:t>, mais qui peut être responsable de complications graves, cardiaques ou neuropsychologiques. L’hyperglycémie peut être le seul point d’appel. La pathologie pancréatique doit être évoquée, la </a:t>
            </a:r>
            <a:r>
              <a:rPr lang="fr-FR" dirty="0" err="1"/>
              <a:t>pancréacritite</a:t>
            </a:r>
            <a:r>
              <a:rPr lang="fr-FR" dirty="0"/>
              <a:t> chronique, mais aussi un adénocarcinome, dans un climat d’altération de l’état général, de douleurs abdominales, souvent associées à un syndrome dépressif. Radiographie de l’abdomen sans préparation, échographie et tomodensitométrie sont donc à discuter en fonction du contexte.</a:t>
            </a:r>
          </a:p>
          <a:p>
            <a:r>
              <a:rPr lang="fr-FR" dirty="0"/>
              <a:t>Les pathologies peuvent intégrer entre elles. Un diabète peut se déséquilibrer de façon très bruyante lors de la décompensation d’une maladie chronique ou lors d’un épisode aigu intercurrent. Le diabète, même s’il est traité par régime seul, impose donc une surveillance rigoureuse. Un diabète peut lui-même déséquilibrer certaines pathologies, surtout par le biais de ses complications, et c’est ce qui explique par exemple la lourde mortalité du coma </a:t>
            </a:r>
            <a:r>
              <a:rPr lang="fr-FR" dirty="0" err="1"/>
              <a:t>hyperosmolaire</a:t>
            </a:r>
            <a:r>
              <a:rPr lang="fr-FR" dirty="0"/>
              <a:t>, survenant à la suite d’une défaillance </a:t>
            </a:r>
            <a:r>
              <a:rPr lang="fr-FR" dirty="0" err="1"/>
              <a:t>multiviscérale</a:t>
            </a:r>
            <a:r>
              <a:rPr lang="fr-FR" dirty="0"/>
              <a:t>, alors même que glycémie et bilan </a:t>
            </a:r>
            <a:r>
              <a:rPr lang="fr-FR" dirty="0" err="1"/>
              <a:t>hydroélectrolytique</a:t>
            </a:r>
            <a:r>
              <a:rPr lang="fr-FR" dirty="0"/>
              <a:t> se normalisent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14</a:t>
            </a:fld>
            <a:endParaRPr lang="fr-FR"/>
          </a:p>
        </p:txBody>
      </p:sp>
    </p:spTree>
    <p:extLst>
      <p:ext uri="{BB962C8B-B14F-4D97-AF65-F5344CB8AC3E}">
        <p14:creationId xmlns:p14="http://schemas.microsoft.com/office/powerpoint/2010/main" val="346399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15</a:t>
            </a:fld>
            <a:endParaRPr lang="fr-FR"/>
          </a:p>
        </p:txBody>
      </p:sp>
    </p:spTree>
    <p:extLst>
      <p:ext uri="{BB962C8B-B14F-4D97-AF65-F5344CB8AC3E}">
        <p14:creationId xmlns:p14="http://schemas.microsoft.com/office/powerpoint/2010/main" val="4077574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16</a:t>
            </a:fld>
            <a:endParaRPr lang="fr-FR"/>
          </a:p>
        </p:txBody>
      </p:sp>
    </p:spTree>
    <p:extLst>
      <p:ext uri="{BB962C8B-B14F-4D97-AF65-F5344CB8AC3E}">
        <p14:creationId xmlns:p14="http://schemas.microsoft.com/office/powerpoint/2010/main" val="2228642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 </a:t>
            </a:r>
            <a:r>
              <a:rPr lang="fr-FR" sz="1200" kern="1200" dirty="0">
                <a:solidFill>
                  <a:schemeClr val="tx1"/>
                </a:solidFill>
                <a:effectLst/>
                <a:latin typeface="+mn-lt"/>
                <a:ea typeface="+mn-ea"/>
                <a:cs typeface="+mn-cs"/>
              </a:rPr>
              <a:t>Amaigrissement, infections répétées, confusion, déshydratation, HTA, incontinence urinaire, asthénie physique ou psychique, perte d’autonomie inexpliquée,…</a:t>
            </a:r>
          </a:p>
          <a:p>
            <a:pPr lvl="0"/>
            <a:r>
              <a:rPr lang="fr-FR" sz="1200" kern="1200" dirty="0">
                <a:solidFill>
                  <a:schemeClr val="tx1"/>
                </a:solidFill>
                <a:effectLst/>
                <a:latin typeface="+mn-lt"/>
                <a:ea typeface="+mn-ea"/>
                <a:cs typeface="+mn-cs"/>
              </a:rPr>
              <a:t>Polyurie et polydipsie : rares. En raison d’une élévation du seuil rénal de réabsorption du glucose et une diminution de la sensation de soif avec l’âge.</a:t>
            </a:r>
          </a:p>
          <a:p>
            <a:pPr lvl="0"/>
            <a:r>
              <a:rPr lang="fr-FR" sz="1200" kern="1200" dirty="0">
                <a:solidFill>
                  <a:schemeClr val="tx1"/>
                </a:solidFill>
                <a:effectLst/>
                <a:latin typeface="+mn-lt"/>
                <a:ea typeface="+mn-ea"/>
                <a:cs typeface="+mn-cs"/>
              </a:rPr>
              <a:t>Dosage systématique du fait d’une obésité ou d’antécédents familiaux (il faut rechercher systématiquement un diabète à l’entrée en maison de retraite).</a:t>
            </a:r>
          </a:p>
          <a:p>
            <a:pPr lvl="0"/>
            <a:r>
              <a:rPr lang="fr-FR" sz="1200" kern="1200" dirty="0" err="1">
                <a:solidFill>
                  <a:schemeClr val="tx1"/>
                </a:solidFill>
                <a:effectLst/>
                <a:latin typeface="+mn-lt"/>
                <a:ea typeface="+mn-ea"/>
                <a:cs typeface="+mn-cs"/>
              </a:rPr>
              <a:t>Hyperosmolarité</a:t>
            </a:r>
            <a:r>
              <a:rPr lang="fr-FR" sz="1200" kern="1200" dirty="0">
                <a:solidFill>
                  <a:schemeClr val="tx1"/>
                </a:solidFill>
                <a:effectLst/>
                <a:latin typeface="+mn-lt"/>
                <a:ea typeface="+mn-ea"/>
                <a:cs typeface="+mn-cs"/>
              </a:rPr>
              <a:t> d’emblée en situation de stress : infection, intervention chirurgicale, maladie générale inflammatoire.</a:t>
            </a: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Dans ces circonstances, il faut a priori considérer l'hyperglycémie comme transitoire, la traiter comme un diabète, surveiller le patient et réévaluer la glycémie à distance de l’événement déclenchant.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La survenue relativement brutale et inexpliquée d’un déséquilibre glycémique doit amener à la réalisation d’une imagerie pancréatique chez un malade âgé. En effet, même si beaucoup des tumeurs ainsi découvertes se situent au-delà de toute possibilité thérapeutique, leur caractère parfois curable et la nécessité d’éclairer le pronostic invitent à réaliser, de façon systématique, une échographie ou une tomodensitométrie abdominale lorsqu’un diabète s’installe ou se déséquilibre brutalement sans raison particulière chez un sujet âgé</a:t>
            </a:r>
          </a:p>
          <a:p>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17</a:t>
            </a:fld>
            <a:endParaRPr lang="fr-FR"/>
          </a:p>
        </p:txBody>
      </p:sp>
    </p:spTree>
    <p:extLst>
      <p:ext uri="{BB962C8B-B14F-4D97-AF65-F5344CB8AC3E}">
        <p14:creationId xmlns:p14="http://schemas.microsoft.com/office/powerpoint/2010/main" val="1017882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18</a:t>
            </a:fld>
            <a:endParaRPr lang="fr-FR"/>
          </a:p>
        </p:txBody>
      </p:sp>
    </p:spTree>
    <p:extLst>
      <p:ext uri="{BB962C8B-B14F-4D97-AF65-F5344CB8AC3E}">
        <p14:creationId xmlns:p14="http://schemas.microsoft.com/office/powerpoint/2010/main" val="997327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19</a:t>
            </a:fld>
            <a:endParaRPr lang="fr-FR"/>
          </a:p>
        </p:txBody>
      </p:sp>
    </p:spTree>
    <p:extLst>
      <p:ext uri="{BB962C8B-B14F-4D97-AF65-F5344CB8AC3E}">
        <p14:creationId xmlns:p14="http://schemas.microsoft.com/office/powerpoint/2010/main" val="1342195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La glycémie à jeun est stable avec le vieillissement. La glycémie </a:t>
            </a:r>
            <a:r>
              <a:rPr lang="fr-FR" dirty="0" err="1"/>
              <a:t>post-prandiale</a:t>
            </a:r>
            <a:r>
              <a:rPr lang="fr-FR" dirty="0"/>
              <a:t> s'élève modérément avec l'âge, sans signification péjorative. La valeur seuil de 1.26 g/l (7 </a:t>
            </a:r>
            <a:r>
              <a:rPr lang="fr-FR" dirty="0" err="1"/>
              <a:t>mmol</a:t>
            </a:r>
            <a:r>
              <a:rPr lang="fr-FR" dirty="0"/>
              <a:t>/l) s'applique donc aussi au sujet âgé pour définir le diabète. Une hyperglycémie isolée doit être confirmée par un second dosage en dehors de tout épisode de stress, avant d'entreprendre un traitement au long cours. Par ailleurs, il est recommandé de doser la glycémie tous les 3 ans chez les patients âgés et tous les ans chez les sujets âgés à risque élevé (obésité, hypertension artérielle, antécédents familiaux) ou présentant des complications évocatrices de diabète. Il n'est jamais nécessaire de recourir à une</a:t>
            </a:r>
          </a:p>
          <a:p>
            <a:r>
              <a:rPr lang="fr-FR" dirty="0"/>
              <a:t>hyperglycémie provoquée par voie orale.  Le dosage de l'hémoglobine </a:t>
            </a:r>
            <a:r>
              <a:rPr lang="fr-FR" dirty="0" err="1"/>
              <a:t>glycosylée</a:t>
            </a:r>
            <a:r>
              <a:rPr lang="fr-FR" dirty="0"/>
              <a:t> (ou </a:t>
            </a:r>
            <a:r>
              <a:rPr lang="fr-FR" dirty="0" err="1"/>
              <a:t>glyquée</a:t>
            </a:r>
            <a:r>
              <a:rPr lang="fr-FR" dirty="0"/>
              <a:t>) </a:t>
            </a:r>
          </a:p>
          <a:p>
            <a:r>
              <a:rPr lang="fr-FR" dirty="0"/>
              <a:t>Pour les sujets de plus de 90 ans</a:t>
            </a:r>
            <a:r>
              <a:rPr lang="fr-FR" baseline="0" dirty="0"/>
              <a:t> éliminer une hyperglycémie de stress en faisant CRP ECG ou hyperglycémie secondaire en faisant THS exploration pancréatiques si  suspectée </a:t>
            </a:r>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21</a:t>
            </a:fld>
            <a:endParaRPr lang="fr-FR"/>
          </a:p>
        </p:txBody>
      </p:sp>
    </p:spTree>
    <p:extLst>
      <p:ext uri="{BB962C8B-B14F-4D97-AF65-F5344CB8AC3E}">
        <p14:creationId xmlns:p14="http://schemas.microsoft.com/office/powerpoint/2010/main" val="1231187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Glycosurie</a:t>
            </a:r>
            <a:r>
              <a:rPr lang="fr-FR" sz="1200" kern="120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seule l’hyperglycémie affirme le diabète, et la découverte d’une glycosurie, même par une méthode spécifique à la glucose-oxydase, doit être confrontée à la valeur de la glycémie.</a:t>
            </a:r>
          </a:p>
          <a:p>
            <a:pPr lvl="0"/>
            <a:r>
              <a:rPr lang="fr-FR" sz="1200" b="1" i="1" kern="1200" dirty="0">
                <a:solidFill>
                  <a:schemeClr val="tx1"/>
                </a:solidFill>
                <a:effectLst/>
                <a:latin typeface="+mn-lt"/>
                <a:ea typeface="+mn-ea"/>
                <a:cs typeface="+mn-cs"/>
              </a:rPr>
              <a:t>Cétonurie :</a:t>
            </a:r>
            <a:r>
              <a:rPr lang="fr-FR" sz="1200" kern="1200" dirty="0">
                <a:solidFill>
                  <a:schemeClr val="tx1"/>
                </a:solidFill>
                <a:effectLst/>
                <a:latin typeface="+mn-lt"/>
                <a:ea typeface="+mn-ea"/>
                <a:cs typeface="+mn-cs"/>
              </a:rPr>
              <a:t> la recherche doit être systématique dès que la glycémie dépasse 2,5 g/l. Elle peut être présente lors du diagnostic d’un diabète de type 2, signe seulement l’état d’</a:t>
            </a:r>
            <a:r>
              <a:rPr lang="fr-FR" sz="1200" kern="1200" dirty="0" err="1">
                <a:solidFill>
                  <a:schemeClr val="tx1"/>
                </a:solidFill>
                <a:effectLst/>
                <a:latin typeface="+mn-lt"/>
                <a:ea typeface="+mn-ea"/>
                <a:cs typeface="+mn-cs"/>
              </a:rPr>
              <a:t>insulinopénie</a:t>
            </a:r>
            <a:r>
              <a:rPr lang="fr-FR" sz="1200" kern="1200" dirty="0">
                <a:solidFill>
                  <a:schemeClr val="tx1"/>
                </a:solidFill>
                <a:effectLst/>
                <a:latin typeface="+mn-lt"/>
                <a:ea typeface="+mn-ea"/>
                <a:cs typeface="+mn-cs"/>
              </a:rPr>
              <a:t> relative sévère et ne doit pas être prise pour un diabète insulinodépendant. La clinique (âge, obésité, histoire personnelle…) permettra de rectifier le diagnostic et de mettre en place un traitement adapté.</a:t>
            </a:r>
          </a:p>
          <a:p>
            <a:pPr lvl="0"/>
            <a:r>
              <a:rPr lang="fr-FR" sz="1200" b="1" i="1" kern="1200" dirty="0">
                <a:solidFill>
                  <a:schemeClr val="tx1"/>
                </a:solidFill>
                <a:effectLst/>
                <a:latin typeface="+mn-lt"/>
                <a:ea typeface="+mn-ea"/>
                <a:cs typeface="+mn-cs"/>
              </a:rPr>
              <a:t>Le dosage de l’</a:t>
            </a:r>
            <a:r>
              <a:rPr lang="fr-FR" sz="1200" b="1" i="1" kern="1200" dirty="0" err="1">
                <a:solidFill>
                  <a:schemeClr val="tx1"/>
                </a:solidFill>
                <a:effectLst/>
                <a:latin typeface="+mn-lt"/>
                <a:ea typeface="+mn-ea"/>
                <a:cs typeface="+mn-cs"/>
              </a:rPr>
              <a:t>HbAlc</a:t>
            </a:r>
            <a:r>
              <a:rPr lang="fr-FR" sz="1200" b="1" i="1" kern="12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ne constitue pas un test diagnostique. Il peut toutefois être utile pour préciser la signification d’une hyperglycémie de découverte fortuite et pour décider d’une intervention thérapeutique, une valeur élevée témoignant du caractère durable de l’hyperglycémie.</a:t>
            </a:r>
          </a:p>
          <a:p>
            <a:r>
              <a:rPr lang="fr-FR" sz="1200" b="1" i="1" kern="1200" dirty="0">
                <a:solidFill>
                  <a:schemeClr val="tx1"/>
                </a:solidFill>
                <a:effectLst/>
                <a:latin typeface="+mn-lt"/>
                <a:ea typeface="+mn-ea"/>
                <a:cs typeface="+mn-cs"/>
              </a:rPr>
              <a:t>L’HbA1C recommandée chez la personne âgée est de   7,5% à 8%</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Dyslipidémies </a:t>
            </a:r>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Hypertriglycéridémie fréquente (liée à l’</a:t>
            </a:r>
            <a:r>
              <a:rPr lang="fr-FR" sz="1200" kern="1200" dirty="0" err="1">
                <a:solidFill>
                  <a:schemeClr val="tx1"/>
                </a:solidFill>
                <a:effectLst/>
                <a:latin typeface="+mn-lt"/>
                <a:ea typeface="+mn-ea"/>
                <a:cs typeface="+mn-cs"/>
              </a:rPr>
              <a:t>insulinorésistance</a:t>
            </a:r>
            <a:r>
              <a:rPr lang="fr-FR" sz="1200" kern="1200" dirty="0">
                <a:solidFill>
                  <a:schemeClr val="tx1"/>
                </a:solidFill>
                <a:effectLst/>
                <a:latin typeface="+mn-lt"/>
                <a:ea typeface="+mn-ea"/>
                <a:cs typeface="+mn-cs"/>
              </a:rPr>
              <a:t>).</a:t>
            </a:r>
          </a:p>
          <a:p>
            <a:pPr lvl="0"/>
            <a:r>
              <a:rPr lang="fr-FR" sz="1200" kern="1200" dirty="0">
                <a:solidFill>
                  <a:schemeClr val="tx1"/>
                </a:solidFill>
                <a:effectLst/>
                <a:latin typeface="+mn-lt"/>
                <a:ea typeface="+mn-ea"/>
                <a:cs typeface="+mn-cs"/>
              </a:rPr>
              <a:t>Cholestérol total variable, mais le plus souvent, élévation du LDL et diminution du HDL-C.</a:t>
            </a:r>
          </a:p>
          <a:p>
            <a:r>
              <a:rPr lang="fr-FR" sz="1200" kern="1200" dirty="0">
                <a:solidFill>
                  <a:schemeClr val="tx1"/>
                </a:solidFill>
                <a:effectLst/>
                <a:latin typeface="+mn-lt"/>
                <a:ea typeface="+mn-ea"/>
                <a:cs typeface="+mn-cs"/>
              </a:rPr>
              <a:t>Il faut effectuer un bilan de complications dégénératives du diabète afin de rendre la prise en charge globale :</a:t>
            </a:r>
          </a:p>
          <a:p>
            <a:r>
              <a:rPr lang="fr-FR" sz="1200" kern="1200" dirty="0">
                <a:solidFill>
                  <a:schemeClr val="tx1"/>
                </a:solidFill>
                <a:effectLst/>
                <a:latin typeface="+mn-lt"/>
                <a:ea typeface="+mn-ea"/>
                <a:cs typeface="+mn-cs"/>
              </a:rPr>
              <a:t>Rénal : créatinine, protéinurie des 24 heures ;</a:t>
            </a:r>
          </a:p>
          <a:p>
            <a:r>
              <a:rPr lang="fr-FR" sz="1200" kern="1200" dirty="0">
                <a:solidFill>
                  <a:schemeClr val="tx1"/>
                </a:solidFill>
                <a:effectLst/>
                <a:latin typeface="+mn-lt"/>
                <a:ea typeface="+mn-ea"/>
                <a:cs typeface="+mn-cs"/>
              </a:rPr>
              <a:t>Cardiovasculaire : électrocardiogramme doppler des troncs supra aortiques, au besoin des vaisseaux des membres inférieurs et cardiaque;</a:t>
            </a:r>
          </a:p>
          <a:p>
            <a:r>
              <a:rPr lang="fr-FR" sz="1200" kern="1200" dirty="0">
                <a:solidFill>
                  <a:schemeClr val="tx1"/>
                </a:solidFill>
                <a:effectLst/>
                <a:latin typeface="+mn-lt"/>
                <a:ea typeface="+mn-ea"/>
                <a:cs typeface="+mn-cs"/>
              </a:rPr>
              <a:t>Consultation ophtalmologique.</a:t>
            </a:r>
          </a:p>
          <a:p>
            <a:endParaRPr lang="fr-FR" dirty="0"/>
          </a:p>
        </p:txBody>
      </p:sp>
      <p:sp>
        <p:nvSpPr>
          <p:cNvPr id="4" name="Espace réservé du numéro de diapositive 3"/>
          <p:cNvSpPr>
            <a:spLocks noGrp="1"/>
          </p:cNvSpPr>
          <p:nvPr>
            <p:ph type="sldNum" sz="quarter" idx="10"/>
          </p:nvPr>
        </p:nvSpPr>
        <p:spPr/>
        <p:txBody>
          <a:bodyPr/>
          <a:lstStyle/>
          <a:p>
            <a:fld id="{C4D1896B-1FE6-B24C-9B36-B92E5A787DFF}" type="slidenum">
              <a:rPr lang="fr-FR" smtClean="0"/>
              <a:t>22</a:t>
            </a:fld>
            <a:endParaRPr lang="fr-FR"/>
          </a:p>
        </p:txBody>
      </p:sp>
    </p:spTree>
    <p:extLst>
      <p:ext uri="{BB962C8B-B14F-4D97-AF65-F5344CB8AC3E}">
        <p14:creationId xmlns:p14="http://schemas.microsoft.com/office/powerpoint/2010/main" val="1028087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L’</a:t>
            </a:r>
            <a:r>
              <a:rPr lang="fr-FR" dirty="0" err="1"/>
              <a:t>hyperosmolarité</a:t>
            </a:r>
            <a:r>
              <a:rPr lang="fr-FR" dirty="0"/>
              <a:t> diabétique est le mode habituel de décompensation d’un diabète de type 2 chez une personne âgée. Elle peut aussi survenir chez un patient antérieurement indemne de diabète. C’est une urgence médicale imposant l’hospitalisation. La définition de </a:t>
            </a:r>
            <a:r>
              <a:rPr lang="fr-FR" baseline="0" dirty="0"/>
              <a:t> </a:t>
            </a:r>
            <a:r>
              <a:rPr lang="fr-FR" dirty="0"/>
              <a:t>l’</a:t>
            </a:r>
            <a:r>
              <a:rPr lang="fr-FR" dirty="0" err="1"/>
              <a:t>hyperosmolarité</a:t>
            </a:r>
            <a:r>
              <a:rPr lang="fr-FR" dirty="0"/>
              <a:t> diabétique n’est pas consensuelle </a:t>
            </a:r>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 </a:t>
            </a:r>
            <a:r>
              <a:rPr lang="fr-FR" sz="1200" b="0" i="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L'</a:t>
            </a:r>
            <a:r>
              <a:rPr lang="fr-FR" sz="1200" kern="1200" dirty="0" err="1">
                <a:solidFill>
                  <a:schemeClr val="tx1"/>
                </a:solidFill>
                <a:effectLst/>
                <a:latin typeface="+mn-lt"/>
                <a:ea typeface="+mn-ea"/>
                <a:cs typeface="+mn-cs"/>
              </a:rPr>
              <a:t>hyperosmolarité</a:t>
            </a:r>
            <a:r>
              <a:rPr lang="fr-FR" sz="1200" kern="1200" dirty="0">
                <a:solidFill>
                  <a:schemeClr val="tx1"/>
                </a:solidFill>
                <a:effectLst/>
                <a:latin typeface="+mn-lt"/>
                <a:ea typeface="+mn-ea"/>
                <a:cs typeface="+mn-cs"/>
              </a:rPr>
              <a:t> est définie</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par l'association </a:t>
            </a:r>
            <a:r>
              <a:rPr lang="fr-FR" sz="1200" kern="1200" dirty="0" err="1">
                <a:solidFill>
                  <a:schemeClr val="tx1"/>
                </a:solidFill>
                <a:effectLst/>
                <a:latin typeface="+mn-lt"/>
                <a:ea typeface="+mn-ea"/>
                <a:cs typeface="+mn-cs"/>
              </a:rPr>
              <a:t>clinico</a:t>
            </a:r>
            <a:r>
              <a:rPr lang="fr-FR" sz="1200" kern="1200" dirty="0">
                <a:solidFill>
                  <a:schemeClr val="tx1"/>
                </a:solidFill>
                <a:effectLst/>
                <a:latin typeface="+mn-lt"/>
                <a:ea typeface="+mn-ea"/>
                <a:cs typeface="+mn-cs"/>
              </a:rPr>
              <a:t>-biologique d'une déshydratation sévère et de troubles de la conscience à une hyperglycémie majeure ≥ 6 g/l (33 </a:t>
            </a:r>
            <a:r>
              <a:rPr lang="fr-FR" sz="1200" kern="1200" dirty="0" err="1">
                <a:solidFill>
                  <a:schemeClr val="tx1"/>
                </a:solidFill>
                <a:effectLst/>
                <a:latin typeface="+mn-lt"/>
                <a:ea typeface="+mn-ea"/>
                <a:cs typeface="+mn-cs"/>
              </a:rPr>
              <a:t>mmol</a:t>
            </a:r>
            <a:r>
              <a:rPr lang="fr-FR" sz="1200" kern="1200" dirty="0">
                <a:solidFill>
                  <a:schemeClr val="tx1"/>
                </a:solidFill>
                <a:effectLst/>
                <a:latin typeface="+mn-lt"/>
                <a:ea typeface="+mn-ea"/>
                <a:cs typeface="+mn-cs"/>
              </a:rPr>
              <a:t>/l) et une osmolarité plasmatique ≥ 350 </a:t>
            </a:r>
            <a:r>
              <a:rPr lang="fr-FR" sz="1200" kern="1200" dirty="0" err="1">
                <a:solidFill>
                  <a:schemeClr val="tx1"/>
                </a:solidFill>
                <a:effectLst/>
                <a:latin typeface="+mn-lt"/>
                <a:ea typeface="+mn-ea"/>
                <a:cs typeface="+mn-cs"/>
              </a:rPr>
              <a:t>mmOsm</a:t>
            </a:r>
            <a:r>
              <a:rPr lang="fr-FR" sz="1200" kern="1200" dirty="0">
                <a:solidFill>
                  <a:schemeClr val="tx1"/>
                </a:solidFill>
                <a:effectLst/>
                <a:latin typeface="+mn-lt"/>
                <a:ea typeface="+mn-ea"/>
                <a:cs typeface="+mn-cs"/>
              </a:rPr>
              <a:t>/kg, sans acidose (pH ≥ 7.30 ; HCO3 &gt; 15 </a:t>
            </a:r>
            <a:r>
              <a:rPr lang="fr-FR" sz="1200" kern="1200" dirty="0" err="1">
                <a:solidFill>
                  <a:schemeClr val="tx1"/>
                </a:solidFill>
                <a:effectLst/>
                <a:latin typeface="+mn-lt"/>
                <a:ea typeface="+mn-ea"/>
                <a:cs typeface="+mn-cs"/>
              </a:rPr>
              <a:t>mmol</a:t>
            </a:r>
            <a:r>
              <a:rPr lang="fr-FR" sz="1200" kern="1200" dirty="0">
                <a:solidFill>
                  <a:schemeClr val="tx1"/>
                </a:solidFill>
                <a:effectLst/>
                <a:latin typeface="+mn-lt"/>
                <a:ea typeface="+mn-ea"/>
                <a:cs typeface="+mn-cs"/>
              </a:rPr>
              <a:t>/l) ni cétonurie. L'osmolarité peut être calculée par la formule suivante :</a:t>
            </a:r>
            <a:r>
              <a:rPr lang="fr-FR" sz="1200" kern="1200" baseline="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Osmolarité plasmatique = 2(Na + K) + glycémie (</a:t>
            </a:r>
            <a:r>
              <a:rPr lang="fr-FR" sz="1200" i="1" kern="1200" dirty="0" err="1">
                <a:solidFill>
                  <a:schemeClr val="tx1"/>
                </a:solidFill>
                <a:effectLst/>
                <a:latin typeface="+mn-lt"/>
                <a:ea typeface="+mn-ea"/>
                <a:cs typeface="+mn-cs"/>
              </a:rPr>
              <a:t>mmol</a:t>
            </a:r>
            <a:r>
              <a:rPr lang="fr-FR" sz="1200" i="1" kern="1200" dirty="0">
                <a:solidFill>
                  <a:schemeClr val="tx1"/>
                </a:solidFill>
                <a:effectLst/>
                <a:latin typeface="+mn-lt"/>
                <a:ea typeface="+mn-ea"/>
                <a:cs typeface="+mn-cs"/>
              </a:rPr>
              <a:t>/l) + urée (</a:t>
            </a:r>
            <a:r>
              <a:rPr lang="fr-FR" sz="1200" i="1" kern="1200" dirty="0" err="1">
                <a:solidFill>
                  <a:schemeClr val="tx1"/>
                </a:solidFill>
                <a:effectLst/>
                <a:latin typeface="+mn-lt"/>
                <a:ea typeface="+mn-ea"/>
                <a:cs typeface="+mn-cs"/>
              </a:rPr>
              <a:t>mmol</a:t>
            </a:r>
            <a:r>
              <a:rPr lang="fr-FR" sz="1200" i="1" kern="1200" dirty="0">
                <a:solidFill>
                  <a:schemeClr val="tx1"/>
                </a:solidFill>
                <a:effectLst/>
                <a:latin typeface="+mn-lt"/>
                <a:ea typeface="+mn-ea"/>
                <a:cs typeface="+mn-cs"/>
              </a:rPr>
              <a:t>/l)</a:t>
            </a:r>
            <a:endParaRPr lang="fr-FR" sz="1200" kern="1200" dirty="0">
              <a:solidFill>
                <a:schemeClr val="tx1"/>
              </a:solidFill>
              <a:effectLst/>
              <a:latin typeface="+mn-lt"/>
              <a:ea typeface="+mn-ea"/>
              <a:cs typeface="+mn-cs"/>
            </a:endParaRPr>
          </a:p>
          <a:p>
            <a:r>
              <a:rPr lang="fr-FR" sz="1200" i="1" kern="1200" dirty="0">
                <a:solidFill>
                  <a:schemeClr val="tx1"/>
                </a:solidFill>
                <a:effectLst/>
                <a:latin typeface="+mn-lt"/>
                <a:ea typeface="+mn-ea"/>
                <a:cs typeface="+mn-cs"/>
              </a:rPr>
              <a:t>Natrémie corrigée : natrémie observée + (glycémie (</a:t>
            </a:r>
            <a:r>
              <a:rPr lang="fr-FR" sz="1200" i="1" kern="1200" dirty="0" err="1">
                <a:solidFill>
                  <a:schemeClr val="tx1"/>
                </a:solidFill>
                <a:effectLst/>
                <a:latin typeface="+mn-lt"/>
                <a:ea typeface="+mn-ea"/>
                <a:cs typeface="+mn-cs"/>
              </a:rPr>
              <a:t>mmol</a:t>
            </a:r>
            <a:r>
              <a:rPr lang="fr-FR" sz="1200" i="1" kern="1200" dirty="0">
                <a:solidFill>
                  <a:schemeClr val="tx1"/>
                </a:solidFill>
                <a:effectLst/>
                <a:latin typeface="+mn-lt"/>
                <a:ea typeface="+mn-ea"/>
                <a:cs typeface="+mn-cs"/>
              </a:rPr>
              <a:t>/L) - 5,5) / 2</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Parmi les complications métaboliques aiguës, le coma </a:t>
            </a:r>
            <a:r>
              <a:rPr lang="fr-FR" sz="1200" kern="1200" dirty="0" err="1">
                <a:solidFill>
                  <a:schemeClr val="tx1"/>
                </a:solidFill>
                <a:effectLst/>
                <a:latin typeface="+mn-lt"/>
                <a:ea typeface="+mn-ea"/>
                <a:cs typeface="+mn-cs"/>
              </a:rPr>
              <a:t>hyperosmolaire</a:t>
            </a:r>
            <a:r>
              <a:rPr lang="fr-FR" sz="1200" kern="1200" dirty="0">
                <a:solidFill>
                  <a:schemeClr val="tx1"/>
                </a:solidFill>
                <a:effectLst/>
                <a:latin typeface="+mn-lt"/>
                <a:ea typeface="+mn-ea"/>
                <a:cs typeface="+mn-cs"/>
              </a:rPr>
              <a:t> est le plus fréquemment observé. Dans 36 % des cas, le diabète n'était pas connu, et dans bon nombre de situations, le diabète était connu mais la surveillance s'était petit à petit amenuisée, soit du fait de pathologies chroniques plus préoccupantes ou invalidantes, soit du fait de la relative </a:t>
            </a:r>
          </a:p>
          <a:p>
            <a:r>
              <a:rPr lang="fr-FR" sz="1200" kern="1200" dirty="0">
                <a:solidFill>
                  <a:schemeClr val="tx1"/>
                </a:solidFill>
                <a:effectLst/>
                <a:latin typeface="+mn-lt"/>
                <a:ea typeface="+mn-ea"/>
                <a:cs typeface="+mn-cs"/>
              </a:rPr>
              <a:t>stabilité d'un diabète équilibré par régime seul. Les facteurs de risque du coma </a:t>
            </a:r>
            <a:r>
              <a:rPr lang="fr-FR" sz="1200" kern="1200" dirty="0" err="1">
                <a:solidFill>
                  <a:schemeClr val="tx1"/>
                </a:solidFill>
                <a:effectLst/>
                <a:latin typeface="+mn-lt"/>
                <a:ea typeface="+mn-ea"/>
                <a:cs typeface="+mn-cs"/>
              </a:rPr>
              <a:t>hyperosmolaire</a:t>
            </a:r>
            <a:r>
              <a:rPr lang="fr-FR" sz="1200" kern="1200" dirty="0">
                <a:solidFill>
                  <a:schemeClr val="tx1"/>
                </a:solidFill>
                <a:effectLst/>
                <a:latin typeface="+mn-lt"/>
                <a:ea typeface="+mn-ea"/>
                <a:cs typeface="+mn-cs"/>
              </a:rPr>
              <a:t> sont :</a:t>
            </a:r>
          </a:p>
          <a:p>
            <a:pPr lvl="0"/>
            <a:r>
              <a:rPr lang="fr-FR" sz="1200" kern="1200" dirty="0">
                <a:solidFill>
                  <a:schemeClr val="tx1"/>
                </a:solidFill>
                <a:effectLst/>
                <a:latin typeface="+mn-lt"/>
                <a:ea typeface="+mn-ea"/>
                <a:cs typeface="+mn-cs"/>
              </a:rPr>
              <a:t>l'institutionnalisation (absence de sensation de soif, limitation de l'accès à la boisson, carence profonde en personnel soignant) ;</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la démence, pour les raisons déjà évoquées.</a:t>
            </a: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23</a:t>
            </a:fld>
            <a:endParaRPr lang="fr-FR"/>
          </a:p>
        </p:txBody>
      </p:sp>
    </p:spTree>
    <p:extLst>
      <p:ext uri="{BB962C8B-B14F-4D97-AF65-F5344CB8AC3E}">
        <p14:creationId xmlns:p14="http://schemas.microsoft.com/office/powerpoint/2010/main" val="1120161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006475" lvl="2" indent="0" algn="just">
              <a:spcBef>
                <a:spcPts val="1000"/>
              </a:spcBef>
              <a:buNone/>
            </a:pPr>
            <a:r>
              <a:rPr lang="fr-FR" sz="2800" dirty="0">
                <a:latin typeface="Cambria Math" charset="0"/>
                <a:ea typeface="Cambria Math" charset="0"/>
                <a:cs typeface="Cambria Math" charset="0"/>
              </a:rPr>
              <a:t> </a:t>
            </a:r>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24</a:t>
            </a:fld>
            <a:endParaRPr lang="fr-FR"/>
          </a:p>
        </p:txBody>
      </p:sp>
    </p:spTree>
    <p:extLst>
      <p:ext uri="{BB962C8B-B14F-4D97-AF65-F5344CB8AC3E}">
        <p14:creationId xmlns:p14="http://schemas.microsoft.com/office/powerpoint/2010/main" val="22253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006475" lvl="2" indent="0" algn="just">
              <a:spcBef>
                <a:spcPts val="1000"/>
              </a:spcBef>
              <a:buNone/>
            </a:pPr>
            <a:r>
              <a:rPr lang="fr-FR" sz="2800" dirty="0">
                <a:latin typeface="Cambria Math" charset="0"/>
                <a:ea typeface="Cambria Math" charset="0"/>
                <a:cs typeface="Cambria Math" charset="0"/>
              </a:rPr>
              <a:t>La </a:t>
            </a:r>
            <a:r>
              <a:rPr lang="fr-FR" sz="2800" dirty="0" err="1">
                <a:latin typeface="Cambria Math" charset="0"/>
                <a:ea typeface="Cambria Math" charset="0"/>
                <a:cs typeface="Cambria Math" charset="0"/>
              </a:rPr>
              <a:t>céto</a:t>
            </a:r>
            <a:r>
              <a:rPr lang="fr-FR" sz="2800" dirty="0">
                <a:latin typeface="Cambria Math" charset="0"/>
                <a:ea typeface="Cambria Math" charset="0"/>
                <a:cs typeface="Cambria Math" charset="0"/>
              </a:rPr>
              <a:t>-acidose (plutôt que acidocétose) se définit par l’association d’une hyperglycémie (&gt; 2,5 g/L) ; d’une cétonémie positive ou cétonurie (≥ ++) ; d’un pH sanguin veineux supérieur à 7,25 </a:t>
            </a:r>
            <a:r>
              <a:rPr lang="fr-FR" sz="2800" baseline="0" dirty="0">
                <a:latin typeface="Cambria Math" charset="0"/>
                <a:ea typeface="Cambria Math" charset="0"/>
                <a:cs typeface="Cambria Math" charset="0"/>
              </a:rPr>
              <a:t> </a:t>
            </a:r>
            <a:r>
              <a:rPr lang="fr-FR" sz="2800" dirty="0">
                <a:latin typeface="Cambria Math" charset="0"/>
                <a:ea typeface="Cambria Math" charset="0"/>
                <a:cs typeface="Cambria Math" charset="0"/>
              </a:rPr>
              <a:t>artériel inférieur à 7,30 ou de bicarbonates plasmatiques inférieurs à 15 </a:t>
            </a:r>
            <a:r>
              <a:rPr lang="fr-FR" sz="2800" dirty="0" err="1">
                <a:latin typeface="Cambria Math" charset="0"/>
                <a:ea typeface="Cambria Math" charset="0"/>
                <a:cs typeface="Cambria Math" charset="0"/>
              </a:rPr>
              <a:t>mEq</a:t>
            </a:r>
            <a:r>
              <a:rPr lang="fr-FR" sz="2800" dirty="0">
                <a:latin typeface="Cambria Math" charset="0"/>
                <a:ea typeface="Cambria Math" charset="0"/>
                <a:cs typeface="Cambria Math" charset="0"/>
              </a:rPr>
              <a:t>/L.</a:t>
            </a:r>
          </a:p>
          <a:p>
            <a:pPr marL="1006475" lvl="2" indent="0" algn="just">
              <a:spcBef>
                <a:spcPts val="1000"/>
              </a:spcBef>
              <a:buNone/>
            </a:pPr>
            <a:r>
              <a:rPr lang="fr-FR" sz="2800" dirty="0">
                <a:latin typeface="Cambria Math" charset="0"/>
                <a:ea typeface="Cambria Math" charset="0"/>
                <a:cs typeface="Cambria Math" charset="0"/>
              </a:rPr>
              <a:t>La </a:t>
            </a:r>
            <a:r>
              <a:rPr lang="fr-FR" sz="2800" dirty="0" err="1">
                <a:latin typeface="Cambria Math" charset="0"/>
                <a:ea typeface="Cambria Math" charset="0"/>
                <a:cs typeface="Cambria Math" charset="0"/>
              </a:rPr>
              <a:t>céto</a:t>
            </a:r>
            <a:r>
              <a:rPr lang="fr-FR" sz="2800" dirty="0">
                <a:latin typeface="Cambria Math" charset="0"/>
                <a:ea typeface="Cambria Math" charset="0"/>
                <a:cs typeface="Cambria Math" charset="0"/>
              </a:rPr>
              <a:t>-acidose s’installe rarement en quelques heures (infarctus, pompe), le plus souvent en 2 à 3 jours.</a:t>
            </a:r>
          </a:p>
          <a:p>
            <a:r>
              <a:rPr lang="fr-FR" dirty="0"/>
              <a:t> </a:t>
            </a:r>
          </a:p>
          <a:p>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la phase de cétose sans acidose, on observe des signes de manque d’insuline (fatigue, soif, polyurie, amaigrissement, quelquefois troubles visuels) associés à des signes évocateurs de cétose (nausées, douleurs abdominales, anorexie, crampes). Si le traitement n’est pas adapté, on passe au stade d’une </a:t>
            </a:r>
            <a:r>
              <a:rPr lang="fr-FR" sz="1200" kern="1200" dirty="0" err="1">
                <a:solidFill>
                  <a:schemeClr val="tx1"/>
                </a:solidFill>
                <a:effectLst/>
                <a:latin typeface="+mn-lt"/>
                <a:ea typeface="+mn-ea"/>
                <a:cs typeface="+mn-cs"/>
              </a:rPr>
              <a:t>céto</a:t>
            </a:r>
            <a:r>
              <a:rPr lang="fr-FR" sz="1200" kern="1200" dirty="0">
                <a:solidFill>
                  <a:schemeClr val="tx1"/>
                </a:solidFill>
                <a:effectLst/>
                <a:latin typeface="+mn-lt"/>
                <a:ea typeface="+mn-ea"/>
                <a:cs typeface="+mn-cs"/>
              </a:rPr>
              <a:t>-acidose constituée.</a:t>
            </a:r>
          </a:p>
          <a:p>
            <a:r>
              <a:rPr lang="fr-FR" sz="1200" kern="1200" dirty="0">
                <a:solidFill>
                  <a:schemeClr val="tx1"/>
                </a:solidFill>
                <a:effectLst/>
                <a:latin typeface="+mn-lt"/>
                <a:ea typeface="+mn-ea"/>
                <a:cs typeface="+mn-cs"/>
              </a:rPr>
              <a:t>• Lors de la phase de </a:t>
            </a:r>
            <a:r>
              <a:rPr lang="fr-FR" sz="1200" kern="1200" dirty="0" err="1">
                <a:solidFill>
                  <a:schemeClr val="tx1"/>
                </a:solidFill>
                <a:effectLst/>
                <a:latin typeface="+mn-lt"/>
                <a:ea typeface="+mn-ea"/>
                <a:cs typeface="+mn-cs"/>
              </a:rPr>
              <a:t>céto</a:t>
            </a:r>
            <a:r>
              <a:rPr lang="fr-FR" sz="1200" kern="1200" dirty="0">
                <a:solidFill>
                  <a:schemeClr val="tx1"/>
                </a:solidFill>
                <a:effectLst/>
                <a:latin typeface="+mn-lt"/>
                <a:ea typeface="+mn-ea"/>
                <a:cs typeface="+mn-cs"/>
              </a:rPr>
              <a:t>-acidose, on constate une dyspnée de </a:t>
            </a:r>
            <a:r>
              <a:rPr lang="fr-FR" sz="1200" kern="1200" dirty="0" err="1">
                <a:solidFill>
                  <a:schemeClr val="tx1"/>
                </a:solidFill>
                <a:effectLst/>
                <a:latin typeface="+mn-lt"/>
                <a:ea typeface="+mn-ea"/>
                <a:cs typeface="+mn-cs"/>
              </a:rPr>
              <a:t>Küssmaul</a:t>
            </a:r>
            <a:r>
              <a:rPr lang="fr-FR" sz="1200" kern="1200" dirty="0">
                <a:solidFill>
                  <a:schemeClr val="tx1"/>
                </a:solidFill>
                <a:effectLst/>
                <a:latin typeface="+mn-lt"/>
                <a:ea typeface="+mn-ea"/>
                <a:cs typeface="+mn-cs"/>
              </a:rPr>
              <a:t> plus ample, profonde et bruyante que rapide (30 à 45/min). L’état de conscience est quelquefois normal, le plus souvent c’est un état stuporeux, avec parfois confusion, mais rarement coma hypotonique calme sans signe de localisation. </a:t>
            </a:r>
          </a:p>
          <a:p>
            <a:r>
              <a:rPr lang="fr-FR" sz="1200" kern="1200" dirty="0">
                <a:solidFill>
                  <a:schemeClr val="tx1"/>
                </a:solidFill>
                <a:effectLst/>
                <a:latin typeface="+mn-lt"/>
                <a:ea typeface="+mn-ea"/>
                <a:cs typeface="+mn-cs"/>
              </a:rPr>
              <a:t> La déshydratation est le plus souvent extracellulaire (pli cutané, hypotonie du globe oculaire, hypotension artérielle), souvent mixte avec une note intracellulaire (sécheresse des muqueuses).</a:t>
            </a:r>
          </a:p>
          <a:p>
            <a:r>
              <a:rPr lang="fr-FR" sz="1200" kern="1200" dirty="0">
                <a:solidFill>
                  <a:schemeClr val="tx1"/>
                </a:solidFill>
                <a:effectLst/>
                <a:latin typeface="+mn-lt"/>
                <a:ea typeface="+mn-ea"/>
                <a:cs typeface="+mn-cs"/>
              </a:rPr>
              <a:t>Des symptômes divers sont à prendre en compte : hypothermie relative d’acidose, vasodilatation faciale, odeur </a:t>
            </a:r>
            <a:r>
              <a:rPr lang="fr-FR" sz="1200" kern="1200" dirty="0" err="1">
                <a:solidFill>
                  <a:schemeClr val="tx1"/>
                </a:solidFill>
                <a:effectLst/>
                <a:latin typeface="+mn-lt"/>
                <a:ea typeface="+mn-ea"/>
                <a:cs typeface="+mn-cs"/>
              </a:rPr>
              <a:t>acétonique</a:t>
            </a:r>
            <a:r>
              <a:rPr lang="fr-FR" sz="1200" kern="1200" dirty="0">
                <a:solidFill>
                  <a:schemeClr val="tx1"/>
                </a:solidFill>
                <a:effectLst/>
                <a:latin typeface="+mn-lt"/>
                <a:ea typeface="+mn-ea"/>
                <a:cs typeface="+mn-cs"/>
              </a:rPr>
              <a:t>, « pomme reinette », de l’haleine, surtout signes abdominaux, quelquefois au premier plan avec par exemple tableau d’iléus douloureux.</a:t>
            </a:r>
          </a:p>
          <a:p>
            <a:endParaRPr lang="fr-FR" sz="1200" kern="1200" dirty="0">
              <a:solidFill>
                <a:schemeClr val="tx1"/>
              </a:solidFill>
              <a:effectLst/>
              <a:latin typeface="+mn-lt"/>
              <a:ea typeface="+mn-ea"/>
              <a:cs typeface="+mn-cs"/>
            </a:endParaRPr>
          </a:p>
          <a:p>
            <a:endParaRPr lang="fr-FR" dirty="0"/>
          </a:p>
          <a:p>
            <a:r>
              <a:rPr lang="fr-FR" sz="1200" kern="1200" dirty="0">
                <a:solidFill>
                  <a:schemeClr val="tx1"/>
                </a:solidFill>
                <a:effectLst/>
                <a:latin typeface="+mn-lt"/>
                <a:ea typeface="+mn-ea"/>
                <a:cs typeface="+mn-cs"/>
              </a:rPr>
              <a:t>la phase de cétose sans acidose, on observe des signes de manque d’insuline (fatigue, soif, polyurie, amaigrissement, quelquefois troubles visuels) associés à des signes évocateurs de cétose (nausées, douleurs abdominales, anorexie, crampes). Si le traitement n’est pas adapté, on passe au stade d’une </a:t>
            </a:r>
            <a:r>
              <a:rPr lang="fr-FR" sz="1200" kern="1200" dirty="0" err="1">
                <a:solidFill>
                  <a:schemeClr val="tx1"/>
                </a:solidFill>
                <a:effectLst/>
                <a:latin typeface="+mn-lt"/>
                <a:ea typeface="+mn-ea"/>
                <a:cs typeface="+mn-cs"/>
              </a:rPr>
              <a:t>céto</a:t>
            </a:r>
            <a:r>
              <a:rPr lang="fr-FR" sz="1200" kern="1200" dirty="0">
                <a:solidFill>
                  <a:schemeClr val="tx1"/>
                </a:solidFill>
                <a:effectLst/>
                <a:latin typeface="+mn-lt"/>
                <a:ea typeface="+mn-ea"/>
                <a:cs typeface="+mn-cs"/>
              </a:rPr>
              <a:t>-acidose constituée.</a:t>
            </a:r>
          </a:p>
          <a:p>
            <a:r>
              <a:rPr lang="fr-FR" sz="1200" kern="1200" dirty="0">
                <a:solidFill>
                  <a:schemeClr val="tx1"/>
                </a:solidFill>
                <a:effectLst/>
                <a:latin typeface="+mn-lt"/>
                <a:ea typeface="+mn-ea"/>
                <a:cs typeface="+mn-cs"/>
              </a:rPr>
              <a:t>• Lors de la phase de </a:t>
            </a:r>
            <a:r>
              <a:rPr lang="fr-FR" sz="1200" kern="1200" dirty="0" err="1">
                <a:solidFill>
                  <a:schemeClr val="tx1"/>
                </a:solidFill>
                <a:effectLst/>
                <a:latin typeface="+mn-lt"/>
                <a:ea typeface="+mn-ea"/>
                <a:cs typeface="+mn-cs"/>
              </a:rPr>
              <a:t>céto</a:t>
            </a:r>
            <a:r>
              <a:rPr lang="fr-FR" sz="1200" kern="1200" dirty="0">
                <a:solidFill>
                  <a:schemeClr val="tx1"/>
                </a:solidFill>
                <a:effectLst/>
                <a:latin typeface="+mn-lt"/>
                <a:ea typeface="+mn-ea"/>
                <a:cs typeface="+mn-cs"/>
              </a:rPr>
              <a:t>-acidose, on constate une dyspnée de </a:t>
            </a:r>
            <a:r>
              <a:rPr lang="fr-FR" sz="1200" kern="1200" dirty="0" err="1">
                <a:solidFill>
                  <a:schemeClr val="tx1"/>
                </a:solidFill>
                <a:effectLst/>
                <a:latin typeface="+mn-lt"/>
                <a:ea typeface="+mn-ea"/>
                <a:cs typeface="+mn-cs"/>
              </a:rPr>
              <a:t>Küssmaul</a:t>
            </a:r>
            <a:r>
              <a:rPr lang="fr-FR" sz="1200" kern="1200" dirty="0">
                <a:solidFill>
                  <a:schemeClr val="tx1"/>
                </a:solidFill>
                <a:effectLst/>
                <a:latin typeface="+mn-lt"/>
                <a:ea typeface="+mn-ea"/>
                <a:cs typeface="+mn-cs"/>
              </a:rPr>
              <a:t> plus ample, profonde et bruyante que rapide (30 à 45/min). L’état de conscience est quelquefois normal, le plus souvent c’est un état stuporeux, avec parfois confusion, mais rarement coma hypotonique calme sans signe de localisation. </a:t>
            </a:r>
          </a:p>
          <a:p>
            <a:r>
              <a:rPr lang="fr-FR" sz="1200" kern="1200" dirty="0">
                <a:solidFill>
                  <a:schemeClr val="tx1"/>
                </a:solidFill>
                <a:effectLst/>
                <a:latin typeface="+mn-lt"/>
                <a:ea typeface="+mn-ea"/>
                <a:cs typeface="+mn-cs"/>
              </a:rPr>
              <a:t> La déshydratation est le plus souvent extracellulaire (pli cutané, hypotonie du globe oculaire, hypotension artérielle), souvent mixte avec une note intracellulaire (sécheresse des muqueuses).</a:t>
            </a:r>
          </a:p>
          <a:p>
            <a:r>
              <a:rPr lang="fr-FR" sz="1200" kern="1200" dirty="0">
                <a:solidFill>
                  <a:schemeClr val="tx1"/>
                </a:solidFill>
                <a:effectLst/>
                <a:latin typeface="+mn-lt"/>
                <a:ea typeface="+mn-ea"/>
                <a:cs typeface="+mn-cs"/>
              </a:rPr>
              <a:t>Des symptômes divers sont à prendre en compte : hypothermie relative d’acidose, vasodilatation faciale, odeur </a:t>
            </a:r>
            <a:r>
              <a:rPr lang="fr-FR" sz="1200" kern="1200" dirty="0" err="1">
                <a:solidFill>
                  <a:schemeClr val="tx1"/>
                </a:solidFill>
                <a:effectLst/>
                <a:latin typeface="+mn-lt"/>
                <a:ea typeface="+mn-ea"/>
                <a:cs typeface="+mn-cs"/>
              </a:rPr>
              <a:t>acétonique</a:t>
            </a:r>
            <a:r>
              <a:rPr lang="fr-FR" sz="1200" kern="1200" dirty="0">
                <a:solidFill>
                  <a:schemeClr val="tx1"/>
                </a:solidFill>
                <a:effectLst/>
                <a:latin typeface="+mn-lt"/>
                <a:ea typeface="+mn-ea"/>
                <a:cs typeface="+mn-cs"/>
              </a:rPr>
              <a:t>, « pomme reinette », de l’haleine, surtout signes abdominaux, quelquefois au premier plan avec par exemple tableau d’iléus douloureux.</a:t>
            </a:r>
          </a:p>
          <a:p>
            <a:pPr marL="1006475" lvl="2" indent="0">
              <a:spcBef>
                <a:spcPts val="1000"/>
              </a:spcBef>
              <a:buNone/>
            </a:pPr>
            <a:r>
              <a:rPr lang="fr-FR" sz="2600" dirty="0">
                <a:solidFill>
                  <a:schemeClr val="accent2"/>
                </a:solidFill>
                <a:latin typeface="Cambria Math" charset="0"/>
                <a:ea typeface="Cambria Math" charset="0"/>
                <a:cs typeface="Cambria Math" charset="0"/>
              </a:rPr>
              <a:t>Acidose lactique  </a:t>
            </a:r>
            <a:r>
              <a:rPr lang="fr-FR" sz="2600" i="1" dirty="0">
                <a:solidFill>
                  <a:schemeClr val="accent2"/>
                </a:solidFill>
                <a:latin typeface="Cambria Math" charset="0"/>
                <a:ea typeface="Cambria Math" charset="0"/>
                <a:cs typeface="Cambria Math" charset="0"/>
              </a:rPr>
              <a:t> </a:t>
            </a:r>
            <a:endParaRPr lang="fr-FR" sz="2600" i="1" dirty="0">
              <a:latin typeface="Cambria Math" charset="0"/>
              <a:ea typeface="Cambria Math" charset="0"/>
              <a:cs typeface="Cambria Math" charset="0"/>
            </a:endParaRPr>
          </a:p>
          <a:p>
            <a:pPr marL="1006475" lvl="2" indent="0">
              <a:spcBef>
                <a:spcPts val="1000"/>
              </a:spcBef>
              <a:buNone/>
            </a:pPr>
            <a:r>
              <a:rPr lang="fr-FR" sz="2800" dirty="0">
                <a:latin typeface="Cambria Math" charset="0"/>
                <a:ea typeface="Cambria Math" charset="0"/>
                <a:cs typeface="Cambria Math" charset="0"/>
              </a:rPr>
              <a:t>taux plasmatiques de lactates supérieurs à 7mmol/L et un pH artériel inférieur à 7,25. </a:t>
            </a:r>
          </a:p>
          <a:p>
            <a:pPr marL="1006475" lvl="2" indent="0">
              <a:spcBef>
                <a:spcPts val="1000"/>
              </a:spcBef>
              <a:buNone/>
            </a:pPr>
            <a:r>
              <a:rPr lang="fr-FR" sz="2600" dirty="0">
                <a:solidFill>
                  <a:srgbClr val="FF0000"/>
                </a:solidFill>
                <a:latin typeface="Cambria Math" charset="0"/>
                <a:ea typeface="Cambria Math" charset="0"/>
                <a:cs typeface="Cambria Math" charset="0"/>
              </a:rPr>
              <a:t>Rare mais de pronostic sévère </a:t>
            </a:r>
          </a:p>
          <a:p>
            <a:pPr marL="1006475" lvl="2" indent="0">
              <a:spcBef>
                <a:spcPts val="1000"/>
              </a:spcBef>
              <a:buNone/>
            </a:pPr>
            <a:r>
              <a:rPr lang="fr-FR" sz="2600" dirty="0">
                <a:latin typeface="Cambria Math" charset="0"/>
                <a:ea typeface="Cambria Math" charset="0"/>
                <a:cs typeface="Cambria Math" charset="0"/>
              </a:rPr>
              <a:t>Rechercher non respect des contre-indications ou précautions d’emploie de la metformine</a:t>
            </a:r>
          </a:p>
          <a:p>
            <a:pPr marL="1006475" lvl="2" indent="0">
              <a:spcBef>
                <a:spcPts val="1000"/>
              </a:spcBef>
              <a:buNone/>
            </a:pPr>
            <a:r>
              <a:rPr lang="fr-FR" sz="2600" dirty="0">
                <a:latin typeface="Cambria Math" charset="0"/>
                <a:ea typeface="Cambria Math" charset="0"/>
                <a:cs typeface="Cambria Math" charset="0"/>
              </a:rPr>
              <a:t>Signes: </a:t>
            </a:r>
          </a:p>
          <a:p>
            <a:pPr marL="1006475" lvl="2" indent="0">
              <a:spcBef>
                <a:spcPts val="1000"/>
              </a:spcBef>
              <a:buNone/>
            </a:pPr>
            <a:r>
              <a:rPr lang="fr-FR" sz="2600" dirty="0">
                <a:latin typeface="Cambria Math" charset="0"/>
                <a:ea typeface="Cambria Math" charset="0"/>
                <a:cs typeface="Cambria Math" charset="0"/>
              </a:rPr>
              <a:t>Asthénie, crampes puis grande acidose métabolique avec polypnée</a:t>
            </a:r>
          </a:p>
          <a:p>
            <a:pPr marL="1006475" lvl="2" indent="0">
              <a:spcBef>
                <a:spcPts val="1000"/>
              </a:spcBef>
              <a:buNone/>
            </a:pPr>
            <a:r>
              <a:rPr lang="fr-FR" sz="2600" dirty="0">
                <a:latin typeface="Cambria Math" charset="0"/>
                <a:ea typeface="Cambria Math" charset="0"/>
                <a:cs typeface="Cambria Math" charset="0"/>
              </a:rPr>
              <a:t>Fluctuation tensionnelle, hypothermie et trouble de la conscience.</a:t>
            </a:r>
          </a:p>
          <a:p>
            <a:pPr marL="1006475" lvl="2" indent="0">
              <a:spcBef>
                <a:spcPts val="1000"/>
              </a:spcBef>
              <a:buNone/>
            </a:pPr>
            <a:r>
              <a:rPr lang="fr-FR" sz="2600" dirty="0">
                <a:latin typeface="Cambria Math" charset="0"/>
                <a:ea typeface="Cambria Math" charset="0"/>
                <a:cs typeface="Cambria Math" charset="0"/>
              </a:rPr>
              <a:t>Glycémie variable, kaliémie; IR, Ca &gt;  </a:t>
            </a:r>
            <a:r>
              <a:rPr lang="fr-FR" sz="2800" dirty="0">
                <a:latin typeface="Cambria Math" charset="0"/>
                <a:ea typeface="Cambria Math" charset="0"/>
                <a:cs typeface="Cambria Math" charset="0"/>
              </a:rPr>
              <a:t>6mmol/L.</a:t>
            </a:r>
          </a:p>
          <a:p>
            <a:endParaRPr lang="fr-FR" sz="1200" kern="1200" dirty="0">
              <a:solidFill>
                <a:schemeClr val="tx1"/>
              </a:solidFill>
              <a:effectLst/>
              <a:latin typeface="+mn-lt"/>
              <a:ea typeface="+mn-ea"/>
              <a:cs typeface="+mn-cs"/>
            </a:endParaRPr>
          </a:p>
          <a:p>
            <a:endParaRPr lang="fr-FR" dirty="0"/>
          </a:p>
          <a:p>
            <a:pPr lvl="0"/>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25</a:t>
            </a:fld>
            <a:endParaRPr lang="fr-FR"/>
          </a:p>
        </p:txBody>
      </p:sp>
    </p:spTree>
    <p:extLst>
      <p:ext uri="{BB962C8B-B14F-4D97-AF65-F5344CB8AC3E}">
        <p14:creationId xmlns:p14="http://schemas.microsoft.com/office/powerpoint/2010/main" val="4262168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 </a:t>
            </a:r>
            <a:r>
              <a:rPr lang="fr-FR" sz="1200" kern="1200" dirty="0">
                <a:solidFill>
                  <a:schemeClr val="tx1"/>
                </a:solidFill>
                <a:effectLst/>
                <a:latin typeface="+mn-lt"/>
                <a:ea typeface="+mn-ea"/>
                <a:cs typeface="+mn-cs"/>
              </a:rPr>
              <a:t>  Leur fréquence est expliquée par le vieillissement du système immunitaire et les situations </a:t>
            </a:r>
            <a:r>
              <a:rPr lang="fr-FR" sz="1200" kern="1200" dirty="0" err="1">
                <a:solidFill>
                  <a:schemeClr val="tx1"/>
                </a:solidFill>
                <a:effectLst/>
                <a:latin typeface="+mn-lt"/>
                <a:ea typeface="+mn-ea"/>
                <a:cs typeface="+mn-cs"/>
              </a:rPr>
              <a:t>prédisposantes</a:t>
            </a:r>
            <a:r>
              <a:rPr lang="fr-FR" sz="1200" kern="1200" dirty="0">
                <a:solidFill>
                  <a:schemeClr val="tx1"/>
                </a:solidFill>
                <a:effectLst/>
                <a:latin typeface="+mn-lt"/>
                <a:ea typeface="+mn-ea"/>
                <a:cs typeface="+mn-cs"/>
              </a:rPr>
              <a:t>, en particulier, la dénutrition et l'alitement sur lesquels se greffe une altération, par l'hyperglycémie, des fonctions leucocytaires, en particulier, </a:t>
            </a:r>
            <a:r>
              <a:rPr lang="fr-FR" sz="1200" kern="1200" dirty="0" err="1">
                <a:solidFill>
                  <a:schemeClr val="tx1"/>
                </a:solidFill>
                <a:effectLst/>
                <a:latin typeface="+mn-lt"/>
                <a:ea typeface="+mn-ea"/>
                <a:cs typeface="+mn-cs"/>
              </a:rPr>
              <a:t>macrophagiques</a:t>
            </a:r>
            <a:r>
              <a:rPr lang="fr-FR" sz="1200" kern="1200" dirty="0">
                <a:solidFill>
                  <a:schemeClr val="tx1"/>
                </a:solidFill>
                <a:effectLst/>
                <a:latin typeface="+mn-lt"/>
                <a:ea typeface="+mn-ea"/>
                <a:cs typeface="+mn-cs"/>
              </a:rPr>
              <a:t>. L'otite maligne externe, à </a:t>
            </a:r>
            <a:r>
              <a:rPr lang="fr-FR" sz="1200" i="1" kern="1200" dirty="0">
                <a:solidFill>
                  <a:schemeClr val="tx1"/>
                </a:solidFill>
                <a:effectLst/>
                <a:latin typeface="+mn-lt"/>
                <a:ea typeface="+mn-ea"/>
                <a:cs typeface="+mn-cs"/>
              </a:rPr>
              <a:t>Pseudomonas </a:t>
            </a:r>
            <a:r>
              <a:rPr lang="fr-FR" sz="1200" i="1" kern="1200" dirty="0" err="1">
                <a:solidFill>
                  <a:schemeClr val="tx1"/>
                </a:solidFill>
                <a:effectLst/>
                <a:latin typeface="+mn-lt"/>
                <a:ea typeface="+mn-ea"/>
                <a:cs typeface="+mn-cs"/>
              </a:rPr>
              <a:t>aeruginosa</a:t>
            </a:r>
            <a:r>
              <a:rPr lang="fr-FR" sz="1200" kern="1200" dirty="0">
                <a:solidFill>
                  <a:schemeClr val="tx1"/>
                </a:solidFill>
                <a:effectLst/>
                <a:latin typeface="+mn-lt"/>
                <a:ea typeface="+mn-ea"/>
                <a:cs typeface="+mn-cs"/>
              </a:rPr>
              <a:t>, survient quasi exclusivement chez les diabétiques âgés.</a:t>
            </a:r>
          </a:p>
          <a:p>
            <a:pPr marL="1006475" lvl="2" indent="0">
              <a:spcBef>
                <a:spcPts val="1000"/>
              </a:spcBef>
              <a:buNone/>
            </a:pPr>
            <a:r>
              <a:rPr lang="fr-FR" sz="2600" dirty="0"/>
              <a:t>Otite maligne externe à </a:t>
            </a:r>
            <a:r>
              <a:rPr lang="fr-FR" sz="2600" i="1" dirty="0"/>
              <a:t>Pseudomonas </a:t>
            </a:r>
            <a:r>
              <a:rPr lang="fr-FR" sz="2600" i="1" dirty="0" err="1"/>
              <a:t>aeruginosa</a:t>
            </a:r>
            <a:r>
              <a:rPr lang="fr-FR" sz="2600" i="1" dirty="0"/>
              <a:t> </a:t>
            </a:r>
            <a:r>
              <a:rPr lang="fr-FR" sz="2600" dirty="0"/>
              <a:t>exclusivement chez le diabétique âgé</a:t>
            </a:r>
          </a:p>
          <a:p>
            <a:pPr marL="1006475" lvl="2" indent="0">
              <a:spcBef>
                <a:spcPts val="1000"/>
              </a:spcBef>
              <a:buNone/>
            </a:pPr>
            <a:r>
              <a:rPr lang="fr-FR" sz="2600" dirty="0"/>
              <a:t>D’où examen des oreilles à la recherche d’écoulement </a:t>
            </a: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26</a:t>
            </a:fld>
            <a:endParaRPr lang="fr-FR"/>
          </a:p>
        </p:txBody>
      </p:sp>
    </p:spTree>
    <p:extLst>
      <p:ext uri="{BB962C8B-B14F-4D97-AF65-F5344CB8AC3E}">
        <p14:creationId xmlns:p14="http://schemas.microsoft.com/office/powerpoint/2010/main" val="326648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Perte d’autonomie</a:t>
            </a:r>
            <a:r>
              <a:rPr lang="fr-FR" sz="1200" kern="1200" dirty="0">
                <a:solidFill>
                  <a:schemeClr val="tx1"/>
                </a:solidFill>
                <a:effectLst/>
                <a:latin typeface="+mn-lt"/>
                <a:ea typeface="+mn-ea"/>
                <a:cs typeface="+mn-cs"/>
              </a:rPr>
              <a:t> et </a:t>
            </a:r>
            <a:r>
              <a:rPr lang="fr-FR" sz="1200" i="1" kern="1200" dirty="0">
                <a:solidFill>
                  <a:schemeClr val="tx1"/>
                </a:solidFill>
                <a:effectLst/>
                <a:latin typeface="+mn-lt"/>
                <a:ea typeface="+mn-ea"/>
                <a:cs typeface="+mn-cs"/>
              </a:rPr>
              <a:t>chutes</a:t>
            </a:r>
            <a:r>
              <a:rPr lang="fr-FR" sz="1200" kern="1200" dirty="0">
                <a:solidFill>
                  <a:schemeClr val="tx1"/>
                </a:solidFill>
                <a:effectLst/>
                <a:latin typeface="+mn-lt"/>
                <a:ea typeface="+mn-ea"/>
                <a:cs typeface="+mn-cs"/>
              </a:rPr>
              <a:t> sont fréquentes chez le diabétique âgé. Elles sont dues à l’impact combiné des complications du diabète, chez le sujet âgé : neuropathie périphérique, artériopathie </a:t>
            </a:r>
            <a:r>
              <a:rPr lang="fr-FR" sz="1200" kern="1200" dirty="0" err="1">
                <a:solidFill>
                  <a:schemeClr val="tx1"/>
                </a:solidFill>
                <a:effectLst/>
                <a:latin typeface="+mn-lt"/>
                <a:ea typeface="+mn-ea"/>
                <a:cs typeface="+mn-cs"/>
              </a:rPr>
              <a:t>oblitérante</a:t>
            </a:r>
            <a:r>
              <a:rPr lang="fr-FR" sz="1200" kern="1200" dirty="0">
                <a:solidFill>
                  <a:schemeClr val="tx1"/>
                </a:solidFill>
                <a:effectLst/>
                <a:latin typeface="+mn-lt"/>
                <a:ea typeface="+mn-ea"/>
                <a:cs typeface="+mn-cs"/>
              </a:rPr>
              <a:t> des membres inférieurs, insuffisance cardiaque, troubles de la vision.</a:t>
            </a:r>
          </a:p>
          <a:p>
            <a:pPr lvl="0"/>
            <a:endParaRPr lang="fr-FR" sz="1200" kern="1200" dirty="0">
              <a:solidFill>
                <a:schemeClr val="tx1"/>
              </a:solidFill>
              <a:effectLst/>
              <a:latin typeface="+mn-lt"/>
              <a:ea typeface="+mn-ea"/>
              <a:cs typeface="+mn-cs"/>
            </a:endParaRPr>
          </a:p>
          <a:p>
            <a:pPr lvl="0"/>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27</a:t>
            </a:fld>
            <a:endParaRPr lang="fr-FR"/>
          </a:p>
        </p:txBody>
      </p:sp>
    </p:spTree>
    <p:extLst>
      <p:ext uri="{BB962C8B-B14F-4D97-AF65-F5344CB8AC3E}">
        <p14:creationId xmlns:p14="http://schemas.microsoft.com/office/powerpoint/2010/main" val="3015444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solidFill>
                  <a:schemeClr val="tx1"/>
                </a:solidFill>
                <a:effectLst/>
                <a:latin typeface="+mn-lt"/>
                <a:ea typeface="+mn-ea"/>
                <a:cs typeface="+mn-cs"/>
              </a:rPr>
              <a:t> Troubles cognitifs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diabétiques présentent dans l’ensemble des fonctions cognitives plus altérées qu’une population indemne de diabète, avec une prédominance des troubles de l’attention. Cette dégradation des fonctions cognitives semble liée à l’ancienneté du diabète et à l’équilibre glycémique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est important  de dépister les troubles  cognitifs chez les diabétiques âgés en raison de  leur retentissement global, notamment sur l’état nutritionnel et sur l’observance thérapeutique. De même, un déséquilibre récent du diabète doit faire rechercher un trouble cognitif sous-jacent.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États démentiels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diabète multiplie par deux le risque de développer une démence vasculaire et l’association HTA-diabète majore ce risque d’un facteur 6. Le diabète pourrait aggraver une maladie d’Alzheimer au même titre que d’autres facteurs de risque cardiovasculaire. Les hypoglycémies profondes et récurrentes ont un rôle néfaste sur les capacités cognitives des diabétiques âgés. Ces démences constituent un obstacle majeur pour la prise en charge de ces malades qui deviennent dépendants pour </a:t>
            </a:r>
            <a:r>
              <a:rPr lang="fr-FR" sz="1200" kern="1200" dirty="0" err="1">
                <a:solidFill>
                  <a:schemeClr val="tx1"/>
                </a:solidFill>
                <a:effectLst/>
                <a:latin typeface="+mn-lt"/>
                <a:ea typeface="+mn-ea"/>
                <a:cs typeface="+mn-cs"/>
              </a:rPr>
              <a:t>lasurveillance</a:t>
            </a:r>
            <a:r>
              <a:rPr lang="fr-FR" sz="1200" kern="1200" dirty="0">
                <a:solidFill>
                  <a:schemeClr val="tx1"/>
                </a:solidFill>
                <a:effectLst/>
                <a:latin typeface="+mn-lt"/>
                <a:ea typeface="+mn-ea"/>
                <a:cs typeface="+mn-cs"/>
              </a:rPr>
              <a:t> et l’adaptation des traitements notamment de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l’insulinothérapie. Ainsi, la réalisation d’un mini mental score (MMS) est indispensable afin d’identifier et de quantifier l’importance du déficit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cognitif</a:t>
            </a:r>
          </a:p>
          <a:p>
            <a:pPr lvl="0"/>
            <a:r>
              <a:rPr lang="fr-FR" sz="1200" kern="1200" dirty="0">
                <a:solidFill>
                  <a:schemeClr val="tx1"/>
                </a:solidFill>
                <a:effectLst/>
                <a:latin typeface="+mn-lt"/>
                <a:ea typeface="+mn-ea"/>
                <a:cs typeface="+mn-cs"/>
              </a:rPr>
              <a:t>.</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28</a:t>
            </a:fld>
            <a:endParaRPr lang="fr-FR"/>
          </a:p>
        </p:txBody>
      </p:sp>
    </p:spTree>
    <p:extLst>
      <p:ext uri="{BB962C8B-B14F-4D97-AF65-F5344CB8AC3E}">
        <p14:creationId xmlns:p14="http://schemas.microsoft.com/office/powerpoint/2010/main" val="4214761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États démentiels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diabète multiplie par deux le risque de développer une démence vasculaire et l’association HTA-diabète majore ce risque d’un facteur 6. Le diabète pourrait aggraver une maladie d’Alzheimer au même titre que d’autres facteurs de risque cardiovasculaire. Les hypoglycémies profondes et récurrentes ont un rôle néfaste sur les capacités cognitives des diabétiques âgés. Ces démences constituent un obstacle majeur pour la prise en charge de ces malades qui deviennent dépendants pour la surveillance et l’adaptation des traitements notamment de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l’insulinothérapie. Ainsi, la réalisation d’un mini mental score (MMS) est indispensable afin d’identifier et de quantifier l’importance du déficit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cognitif</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29</a:t>
            </a:fld>
            <a:endParaRPr lang="fr-FR"/>
          </a:p>
        </p:txBody>
      </p:sp>
    </p:spTree>
    <p:extLst>
      <p:ext uri="{BB962C8B-B14F-4D97-AF65-F5344CB8AC3E}">
        <p14:creationId xmlns:p14="http://schemas.microsoft.com/office/powerpoint/2010/main" val="2805802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a:t>
            </a:r>
            <a:r>
              <a:rPr lang="fr-FR" sz="1200" kern="1200" dirty="0">
                <a:solidFill>
                  <a:schemeClr val="tx1"/>
                </a:solidFill>
                <a:effectLst/>
                <a:latin typeface="+mn-lt"/>
                <a:ea typeface="+mn-ea"/>
                <a:cs typeface="+mn-cs"/>
              </a:rPr>
              <a:t> Au moment de la découverte du diabète, 20 % des patients âgés sont déjà atteints. Les </a:t>
            </a:r>
            <a:r>
              <a:rPr lang="fr-FR" sz="1200" b="1" kern="1200" dirty="0">
                <a:solidFill>
                  <a:schemeClr val="tx1"/>
                </a:solidFill>
                <a:effectLst/>
                <a:latin typeface="+mn-lt"/>
                <a:ea typeface="+mn-ea"/>
                <a:cs typeface="+mn-cs"/>
              </a:rPr>
              <a:t>complications oculaires </a:t>
            </a:r>
            <a:r>
              <a:rPr lang="fr-FR" sz="1200" kern="1200" dirty="0">
                <a:solidFill>
                  <a:schemeClr val="tx1"/>
                </a:solidFill>
                <a:effectLst/>
                <a:latin typeface="+mn-lt"/>
                <a:ea typeface="+mn-ea"/>
                <a:cs typeface="+mn-cs"/>
              </a:rPr>
              <a:t>sont fréquentes, graves et associées à d’autres pathologies oculaires liées à l’âge. Elles justifient une consultation ophtalmologique dès que le diagnostic de diabète est posé, puis annuellement. Ces complications ne se limitent pas chez le sujet âgé diabétique à la rétinopathie diabétique. La baisse de l'acuité visuelle est fréquemment la résultante de plusieurs phénomènes intriqués :</a:t>
            </a:r>
          </a:p>
          <a:p>
            <a:r>
              <a:rPr lang="fr-FR" sz="1200" kern="1200" dirty="0">
                <a:solidFill>
                  <a:schemeClr val="tx1"/>
                </a:solidFill>
                <a:effectLst/>
                <a:latin typeface="+mn-lt"/>
                <a:ea typeface="+mn-ea"/>
                <a:cs typeface="+mn-cs"/>
              </a:rPr>
              <a:t>• les conséquences du vieillissement oculaire normal ;</a:t>
            </a:r>
          </a:p>
          <a:p>
            <a:r>
              <a:rPr lang="fr-FR" sz="1200" kern="1200" dirty="0">
                <a:solidFill>
                  <a:schemeClr val="tx1"/>
                </a:solidFill>
                <a:effectLst/>
                <a:latin typeface="+mn-lt"/>
                <a:ea typeface="+mn-ea"/>
                <a:cs typeface="+mn-cs"/>
              </a:rPr>
              <a:t>• la cataracte et le glaucome (affections plus fréquentes chez le sujet diabétique âgé que chez le sujet non diabétique) ;</a:t>
            </a:r>
          </a:p>
          <a:p>
            <a:r>
              <a:rPr lang="fr-FR" sz="1200" kern="1200" dirty="0">
                <a:solidFill>
                  <a:schemeClr val="tx1"/>
                </a:solidFill>
                <a:effectLst/>
                <a:latin typeface="+mn-lt"/>
                <a:ea typeface="+mn-ea"/>
                <a:cs typeface="+mn-cs"/>
              </a:rPr>
              <a:t>• la rétinopathie diabétique (plus volontiers </a:t>
            </a:r>
            <a:r>
              <a:rPr lang="fr-FR" sz="1200" kern="1200" dirty="0" err="1">
                <a:solidFill>
                  <a:schemeClr val="tx1"/>
                </a:solidFill>
                <a:effectLst/>
                <a:latin typeface="+mn-lt"/>
                <a:ea typeface="+mn-ea"/>
                <a:cs typeface="+mn-cs"/>
              </a:rPr>
              <a:t>oedémateuse</a:t>
            </a:r>
            <a:r>
              <a:rPr lang="fr-FR" sz="1200" kern="1200" dirty="0">
                <a:solidFill>
                  <a:schemeClr val="tx1"/>
                </a:solidFill>
                <a:effectLst/>
                <a:latin typeface="+mn-lt"/>
                <a:ea typeface="+mn-ea"/>
                <a:cs typeface="+mn-cs"/>
              </a:rPr>
              <a:t> que proliférative) ;</a:t>
            </a:r>
          </a:p>
          <a:p>
            <a:r>
              <a:rPr lang="fr-FR" sz="1200" kern="1200" dirty="0">
                <a:solidFill>
                  <a:schemeClr val="tx1"/>
                </a:solidFill>
                <a:effectLst/>
                <a:latin typeface="+mn-lt"/>
                <a:ea typeface="+mn-ea"/>
                <a:cs typeface="+mn-cs"/>
              </a:rPr>
              <a:t>• et la dégénérescence maculaire liée à l'âge.</a:t>
            </a:r>
          </a:p>
          <a:p>
            <a:r>
              <a:rPr lang="fr-FR" sz="1200" kern="1200" dirty="0">
                <a:solidFill>
                  <a:schemeClr val="tx1"/>
                </a:solidFill>
                <a:effectLst/>
                <a:latin typeface="+mn-lt"/>
                <a:ea typeface="+mn-ea"/>
                <a:cs typeface="+mn-cs"/>
              </a:rPr>
              <a:t>Même chez les sujets âgés, la survenue de la rétinopathie est fonction de la durée d'évolution du diabète et de la qualité de l'équilibre glycémique</a:t>
            </a:r>
          </a:p>
          <a:p>
            <a:pPr lvl="0"/>
            <a:r>
              <a:rPr lang="fr-FR" sz="1200" b="1" i="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Le diabète est</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quatrième cause de diminution de l’acuité visuelle chez le sujet âgé après la dégénérescence maculaire de la rétine liée à l’âge, la cataracte et le glaucome. En 2001, la prévalence de la rétinopathie et la fréquence de traitement par laser étaient estimées respectivement à </a:t>
            </a:r>
          </a:p>
          <a:p>
            <a:r>
              <a:rPr lang="fr-FR" sz="1200" kern="1200" dirty="0">
                <a:solidFill>
                  <a:schemeClr val="tx1"/>
                </a:solidFill>
                <a:effectLst/>
                <a:latin typeface="+mn-lt"/>
                <a:ea typeface="+mn-ea"/>
                <a:cs typeface="+mn-cs"/>
              </a:rPr>
              <a:t>8 % et 3,5 % d’après les médecins, alors que 18 % des patients déclaraient avoir eu une </a:t>
            </a:r>
            <a:r>
              <a:rPr lang="fr-FR" sz="1200" kern="1200" dirty="0" err="1">
                <a:solidFill>
                  <a:schemeClr val="tx1"/>
                </a:solidFill>
                <a:effectLst/>
                <a:latin typeface="+mn-lt"/>
                <a:ea typeface="+mn-ea"/>
                <a:cs typeface="+mn-cs"/>
              </a:rPr>
              <a:t>photocoagulation</a:t>
            </a:r>
            <a:r>
              <a:rPr lang="fr-FR" sz="1200" kern="1200" dirty="0">
                <a:solidFill>
                  <a:schemeClr val="tx1"/>
                </a:solidFill>
                <a:effectLst/>
                <a:latin typeface="+mn-lt"/>
                <a:ea typeface="+mn-ea"/>
                <a:cs typeface="+mn-cs"/>
              </a:rPr>
              <a:t>. Les complications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ophtalmologiques spécifiques s’inscrivent dans une </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polypathologie </a:t>
            </a:r>
            <a:r>
              <a:rPr lang="fr-FR" sz="1200" kern="1200" dirty="0" err="1">
                <a:solidFill>
                  <a:schemeClr val="tx1"/>
                </a:solidFill>
                <a:effectLst/>
                <a:latin typeface="+mn-lt"/>
                <a:ea typeface="+mn-ea"/>
                <a:cs typeface="+mn-cs"/>
              </a:rPr>
              <a:t>ophtalmoogique</a:t>
            </a:r>
            <a:r>
              <a:rPr lang="fr-FR" sz="1200" kern="1200" dirty="0">
                <a:solidFill>
                  <a:schemeClr val="tx1"/>
                </a:solidFill>
                <a:effectLst/>
                <a:latin typeface="+mn-lt"/>
                <a:ea typeface="+mn-ea"/>
                <a:cs typeface="+mn-cs"/>
              </a:rPr>
              <a:t> des sujets âgés qui influe sur le dépistage et la </a:t>
            </a:r>
          </a:p>
          <a:p>
            <a:r>
              <a:rPr lang="fr-FR" sz="1200" kern="1200" dirty="0">
                <a:solidFill>
                  <a:schemeClr val="tx1"/>
                </a:solidFill>
                <a:effectLst/>
                <a:latin typeface="+mn-lt"/>
                <a:ea typeface="+mn-ea"/>
                <a:cs typeface="+mn-cs"/>
              </a:rPr>
              <a:t>prise en charge. Les troubles visuels des sujets âgés sont facteurs de </a:t>
            </a:r>
            <a:r>
              <a:rPr lang="fr-FR" sz="1200" kern="1200" dirty="0" err="1">
                <a:solidFill>
                  <a:schemeClr val="tx1"/>
                </a:solidFill>
                <a:effectLst/>
                <a:latin typeface="+mn-lt"/>
                <a:ea typeface="+mn-ea"/>
                <a:cs typeface="+mn-cs"/>
              </a:rPr>
              <a:t>morbimortalité</a:t>
            </a:r>
            <a:r>
              <a:rPr lang="fr-FR" sz="1200" kern="1200" dirty="0">
                <a:solidFill>
                  <a:schemeClr val="tx1"/>
                </a:solidFill>
                <a:effectLst/>
                <a:latin typeface="+mn-lt"/>
                <a:ea typeface="+mn-ea"/>
                <a:cs typeface="+mn-cs"/>
              </a:rPr>
              <a:t>, de surmultiplication de la fragilité et de dépression. C’est pourquoi la collaboration étroite entre ophtalmologiste, diabétologue et médecin traitant est indispensable.</a:t>
            </a:r>
          </a:p>
          <a:p>
            <a:r>
              <a:rPr lang="fr-FR" sz="1200" kern="1200" dirty="0">
                <a:solidFill>
                  <a:schemeClr val="tx1"/>
                </a:solidFill>
                <a:effectLst/>
                <a:latin typeface="+mn-lt"/>
                <a:ea typeface="+mn-ea"/>
                <a:cs typeface="+mn-cs"/>
              </a:rPr>
              <a:t>La rétinopathie diabétique du sujet âgé se caractérise par une moindre évolutivité. La complication rétinienne spécifique en est plus souvent l’œdème maculaire qu’une rétinopathie </a:t>
            </a:r>
            <a:r>
              <a:rPr lang="fr-FR" sz="1200" kern="1200" dirty="0" err="1">
                <a:solidFill>
                  <a:schemeClr val="tx1"/>
                </a:solidFill>
                <a:effectLst/>
                <a:latin typeface="+mn-lt"/>
                <a:ea typeface="+mn-ea"/>
                <a:cs typeface="+mn-cs"/>
              </a:rPr>
              <a:t>proliférante</a:t>
            </a:r>
            <a:r>
              <a:rPr lang="fr-FR" sz="1200" kern="1200" dirty="0">
                <a:solidFill>
                  <a:schemeClr val="tx1"/>
                </a:solidFill>
                <a:effectLst/>
                <a:latin typeface="+mn-lt"/>
                <a:ea typeface="+mn-ea"/>
                <a:cs typeface="+mn-cs"/>
              </a:rPr>
              <a:t>.</a:t>
            </a:r>
          </a:p>
          <a:p>
            <a:r>
              <a:rPr lang="fr-FR" dirty="0"/>
              <a:t>Un examen ophtalmologique complet est recommandé, car les techniques de dépistage par photographie rétinienne sont plus souvent prises </a:t>
            </a:r>
          </a:p>
          <a:p>
            <a:r>
              <a:rPr lang="fr-FR" dirty="0"/>
              <a:t>en défaut chez les diabétiques âgés. Les obstacles sont, d’une part le nombre croissant de diabétiques âgés face à la moindre disponibilité des ophtalmologistes, d’autre part la perte d’autonomie du patient et l’absence d’aidant car le patient doit être accompagné. Pourtant le dépistage annuel reste d’autant plus valable qu’il peut permettre de diagnostiquer d’autres atteintes visuelles, fréquentes chez le sujet âgé. </a:t>
            </a:r>
          </a:p>
          <a:p>
            <a:r>
              <a:rPr lang="fr-FR" dirty="0"/>
              <a:t>Cependant, il est possible dans certaines situations d’élargir la fréquence de l’examen ophtalmologique selon l’état général du patient, le caractère récent du diabète, la normalité de l’examen ophtalmologique antérieur et le contexte de bon contrôle métabolique et </a:t>
            </a:r>
            <a:r>
              <a:rPr lang="fr-FR" dirty="0" err="1"/>
              <a:t>tensionnel</a:t>
            </a:r>
            <a:r>
              <a:rPr lang="fr-FR" dirty="0"/>
              <a:t>. L’existence de troubles cognitifs doit être signalée à l’ophtalmologiste en raison du risque de majoration des signes par les collyres mydriatiques.</a:t>
            </a:r>
          </a:p>
          <a:p>
            <a:r>
              <a:rPr lang="fr-FR" dirty="0"/>
              <a:t>L’angiographie rétinienne n’est pas un examen de dépistage et elle doit rester exceptionnelle. Les sujets âgés notamment sous </a:t>
            </a:r>
            <a:r>
              <a:rPr lang="fr-FR" dirty="0" err="1"/>
              <a:t>bêta-bloquant</a:t>
            </a:r>
            <a:r>
              <a:rPr lang="fr-FR" dirty="0"/>
              <a:t> font partie des sujets à risque d’accident. Le contrôle du diabète, le contrôle de la pression artérielle (danger des poussées hypertensives) </a:t>
            </a:r>
          </a:p>
          <a:p>
            <a:r>
              <a:rPr lang="fr-FR" dirty="0"/>
              <a:t>et, avec moins de preuves, le contrôle lipidique restent fondamentaux en adaptant les objectifs aux situations de chaque diabétique âgé et en évitant par une stratégie pas à pas les interventions thérapeutiques brutales et dangereuses. Certaines situations ont quelques spécificités </a:t>
            </a:r>
          </a:p>
          <a:p>
            <a:r>
              <a:rPr lang="fr-FR" dirty="0"/>
              <a:t>chez le diabétique âgé. La </a:t>
            </a:r>
            <a:r>
              <a:rPr lang="fr-FR" dirty="0" err="1"/>
              <a:t>photocoagulation</a:t>
            </a:r>
            <a:r>
              <a:rPr lang="fr-FR" dirty="0"/>
              <a:t> laser est plus souvent entravée par une cataracte et la fatigue des sujets. La chirurgie de </a:t>
            </a:r>
          </a:p>
          <a:p>
            <a:r>
              <a:rPr lang="fr-FR" dirty="0"/>
              <a:t>la cataracte chez les diabétiques âgés peut être source de décompensation de la rétinopathie (œdème maculaire) ou d’infection ; il est souhaitable qu’elle soit effectuée dans de bonnes conditions métaboliques et de contrôle </a:t>
            </a:r>
            <a:r>
              <a:rPr lang="fr-FR" dirty="0" err="1"/>
              <a:t>tensionnel</a:t>
            </a:r>
            <a:r>
              <a:rPr lang="fr-FR" dirty="0"/>
              <a:t>. En revanche, les antiagrégants plaquettaires n’ont pas d’effet aggravant sur la rétinopathie diabétique y compris </a:t>
            </a:r>
            <a:r>
              <a:rPr lang="fr-FR" dirty="0" err="1"/>
              <a:t>proliférante</a:t>
            </a:r>
            <a:r>
              <a:rPr lang="fr-FR" dirty="0"/>
              <a:t>.</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30</a:t>
            </a:fld>
            <a:endParaRPr lang="fr-FR"/>
          </a:p>
        </p:txBody>
      </p:sp>
    </p:spTree>
    <p:extLst>
      <p:ext uri="{BB962C8B-B14F-4D97-AF65-F5344CB8AC3E}">
        <p14:creationId xmlns:p14="http://schemas.microsoft.com/office/powerpoint/2010/main" val="174778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  </a:t>
            </a:r>
            <a:r>
              <a:rPr lang="fr-FR" sz="1200" kern="1200" dirty="0">
                <a:solidFill>
                  <a:schemeClr val="tx1"/>
                </a:solidFill>
                <a:effectLst/>
                <a:latin typeface="+mn-lt"/>
                <a:ea typeface="+mn-ea"/>
                <a:cs typeface="+mn-cs"/>
              </a:rPr>
              <a:t>La néphropathie</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n'est jamais purement glomérulaire : elle est la conséquence de l'intrication du vieillissement rénal normal, de l'hypertension artérielle fréquemment associée aux atteintes athéromateuses des artères rénales (sténoses, thromboses, emboles de cholestérol dans  le parenchyme rénal), des infections urinaires ascendantes et du retentissement d'un obstacle sur la voie urinaire (surtout chez l'homme). C'est la raison pour laquelle il est important de parfaitement contrôler la pression artérielle, en utilisant en première intention un inhibiteur de l'enzyme de conversion ou un anti-angiotensine II (sauf contre-indications), qui préviennent l'aggravation de la néphropathie et de l'insuffisance rénale.</a:t>
            </a:r>
          </a:p>
          <a:p>
            <a:pPr lvl="0"/>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fr-FR" sz="2600" dirty="0"/>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31</a:t>
            </a:fld>
            <a:endParaRPr lang="fr-FR"/>
          </a:p>
        </p:txBody>
      </p:sp>
    </p:spTree>
    <p:extLst>
      <p:ext uri="{BB962C8B-B14F-4D97-AF65-F5344CB8AC3E}">
        <p14:creationId xmlns:p14="http://schemas.microsoft.com/office/powerpoint/2010/main" val="1389236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kern="1200" dirty="0">
                <a:solidFill>
                  <a:schemeClr val="tx1"/>
                </a:solidFill>
                <a:effectLst/>
                <a:latin typeface="+mn-lt"/>
                <a:ea typeface="+mn-ea"/>
                <a:cs typeface="+mn-cs"/>
              </a:rPr>
              <a:t>l’a et augmentation avec l’âge un facteur indépendant</a:t>
            </a:r>
            <a:r>
              <a:rPr lang="fr-FR" sz="1400" kern="1200" baseline="0" dirty="0">
                <a:solidFill>
                  <a:schemeClr val="tx1"/>
                </a:solidFill>
                <a:effectLst/>
                <a:latin typeface="+mn-lt"/>
                <a:ea typeface="+mn-ea"/>
                <a:cs typeface="+mn-cs"/>
              </a:rPr>
              <a:t> d’apparition et de sévérité et d’une neuropathie diabétique et à </a:t>
            </a:r>
            <a:r>
              <a:rPr lang="fr-FR" sz="1400" kern="1200" baseline="0" dirty="0" err="1">
                <a:solidFill>
                  <a:schemeClr val="tx1"/>
                </a:solidFill>
                <a:effectLst/>
                <a:latin typeface="+mn-lt"/>
                <a:ea typeface="+mn-ea"/>
                <a:cs typeface="+mn-cs"/>
              </a:rPr>
              <a:t>célà</a:t>
            </a:r>
            <a:r>
              <a:rPr lang="fr-FR" sz="1400" kern="1200" baseline="0" dirty="0">
                <a:solidFill>
                  <a:schemeClr val="tx1"/>
                </a:solidFill>
                <a:effectLst/>
                <a:latin typeface="+mn-lt"/>
                <a:ea typeface="+mn-ea"/>
                <a:cs typeface="+mn-cs"/>
              </a:rPr>
              <a:t> vient s’ajouter la durée. La prévalence est de 60% après 70 ans ainsi tout diabétique âgé est </a:t>
            </a:r>
            <a:r>
              <a:rPr lang="fr-FR" sz="1400" kern="1200" baseline="0" dirty="0" err="1">
                <a:solidFill>
                  <a:schemeClr val="tx1"/>
                </a:solidFill>
                <a:effectLst/>
                <a:latin typeface="+mn-lt"/>
                <a:ea typeface="+mn-ea"/>
                <a:cs typeface="+mn-cs"/>
              </a:rPr>
              <a:t>neuropathe</a:t>
            </a:r>
            <a:r>
              <a:rPr lang="fr-FR" sz="1400" kern="1200" baseline="0" dirty="0">
                <a:solidFill>
                  <a:schemeClr val="tx1"/>
                </a:solidFill>
                <a:effectLst/>
                <a:latin typeface="+mn-lt"/>
                <a:ea typeface="+mn-ea"/>
                <a:cs typeface="+mn-cs"/>
              </a:rPr>
              <a:t> jusqu’à preuve du contraire même pour un diabète apparemment peu sévère</a:t>
            </a:r>
          </a:p>
          <a:p>
            <a:pPr marL="0" marR="0" lvl="2" indent="0" algn="l" defTabSz="914400" rtl="0" eaLnBrk="1" fontAlgn="auto" latinLnBrk="0" hangingPunct="1">
              <a:lnSpc>
                <a:spcPct val="100000"/>
              </a:lnSpc>
              <a:spcBef>
                <a:spcPts val="0"/>
              </a:spcBef>
              <a:spcAft>
                <a:spcPts val="0"/>
              </a:spcAft>
              <a:buClrTx/>
              <a:buSzTx/>
              <a:buFontTx/>
              <a:buNone/>
              <a:tabLst/>
              <a:defRPr/>
            </a:pPr>
            <a:r>
              <a:rPr lang="fr-FR" dirty="0">
                <a:latin typeface="Cambria Math" charset="0"/>
                <a:ea typeface="Cambria Math" charset="0"/>
                <a:cs typeface="Cambria Math" charset="0"/>
              </a:rPr>
              <a:t>Mécanisme: interaction entre effets du vieillissement et du diabète sur les fibres nerveuses sont complexes et multiples mettant en jeu une augmentation de la production des produits terminaux de glycosylation protéique, une accumulation de sorbitol liée à l’augmentation de l’aldose réductase dans la cellule, des mécanismes vasculaires et une augmentation de production des radicaux libres </a:t>
            </a:r>
            <a:endParaRPr lang="fr-FR" sz="2600" dirty="0">
              <a:solidFill>
                <a:srgbClr val="0070C0"/>
              </a:solidFill>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fr-FR" sz="2600" dirty="0">
                <a:solidFill>
                  <a:srgbClr val="0070C0"/>
                </a:solidFill>
              </a:rPr>
              <a:t>Polyneuropathie sensitivoreflexe distale en chaussette</a:t>
            </a:r>
            <a:r>
              <a:rPr lang="fr-FR" sz="2600" baseline="0" dirty="0">
                <a:solidFill>
                  <a:srgbClr val="0070C0"/>
                </a:solidFill>
              </a:rPr>
              <a:t> </a:t>
            </a:r>
            <a:r>
              <a:rPr lang="fr-FR" sz="2600" baseline="0" dirty="0" err="1">
                <a:solidFill>
                  <a:srgbClr val="0070C0"/>
                </a:solidFill>
              </a:rPr>
              <a:t>ets</a:t>
            </a:r>
            <a:r>
              <a:rPr lang="fr-FR" sz="2600" baseline="0" dirty="0">
                <a:solidFill>
                  <a:srgbClr val="0070C0"/>
                </a:solidFill>
              </a:rPr>
              <a:t> la plus fréquent  facteur de risque de mal perforants plantaires mais aussi des mono </a:t>
            </a:r>
            <a:endParaRPr lang="fr-FR" sz="2600" dirty="0">
              <a:solidFill>
                <a:srgbClr val="0070C0"/>
              </a:solidFill>
            </a:endParaRPr>
          </a:p>
          <a:p>
            <a:r>
              <a:rPr lang="fr-FR" sz="1200" i="1" kern="1200" dirty="0">
                <a:solidFill>
                  <a:schemeClr val="tx1"/>
                </a:solidFill>
                <a:effectLst/>
                <a:latin typeface="+mn-lt"/>
                <a:ea typeface="+mn-ea"/>
                <a:cs typeface="+mn-cs"/>
              </a:rPr>
              <a:t>L’atteinte motrice</a:t>
            </a:r>
            <a:r>
              <a:rPr lang="fr-FR" sz="1200" kern="1200" dirty="0">
                <a:solidFill>
                  <a:schemeClr val="tx1"/>
                </a:solidFill>
                <a:effectLst/>
                <a:latin typeface="+mn-lt"/>
                <a:ea typeface="+mn-ea"/>
                <a:cs typeface="+mn-cs"/>
              </a:rPr>
              <a:t> est à l’origine de diplopies (atteinte des nerfs moteurs oculaires) et d’amyotrophies (atteinte crurale), responsables de chutes et de perte d'autonomie.</a:t>
            </a:r>
          </a:p>
          <a:p>
            <a:r>
              <a:rPr lang="fr-FR" sz="1200" i="1" kern="1200" dirty="0">
                <a:solidFill>
                  <a:schemeClr val="tx1"/>
                </a:solidFill>
                <a:effectLst/>
                <a:latin typeface="+mn-lt"/>
                <a:ea typeface="+mn-ea"/>
                <a:cs typeface="+mn-cs"/>
              </a:rPr>
              <a:t>La </a:t>
            </a:r>
            <a:r>
              <a:rPr lang="fr-FR" sz="1200" i="0" kern="1200" dirty="0">
                <a:solidFill>
                  <a:schemeClr val="tx1"/>
                </a:solidFill>
                <a:effectLst/>
                <a:latin typeface="+mn-lt"/>
                <a:ea typeface="+mn-ea"/>
                <a:cs typeface="+mn-cs"/>
              </a:rPr>
              <a:t>neuropathie autonome très préoccupante chez le sujet</a:t>
            </a:r>
            <a:r>
              <a:rPr lang="fr-FR" sz="1200" i="0" kern="1200" baseline="0" dirty="0">
                <a:solidFill>
                  <a:schemeClr val="tx1"/>
                </a:solidFill>
                <a:effectLst/>
                <a:latin typeface="+mn-lt"/>
                <a:ea typeface="+mn-ea"/>
                <a:cs typeface="+mn-cs"/>
              </a:rPr>
              <a:t> âgé elle est favorisée par les altération physiologiques du </a:t>
            </a:r>
            <a:r>
              <a:rPr lang="fr-FR" sz="1200" i="0" kern="1200" baseline="0" dirty="0" err="1">
                <a:solidFill>
                  <a:schemeClr val="tx1"/>
                </a:solidFill>
                <a:effectLst/>
                <a:latin typeface="+mn-lt"/>
                <a:ea typeface="+mn-ea"/>
                <a:cs typeface="+mn-cs"/>
              </a:rPr>
              <a:t>baroreflexe</a:t>
            </a:r>
            <a:r>
              <a:rPr lang="fr-FR" sz="1200" i="0" kern="1200" dirty="0">
                <a:solidFill>
                  <a:schemeClr val="tx1"/>
                </a:solidFill>
                <a:effectLst/>
                <a:latin typeface="+mn-lt"/>
                <a:ea typeface="+mn-ea"/>
                <a:cs typeface="+mn-cs"/>
              </a:rPr>
              <a:t> mais également des comorbidités ( parkinson, maladies</a:t>
            </a:r>
            <a:r>
              <a:rPr lang="fr-FR" sz="1200" i="0" kern="1200" baseline="0" dirty="0">
                <a:solidFill>
                  <a:schemeClr val="tx1"/>
                </a:solidFill>
                <a:effectLst/>
                <a:latin typeface="+mn-lt"/>
                <a:ea typeface="+mn-ea"/>
                <a:cs typeface="+mn-cs"/>
              </a:rPr>
              <a:t> post </a:t>
            </a:r>
            <a:r>
              <a:rPr lang="fr-FR" sz="1200" i="0" kern="1200" baseline="0" dirty="0" err="1">
                <a:solidFill>
                  <a:schemeClr val="tx1"/>
                </a:solidFill>
                <a:effectLst/>
                <a:latin typeface="+mn-lt"/>
                <a:ea typeface="+mn-ea"/>
                <a:cs typeface="+mn-cs"/>
              </a:rPr>
              <a:t>phlébitiques</a:t>
            </a:r>
            <a:r>
              <a:rPr lang="fr-FR" sz="1200" i="0" kern="1200" baseline="0" dirty="0">
                <a:solidFill>
                  <a:schemeClr val="tx1"/>
                </a:solidFill>
                <a:effectLst/>
                <a:latin typeface="+mn-lt"/>
                <a:ea typeface="+mn-ea"/>
                <a:cs typeface="+mn-cs"/>
              </a:rPr>
              <a:t> insuffisance veineuse) </a:t>
            </a:r>
            <a:r>
              <a:rPr lang="fr-FR" sz="1200" kern="1200" dirty="0">
                <a:solidFill>
                  <a:schemeClr val="tx1"/>
                </a:solidFill>
                <a:effectLst/>
                <a:latin typeface="+mn-lt"/>
                <a:ea typeface="+mn-ea"/>
                <a:cs typeface="+mn-cs"/>
              </a:rPr>
              <a:t>se manifeste par une hypotension orthostatique qui majore le risque de chute, par une stase vésicale et par des troubles digestifs (</a:t>
            </a:r>
            <a:r>
              <a:rPr lang="fr-FR" sz="1200" kern="1200" dirty="0" err="1">
                <a:solidFill>
                  <a:schemeClr val="tx1"/>
                </a:solidFill>
                <a:effectLst/>
                <a:latin typeface="+mn-lt"/>
                <a:ea typeface="+mn-ea"/>
                <a:cs typeface="+mn-cs"/>
              </a:rPr>
              <a:t>gastroparésie</a:t>
            </a:r>
            <a:r>
              <a:rPr lang="fr-FR" sz="1200" kern="1200" dirty="0">
                <a:solidFill>
                  <a:schemeClr val="tx1"/>
                </a:solidFill>
                <a:effectLst/>
                <a:latin typeface="+mn-lt"/>
                <a:ea typeface="+mn-ea"/>
                <a:cs typeface="+mn-cs"/>
              </a:rPr>
              <a:t>, diarrhées).</a:t>
            </a:r>
          </a:p>
          <a:p>
            <a:r>
              <a:rPr lang="fr-FR" sz="1200" i="1" kern="1200" dirty="0">
                <a:solidFill>
                  <a:schemeClr val="tx1"/>
                </a:solidFill>
                <a:effectLst/>
                <a:latin typeface="+mn-lt"/>
                <a:ea typeface="+mn-ea"/>
                <a:cs typeface="+mn-cs"/>
              </a:rPr>
              <a:t>L'atteinte sensitive prédomine</a:t>
            </a:r>
            <a:r>
              <a:rPr lang="fr-FR" sz="1200" kern="1200" dirty="0">
                <a:solidFill>
                  <a:schemeClr val="tx1"/>
                </a:solidFill>
                <a:effectLst/>
                <a:latin typeface="+mn-lt"/>
                <a:ea typeface="+mn-ea"/>
                <a:cs typeface="+mn-cs"/>
              </a:rPr>
              <a:t> sur les territoires distaux des membres inférieurs. Elle est à l’origine de douleurs de type </a:t>
            </a:r>
            <a:r>
              <a:rPr lang="fr-FR" sz="1200" kern="1200" dirty="0" err="1">
                <a:solidFill>
                  <a:schemeClr val="tx1"/>
                </a:solidFill>
                <a:effectLst/>
                <a:latin typeface="+mn-lt"/>
                <a:ea typeface="+mn-ea"/>
                <a:cs typeface="+mn-cs"/>
              </a:rPr>
              <a:t>neurogène</a:t>
            </a:r>
            <a:r>
              <a:rPr lang="fr-FR" sz="1200" kern="1200" dirty="0">
                <a:solidFill>
                  <a:schemeClr val="tx1"/>
                </a:solidFill>
                <a:effectLst/>
                <a:latin typeface="+mn-lt"/>
                <a:ea typeface="+mn-ea"/>
                <a:cs typeface="+mn-cs"/>
              </a:rPr>
              <a:t>, volontiers nocturnes, source d'insomnie et de dépression. Elle expose au risque de troubles trophiques des pieds.</a:t>
            </a:r>
          </a:p>
          <a:p>
            <a:pPr marL="0" marR="0" lvl="2" indent="0" algn="l" defTabSz="914400" rtl="0" eaLnBrk="1" fontAlgn="auto" latinLnBrk="0" hangingPunct="1">
              <a:lnSpc>
                <a:spcPct val="100000"/>
              </a:lnSpc>
              <a:spcBef>
                <a:spcPts val="0"/>
              </a:spcBef>
              <a:spcAft>
                <a:spcPts val="0"/>
              </a:spcAft>
              <a:buClrTx/>
              <a:buSzTx/>
              <a:buFontTx/>
              <a:buNone/>
              <a:tabLst/>
              <a:defRPr/>
            </a:pPr>
            <a:r>
              <a:rPr lang="fr-FR" sz="2600" dirty="0" err="1">
                <a:solidFill>
                  <a:srgbClr val="0070C0"/>
                </a:solidFill>
              </a:rPr>
              <a:t>Froems</a:t>
            </a:r>
            <a:r>
              <a:rPr lang="fr-FR" sz="2600" dirty="0">
                <a:solidFill>
                  <a:srgbClr val="0070C0"/>
                </a:solidFill>
              </a:rPr>
              <a:t> rare mais spécifiques : Amyotrophie de Garland une </a:t>
            </a:r>
            <a:r>
              <a:rPr lang="fr-FR" sz="2600" dirty="0" err="1">
                <a:solidFill>
                  <a:srgbClr val="0070C0"/>
                </a:solidFill>
              </a:rPr>
              <a:t>dimunition</a:t>
            </a:r>
            <a:r>
              <a:rPr lang="fr-FR" sz="2600" dirty="0">
                <a:solidFill>
                  <a:srgbClr val="0070C0"/>
                </a:solidFill>
              </a:rPr>
              <a:t> de la force motrice avec une</a:t>
            </a:r>
            <a:r>
              <a:rPr lang="fr-FR" sz="2600" baseline="0" dirty="0">
                <a:solidFill>
                  <a:srgbClr val="0070C0"/>
                </a:solidFill>
              </a:rPr>
              <a:t> amyotrophie des ceintures avec des douleurs importantes contrastant avec une atteinte sensitive objective </a:t>
            </a:r>
          </a:p>
          <a:p>
            <a:pPr marL="0" marR="0" lvl="2" indent="0" algn="l" defTabSz="914400" rtl="0" eaLnBrk="1" fontAlgn="auto" latinLnBrk="0" hangingPunct="1">
              <a:lnSpc>
                <a:spcPct val="100000"/>
              </a:lnSpc>
              <a:spcBef>
                <a:spcPts val="0"/>
              </a:spcBef>
              <a:spcAft>
                <a:spcPts val="0"/>
              </a:spcAft>
              <a:buClrTx/>
              <a:buSzTx/>
              <a:buFontTx/>
              <a:buNone/>
              <a:tabLst/>
              <a:defRPr/>
            </a:pPr>
            <a:r>
              <a:rPr lang="fr-FR" sz="2600" dirty="0">
                <a:solidFill>
                  <a:srgbClr val="0070C0"/>
                </a:solidFill>
              </a:rPr>
              <a:t>Neuropathie douloureuse cachectisante pseudo-néoplasique dominée</a:t>
            </a:r>
            <a:r>
              <a:rPr lang="fr-FR" sz="2600" baseline="0" dirty="0">
                <a:solidFill>
                  <a:srgbClr val="0070C0"/>
                </a:solidFill>
              </a:rPr>
              <a:t> par des douleur, un syndrome dépressif réactionnel et une altération sévère de l’état général</a:t>
            </a:r>
            <a:endParaRPr lang="fr-FR" sz="2600"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32</a:t>
            </a:fld>
            <a:endParaRPr lang="fr-FR"/>
          </a:p>
        </p:txBody>
      </p:sp>
    </p:spTree>
    <p:extLst>
      <p:ext uri="{BB962C8B-B14F-4D97-AF65-F5344CB8AC3E}">
        <p14:creationId xmlns:p14="http://schemas.microsoft.com/office/powerpoint/2010/main" val="667268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L’HTA qui ne se manifeste souvent que sous la forme d’une élévation isolée de la pression systolique est très fréquemment associée au diabète des sujets âgés. Ainsi, dans l’étude </a:t>
            </a:r>
            <a:r>
              <a:rPr lang="fr-FR" dirty="0" err="1"/>
              <a:t>Entred</a:t>
            </a:r>
            <a:r>
              <a:rPr lang="fr-FR" dirty="0"/>
              <a:t>, plus de 70 % des sujets au-delà de 85 ans ont une pression artérielle qui dépasse 140/90 </a:t>
            </a:r>
            <a:r>
              <a:rPr lang="fr-FR" dirty="0" err="1"/>
              <a:t>mmHg</a:t>
            </a:r>
            <a:r>
              <a:rPr lang="fr-FR" dirty="0"/>
              <a:t>. Le contrôle de la pression artérielle constitue un objectif majeur de la prise en charge de ces malades, permettant de diminuer l’incidence des accidents cardiaques, des AVC et des démences. Les objectifs de pression artérielle sont habituellement moins ambitieux que chez les jeunes diabétiques et sont fixés à 140/80 </a:t>
            </a:r>
            <a:r>
              <a:rPr lang="fr-FR" dirty="0" err="1"/>
              <a:t>mmHg</a:t>
            </a:r>
            <a:r>
              <a:rPr lang="fr-FR" dirty="0"/>
              <a:t> jusqu’à 80 ans. </a:t>
            </a:r>
          </a:p>
          <a:p>
            <a:pPr lvl="0"/>
            <a:r>
              <a:rPr lang="fr-FR" dirty="0"/>
              <a:t>Au-delà de 80 ans ou chez les sujets fragiles, le but du traitement est d’obtenir une pression systolique inférieure à 150 </a:t>
            </a:r>
            <a:r>
              <a:rPr lang="fr-FR" dirty="0" err="1"/>
              <a:t>mmHg</a:t>
            </a:r>
            <a:r>
              <a:rPr lang="fr-FR" dirty="0"/>
              <a:t>. Dans le cas de figure où la pression de départ est très élevée, une baisse de 30 </a:t>
            </a:r>
            <a:r>
              <a:rPr lang="fr-FR" dirty="0" err="1"/>
              <a:t>mmHg</a:t>
            </a:r>
            <a:r>
              <a:rPr lang="fr-FR" dirty="0"/>
              <a:t> constitue déjà un objectif raisonnable. Les mesures non médicamenteuses sont efficaces, mais difficiles à mettre en place et le régime désodé strict doit être évité. Le traitement doit permettre une baisse progressive de la pression artérielle en débutant par une monothérapie à faible dose après 80 ans. La surveillance clinique à la recherche d’une hypotension orthostatique et le contrôle biologique portant sur la créatinine, la natrémie et la kaliémie sont indispensables. Le choix de la monothérapie initiale dépend de la pathologie associée et de la tolérance prévisible de la classe médicamenteuse. Les inhibiteurs de l’enzyme de conversion (IEC), les antagonistes des récepteurs de l’angiotensine II (ARA II) et les bloqueurs calciques, associés si besoin aux diurétiques, constituent les médicaments les plus souvent utilisés</a:t>
            </a:r>
          </a:p>
          <a:p>
            <a:pPr lvl="0"/>
            <a:r>
              <a:rPr lang="fr-FR" dirty="0"/>
              <a:t> Les accidents vasculaires cérébraux (AVC) ischémiques constituent une complication fréquente et grave du diabète et une cause majeure de décès. Ainsi, le risque d’AVC ischémique qui est globalement triplé est d’autant plus élevé que le sujet est hypertendu ou présente une fibrillation auriculaire ou une sténose carotidienne, que le diabète est mal équilibré ou que le malade présente déjà un antécédent d’AVC. En revanche, le diabète semble protéger de la survenue d’accidents hémorragiques. Enfin, la mise en évidence de lacunes est particulièrement</a:t>
            </a:r>
          </a:p>
          <a:p>
            <a:pPr lvl="0"/>
            <a:r>
              <a:rPr lang="fr-FR" dirty="0"/>
              <a:t>fréquente après 80 ans, mais il n’existe aucun consensus quant à la responsabilité du diabète dans leur survenue.</a:t>
            </a:r>
          </a:p>
          <a:p>
            <a:pPr lvl="0"/>
            <a:r>
              <a:rPr lang="fr-FR" dirty="0"/>
              <a:t>La mortalité des AVC est majorée chez les diabétiques d’un facteur 1,8 à 3 tandis que le risque de handicap à trois mois est très élevé. Le rôle délétère de l’hyperglycémie au cours de l’AVC a été avancé à l’instar de celui observé au cours de l’infarctus du myocarde. Ainsi, la mortalité est triplée dès que la glycémie à jeun lors de l’hospitalisation dépasse 1,10 g/l. Ce fait justifie de privilégier le recours à l’insuline associée à une hydratation correcte, à un nursing de qualité et à une rééducation précoce</a:t>
            </a:r>
          </a:p>
          <a:p>
            <a:pPr lvl="0"/>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33</a:t>
            </a:fld>
            <a:endParaRPr lang="fr-FR"/>
          </a:p>
        </p:txBody>
      </p:sp>
    </p:spTree>
    <p:extLst>
      <p:ext uri="{BB962C8B-B14F-4D97-AF65-F5344CB8AC3E}">
        <p14:creationId xmlns:p14="http://schemas.microsoft.com/office/powerpoint/2010/main" val="1753809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dirty="0"/>
              <a:t> Très souvent d’origine multifactorielle, l’insuffisance cardiaque constitue une cause majeure de mortalité et d’hospitalisation chez les sujets âgés. Hypertension, maladie coronaire et valvulopathies se conjuguent pour conférer une gravité particulière à l’insuffisance cardiaque des diabétiques âgés. L’échographie permet d’identifier l’insuffisance cardiaque diastolique en rapport avec des anomalies de la compliance sans diminution de la fraction d’éjection du ventricule gauche. Reconnaître une insuffisance cardiaque, même débutante, impose l’arrêt des</a:t>
            </a:r>
          </a:p>
          <a:p>
            <a:pPr lvl="0"/>
            <a:r>
              <a:rPr lang="fr-FR" dirty="0"/>
              <a:t>glitazones. En revanche, la prescription d’un régime désodé doit être raisonnée et surveillée en raison des risques d’hyponatrémie</a:t>
            </a:r>
          </a:p>
          <a:p>
            <a:pPr lvl="0"/>
            <a:r>
              <a:rPr lang="fr-FR" dirty="0"/>
              <a:t>et de dénutrition</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34</a:t>
            </a:fld>
            <a:endParaRPr lang="fr-FR"/>
          </a:p>
        </p:txBody>
      </p:sp>
    </p:spTree>
    <p:extLst>
      <p:ext uri="{BB962C8B-B14F-4D97-AF65-F5344CB8AC3E}">
        <p14:creationId xmlns:p14="http://schemas.microsoft.com/office/powerpoint/2010/main" val="802949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solidFill>
                  <a:schemeClr val="tx1"/>
                </a:solidFill>
                <a:effectLst/>
                <a:latin typeface="+mn-lt"/>
                <a:ea typeface="+mn-ea"/>
                <a:cs typeface="+mn-cs"/>
              </a:rPr>
              <a:t>L'augmentation avec l'âge du risque de neuropathie périphérique et d'atteinte vasculaire liées au diabète explique la fréquence chez les sujets âgés des plaies du pied. Soixante-cinq pour cent des amputations des diabétiques sont effectuées chez les plus de 65 ans. Ces complications, souvent minimisées, sont graves, sources d'infections, d'hospitalisations prolongées et d'alitement avec tous les risques vitaux que cela comporte, et sur le plan fonctionnel, source de perte d'autonomie. La prévention de ces lésions est donc fondamentale. Le risque podologique existe si le patient présente une artérite des membres inférieurs (palpation des pouls périphériques) et/ou une neuropathie périphérique (étude, si cela est possible, de la sensibilité à la piqûre, de la sensibilité thermique, la sensibilité vibratoire étant altérée avec l'âge). Pour tous ces patients, à chaque consultation, un examen soigneux des pieds permet de retrouver d'éventuels facteurs favorisants, comme une mycose, des déformations de l'architecture des pieds ou des orteils, des points d'appui anormaux, ou des points de pression permettant de suspecter une mauvaise qualité de chaussage. Des mesures préventives simples peuvent pourtant limiter ces complications et permettre d’assurer une bonne qualité de vie au patient.</a:t>
            </a:r>
          </a:p>
          <a:p>
            <a:pPr lvl="0"/>
            <a:endParaRPr lang="fr-FR" sz="1200" kern="1200" dirty="0">
              <a:solidFill>
                <a:schemeClr val="tx1"/>
              </a:solidFill>
              <a:effectLst/>
              <a:latin typeface="+mn-lt"/>
              <a:ea typeface="+mn-ea"/>
              <a:cs typeface="+mn-cs"/>
            </a:endParaRPr>
          </a:p>
          <a:p>
            <a:pPr lvl="0"/>
            <a:endParaRPr lang="fr-FR" dirty="0"/>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35</a:t>
            </a:fld>
            <a:endParaRPr lang="fr-FR"/>
          </a:p>
        </p:txBody>
      </p:sp>
    </p:spTree>
    <p:extLst>
      <p:ext uri="{BB962C8B-B14F-4D97-AF65-F5344CB8AC3E}">
        <p14:creationId xmlns:p14="http://schemas.microsoft.com/office/powerpoint/2010/main" val="919436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diagnostic repose sur des glycémies supérieures à 1,26g/l (7 </a:t>
            </a:r>
            <a:r>
              <a:rPr lang="fr-FR" sz="1200" kern="1200" dirty="0" err="1">
                <a:solidFill>
                  <a:schemeClr val="tx1"/>
                </a:solidFill>
                <a:effectLst/>
                <a:latin typeface="+mn-lt"/>
                <a:ea typeface="+mn-ea"/>
                <a:cs typeface="+mn-cs"/>
              </a:rPr>
              <a:t>mmol</a:t>
            </a:r>
            <a:r>
              <a:rPr lang="fr-FR" sz="1200" kern="1200" dirty="0">
                <a:solidFill>
                  <a:schemeClr val="tx1"/>
                </a:solidFill>
                <a:effectLst/>
                <a:latin typeface="+mn-lt"/>
                <a:ea typeface="+mn-ea"/>
                <a:cs typeface="+mn-cs"/>
              </a:rPr>
              <a:t>/l) à deux reprises ou toute glycémie supérieure à 2 g/l (11,1 </a:t>
            </a:r>
            <a:r>
              <a:rPr lang="fr-FR" sz="1200" kern="1200" dirty="0" err="1">
                <a:solidFill>
                  <a:schemeClr val="tx1"/>
                </a:solidFill>
                <a:effectLst/>
                <a:latin typeface="+mn-lt"/>
                <a:ea typeface="+mn-ea"/>
                <a:cs typeface="+mn-cs"/>
              </a:rPr>
              <a:t>mmol</a:t>
            </a:r>
            <a:r>
              <a:rPr lang="fr-FR" sz="1200" kern="1200" dirty="0">
                <a:solidFill>
                  <a:schemeClr val="tx1"/>
                </a:solidFill>
                <a:effectLst/>
                <a:latin typeface="+mn-lt"/>
                <a:ea typeface="+mn-ea"/>
                <a:cs typeface="+mn-cs"/>
              </a:rPr>
              <a:t>/l) à tout moment.</a:t>
            </a:r>
          </a:p>
          <a:p>
            <a:r>
              <a:rPr lang="fr-FR" sz="1200" kern="1200" dirty="0">
                <a:solidFill>
                  <a:schemeClr val="tx1"/>
                </a:solidFill>
                <a:effectLst/>
                <a:latin typeface="+mn-lt"/>
                <a:ea typeface="+mn-ea"/>
                <a:cs typeface="+mn-cs"/>
              </a:rPr>
              <a:t>Une hyperglycémie isolée doit être confirmée par un second dosage en dehors de tout épisode de stress, avant d'entreprendre un traitement au long cours. Par ailleurs, il est recommandé de doser la glycémie tous les 3 ans chez les patients âgés et tous les ans chez les sujets âgés à risque élevé (obésité, hypertension artérielle, antécédents familiaux) ou présentant des complications évocatrices de diabète. Il n'est jamais nécessaire de recourir à une hyperglycémie provoquée par voie orale.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36</a:t>
            </a:fld>
            <a:endParaRPr lang="fr-FR"/>
          </a:p>
        </p:txBody>
      </p:sp>
    </p:spTree>
    <p:extLst>
      <p:ext uri="{BB962C8B-B14F-4D97-AF65-F5344CB8AC3E}">
        <p14:creationId xmlns:p14="http://schemas.microsoft.com/office/powerpoint/2010/main" val="1185117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 Diabètes secondaires</a:t>
            </a:r>
            <a:endParaRPr lang="fr-FR"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Étiologies pancréatiques et hépatiques</a:t>
            </a:r>
            <a:endParaRPr lang="fr-FR"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Pancréatites chroniques calcifiantes :</a:t>
            </a:r>
          </a:p>
          <a:p>
            <a:pPr lvl="0"/>
            <a:r>
              <a:rPr lang="fr-FR" sz="1200" kern="1200" dirty="0">
                <a:solidFill>
                  <a:schemeClr val="tx1"/>
                </a:solidFill>
                <a:effectLst/>
                <a:latin typeface="+mn-lt"/>
                <a:ea typeface="+mn-ea"/>
                <a:cs typeface="+mn-cs"/>
              </a:rPr>
              <a:t>Survenue d’un diabète dans 30 % des cas, le plus souvent d’installation progressive.</a:t>
            </a:r>
          </a:p>
          <a:p>
            <a:pPr lvl="0"/>
            <a:r>
              <a:rPr lang="fr-FR" sz="1200" kern="1200" dirty="0">
                <a:solidFill>
                  <a:schemeClr val="tx1"/>
                </a:solidFill>
                <a:effectLst/>
                <a:latin typeface="+mn-lt"/>
                <a:ea typeface="+mn-ea"/>
                <a:cs typeface="+mn-cs"/>
              </a:rPr>
              <a:t>Parfois révélateur de la pancréatite chronique calcifiante.</a:t>
            </a:r>
          </a:p>
          <a:p>
            <a:pPr lvl="0"/>
            <a:r>
              <a:rPr lang="fr-FR" sz="1200" kern="1200" dirty="0">
                <a:solidFill>
                  <a:schemeClr val="tx1"/>
                </a:solidFill>
                <a:effectLst/>
                <a:latin typeface="+mn-lt"/>
                <a:ea typeface="+mn-ea"/>
                <a:cs typeface="+mn-cs"/>
              </a:rPr>
              <a:t>Évoluant vers l’</a:t>
            </a:r>
            <a:r>
              <a:rPr lang="fr-FR" sz="1200" kern="1200" dirty="0" err="1">
                <a:solidFill>
                  <a:schemeClr val="tx1"/>
                </a:solidFill>
                <a:effectLst/>
                <a:latin typeface="+mn-lt"/>
                <a:ea typeface="+mn-ea"/>
                <a:cs typeface="+mn-cs"/>
              </a:rPr>
              <a:t>insulino-requérance</a:t>
            </a:r>
            <a:r>
              <a:rPr lang="fr-FR" sz="1200" kern="1200" dirty="0">
                <a:solidFill>
                  <a:schemeClr val="tx1"/>
                </a:solidFill>
                <a:effectLst/>
                <a:latin typeface="+mn-lt"/>
                <a:ea typeface="+mn-ea"/>
                <a:cs typeface="+mn-cs"/>
              </a:rPr>
              <a:t> à court ou moyen terme.</a:t>
            </a:r>
          </a:p>
          <a:p>
            <a:pPr lvl="0"/>
            <a:r>
              <a:rPr lang="fr-FR" sz="1200" kern="1200" dirty="0">
                <a:solidFill>
                  <a:schemeClr val="tx1"/>
                </a:solidFill>
                <a:effectLst/>
                <a:latin typeface="+mn-lt"/>
                <a:ea typeface="+mn-ea"/>
                <a:cs typeface="+mn-cs"/>
              </a:rPr>
              <a:t>La découverte d’un diabète chez un homme de plus de 40 ans, dénutri, avec des antécédents d’alcoolisme, doit la faire suspecter. Elle associe au déficit endocrine une insuffisance pancréatique externe avec stéatorrhée et parfois malabsorption dont le traitement relève des extraits pancréatiques.</a:t>
            </a:r>
          </a:p>
          <a:p>
            <a:r>
              <a:rPr lang="fr-FR" sz="1200" kern="1200" dirty="0">
                <a:solidFill>
                  <a:schemeClr val="tx1"/>
                </a:solidFill>
                <a:effectLst/>
                <a:latin typeface="+mn-lt"/>
                <a:ea typeface="+mn-ea"/>
                <a:cs typeface="+mn-cs"/>
              </a:rPr>
              <a:t>Le traitement de ces malades par insulinothérapie comporte un risque majeur d’hypoglycémies sévères en raison d’une carence associée en glucagon. Des calcifications pancréatiques peuvent être mises en évidence sur le cliché d’abdomen sans préparation.</a:t>
            </a:r>
          </a:p>
          <a:p>
            <a:pPr lvl="0"/>
            <a:r>
              <a:rPr lang="fr-FR" sz="1200" kern="1200" dirty="0">
                <a:solidFill>
                  <a:schemeClr val="tx1"/>
                </a:solidFill>
                <a:effectLst/>
                <a:latin typeface="+mn-lt"/>
                <a:ea typeface="+mn-ea"/>
                <a:cs typeface="+mn-cs"/>
              </a:rPr>
              <a:t>Pancréatites aiguës (diabète transitoire).</a:t>
            </a:r>
          </a:p>
          <a:p>
            <a:pPr lvl="0"/>
            <a:r>
              <a:rPr lang="fr-FR" sz="1200" kern="1200" dirty="0">
                <a:solidFill>
                  <a:schemeClr val="tx1"/>
                </a:solidFill>
                <a:effectLst/>
                <a:latin typeface="+mn-lt"/>
                <a:ea typeface="+mn-ea"/>
                <a:cs typeface="+mn-cs"/>
              </a:rPr>
              <a:t>Cancer du pancréas.</a:t>
            </a:r>
          </a:p>
          <a:p>
            <a:pPr lvl="0"/>
            <a:r>
              <a:rPr lang="fr-FR" sz="1200" kern="1200" dirty="0">
                <a:solidFill>
                  <a:schemeClr val="tx1"/>
                </a:solidFill>
                <a:effectLst/>
                <a:latin typeface="+mn-lt"/>
                <a:ea typeface="+mn-ea"/>
                <a:cs typeface="+mn-cs"/>
              </a:rPr>
              <a:t>Pancréatectomie partielle (50 %) ou totale.</a:t>
            </a:r>
          </a:p>
          <a:p>
            <a:pPr lvl="0"/>
            <a:r>
              <a:rPr lang="fr-FR" sz="1200" kern="1200" dirty="0">
                <a:solidFill>
                  <a:schemeClr val="tx1"/>
                </a:solidFill>
                <a:effectLst/>
                <a:latin typeface="+mn-lt"/>
                <a:ea typeface="+mn-ea"/>
                <a:cs typeface="+mn-cs"/>
              </a:rPr>
              <a:t>Pancréatites calcifiantes et/ou fibreuses tropicales nutritionnelles (Asie, Afrique).</a:t>
            </a:r>
          </a:p>
          <a:p>
            <a:pPr lvl="0"/>
            <a:r>
              <a:rPr lang="fr-FR" sz="1200" kern="1200" dirty="0">
                <a:solidFill>
                  <a:schemeClr val="tx1"/>
                </a:solidFill>
                <a:effectLst/>
                <a:latin typeface="+mn-lt"/>
                <a:ea typeface="+mn-ea"/>
                <a:cs typeface="+mn-cs"/>
              </a:rPr>
              <a:t>Mucoviscidose.</a:t>
            </a:r>
          </a:p>
          <a:p>
            <a:pPr lvl="0"/>
            <a:r>
              <a:rPr lang="fr-FR" sz="1200" kern="1200" dirty="0">
                <a:solidFill>
                  <a:schemeClr val="tx1"/>
                </a:solidFill>
                <a:effectLst/>
                <a:latin typeface="+mn-lt"/>
                <a:ea typeface="+mn-ea"/>
                <a:cs typeface="+mn-cs"/>
              </a:rPr>
              <a:t>Hémochromatose : elle peut également s’accompagner d’un diabète. Le dosage du fer sérique et de la transferrine permet le diagnostic confirmé par la mise en évidence de la mutation HFE (gène de l’hémochromatose). Le seul traitement efficace de la surcharge ferrique consiste en des saignées initialement hebdomadaires, mais le diabète est irréversible.</a:t>
            </a:r>
          </a:p>
          <a:p>
            <a:pPr lvl="0"/>
            <a:r>
              <a:rPr lang="fr-FR" sz="1200" kern="1200" dirty="0">
                <a:solidFill>
                  <a:schemeClr val="tx1"/>
                </a:solidFill>
                <a:effectLst/>
                <a:latin typeface="+mn-lt"/>
                <a:ea typeface="+mn-ea"/>
                <a:cs typeface="+mn-cs"/>
              </a:rPr>
              <a:t>Cirrhoses (insulinorésistance)</a:t>
            </a:r>
          </a:p>
          <a:p>
            <a:pPr lvl="1"/>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37</a:t>
            </a:fld>
            <a:endParaRPr lang="fr-FR"/>
          </a:p>
        </p:txBody>
      </p:sp>
    </p:spTree>
    <p:extLst>
      <p:ext uri="{BB962C8B-B14F-4D97-AF65-F5344CB8AC3E}">
        <p14:creationId xmlns:p14="http://schemas.microsoft.com/office/powerpoint/2010/main" val="212025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Ils sont associés au phéochromocytome, au syndrome de Cushing, à l’acromégalie, à la maladie de </a:t>
            </a:r>
            <a:r>
              <a:rPr lang="fr-FR" sz="1200" kern="1200" dirty="0" err="1">
                <a:solidFill>
                  <a:schemeClr val="tx1"/>
                </a:solidFill>
                <a:effectLst/>
                <a:latin typeface="+mn-lt"/>
                <a:ea typeface="+mn-ea"/>
                <a:cs typeface="+mn-cs"/>
              </a:rPr>
              <a:t>Crohn</a:t>
            </a:r>
            <a:r>
              <a:rPr lang="fr-FR" sz="1200" kern="1200" dirty="0">
                <a:solidFill>
                  <a:schemeClr val="tx1"/>
                </a:solidFill>
                <a:effectLst/>
                <a:latin typeface="+mn-lt"/>
                <a:ea typeface="+mn-ea"/>
                <a:cs typeface="+mn-cs"/>
              </a:rPr>
              <a:t>.</a:t>
            </a:r>
          </a:p>
          <a:p>
            <a:r>
              <a:rPr lang="fr-FR" sz="1200" kern="1200" dirty="0">
                <a:solidFill>
                  <a:schemeClr val="tx1"/>
                </a:solidFill>
                <a:effectLst/>
                <a:latin typeface="+mn-lt"/>
                <a:ea typeface="+mn-ea"/>
                <a:cs typeface="+mn-cs"/>
              </a:rPr>
              <a:t>Seuls les signes cliniques évocateurs de ces différentes pathologies doivent amener à pratiquer des dosages hormonaux nécessaires au diagnostic.</a:t>
            </a:r>
          </a:p>
          <a:p>
            <a:pPr lvl="0"/>
            <a:r>
              <a:rPr lang="fr-FR" sz="1200" kern="1200" dirty="0">
                <a:solidFill>
                  <a:schemeClr val="tx1"/>
                </a:solidFill>
                <a:effectLst/>
                <a:latin typeface="+mn-lt"/>
                <a:ea typeface="+mn-ea"/>
                <a:cs typeface="+mn-cs"/>
              </a:rPr>
              <a:t>Hypercorticismes endogènes ou exogènes (corticothérapie).</a:t>
            </a:r>
          </a:p>
          <a:p>
            <a:pPr lvl="0"/>
            <a:r>
              <a:rPr lang="fr-FR" sz="1200" kern="1200" dirty="0">
                <a:solidFill>
                  <a:schemeClr val="tx1"/>
                </a:solidFill>
                <a:effectLst/>
                <a:latin typeface="+mn-lt"/>
                <a:ea typeface="+mn-ea"/>
                <a:cs typeface="+mn-cs"/>
              </a:rPr>
              <a:t>Hyperthyroïdie.</a:t>
            </a:r>
          </a:p>
          <a:p>
            <a:pPr lvl="0"/>
            <a:r>
              <a:rPr lang="fr-FR" sz="1200" kern="1200" dirty="0" err="1">
                <a:solidFill>
                  <a:schemeClr val="tx1"/>
                </a:solidFill>
                <a:effectLst/>
                <a:latin typeface="+mn-lt"/>
                <a:ea typeface="+mn-ea"/>
                <a:cs typeface="+mn-cs"/>
              </a:rPr>
              <a:t>Hyperaldostéronisme</a:t>
            </a:r>
            <a:r>
              <a:rPr lang="fr-FR" sz="1200" kern="1200" dirty="0">
                <a:solidFill>
                  <a:schemeClr val="tx1"/>
                </a:solidFill>
                <a:effectLst/>
                <a:latin typeface="+mn-lt"/>
                <a:ea typeface="+mn-ea"/>
                <a:cs typeface="+mn-cs"/>
              </a:rPr>
              <a:t> primaire.</a:t>
            </a:r>
          </a:p>
          <a:p>
            <a:pPr lvl="0"/>
            <a:r>
              <a:rPr lang="fr-FR" sz="1200" kern="1200" dirty="0" err="1">
                <a:solidFill>
                  <a:schemeClr val="tx1"/>
                </a:solidFill>
                <a:effectLst/>
                <a:latin typeface="+mn-lt"/>
                <a:ea typeface="+mn-ea"/>
                <a:cs typeface="+mn-cs"/>
              </a:rPr>
              <a:t>Glucagonome</a:t>
            </a:r>
            <a:r>
              <a:rPr lang="fr-FR" sz="1200" kern="1200" dirty="0">
                <a:solidFill>
                  <a:schemeClr val="tx1"/>
                </a:solidFill>
                <a:effectLst/>
                <a:latin typeface="+mn-lt"/>
                <a:ea typeface="+mn-ea"/>
                <a:cs typeface="+mn-cs"/>
              </a:rPr>
              <a:t>.</a:t>
            </a:r>
          </a:p>
          <a:p>
            <a:pPr lvl="0"/>
            <a:r>
              <a:rPr lang="fr-FR" sz="1200" kern="1200" dirty="0" err="1">
                <a:solidFill>
                  <a:schemeClr val="tx1"/>
                </a:solidFill>
                <a:effectLst/>
                <a:latin typeface="+mn-lt"/>
                <a:ea typeface="+mn-ea"/>
                <a:cs typeface="+mn-cs"/>
              </a:rPr>
              <a:t>Somatostatinome</a:t>
            </a:r>
            <a:r>
              <a:rPr lang="fr-FR" sz="1200" kern="1200" dirty="0">
                <a:solidFill>
                  <a:schemeClr val="tx1"/>
                </a:solidFill>
                <a:effectLst/>
                <a:latin typeface="+mn-lt"/>
                <a:ea typeface="+mn-ea"/>
                <a:cs typeface="+mn-cs"/>
              </a:rPr>
              <a:t>.</a:t>
            </a:r>
          </a:p>
          <a:p>
            <a:pPr lvl="0"/>
            <a:r>
              <a:rPr lang="fr-FR" sz="1200" b="1" kern="1200" dirty="0">
                <a:solidFill>
                  <a:schemeClr val="tx1"/>
                </a:solidFill>
                <a:effectLst/>
                <a:latin typeface="+mn-lt"/>
                <a:ea typeface="+mn-ea"/>
                <a:cs typeface="+mn-cs"/>
              </a:rPr>
              <a:t> Diabètes par mitochondriopathies</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Il s’agit de diabètes de transmission purement maternelle liés à des délétions ou des mutations de l’ADN mitochondrial ; selon les études, ils représentent 1 à 10 % de l’ensemble des diabètes.</a:t>
            </a:r>
          </a:p>
          <a:p>
            <a:r>
              <a:rPr lang="fr-FR" sz="1200" kern="1200" dirty="0">
                <a:solidFill>
                  <a:schemeClr val="tx1"/>
                </a:solidFill>
                <a:effectLst/>
                <a:latin typeface="+mn-lt"/>
                <a:ea typeface="+mn-ea"/>
                <a:cs typeface="+mn-cs"/>
              </a:rPr>
              <a:t>Ils s’accompagnent généralement d’une surdité de perception bilatérale, d’une rétinite pigmentaire atypique, parfois de signes neurologiques variés ; la biopsie musculaire retrouve des lésions de myopathie mitochondriale.</a:t>
            </a:r>
          </a:p>
          <a:p>
            <a:r>
              <a:rPr lang="fr-FR" sz="1200" kern="1200" dirty="0">
                <a:solidFill>
                  <a:schemeClr val="tx1"/>
                </a:solidFill>
                <a:effectLst/>
                <a:latin typeface="+mn-lt"/>
                <a:ea typeface="+mn-ea"/>
                <a:cs typeface="+mn-cs"/>
              </a:rPr>
              <a:t>Ils peuvent survenir à tout âge, et évoluent souvent vers l’</a:t>
            </a:r>
            <a:r>
              <a:rPr lang="fr-FR" sz="1200" kern="1200" dirty="0" err="1">
                <a:solidFill>
                  <a:schemeClr val="tx1"/>
                </a:solidFill>
                <a:effectLst/>
                <a:latin typeface="+mn-lt"/>
                <a:ea typeface="+mn-ea"/>
                <a:cs typeface="+mn-cs"/>
              </a:rPr>
              <a:t>insulinorequérance</a:t>
            </a:r>
            <a:r>
              <a:rPr lang="fr-FR" sz="1200" kern="1200" dirty="0">
                <a:solidFill>
                  <a:schemeClr val="tx1"/>
                </a:solidFill>
                <a:effectLst/>
                <a:latin typeface="+mn-lt"/>
                <a:ea typeface="+mn-ea"/>
                <a:cs typeface="+mn-cs"/>
              </a:rPr>
              <a:t> (anomalies de l’insulinosécrétion prédominantes).</a:t>
            </a:r>
          </a:p>
          <a:p>
            <a:r>
              <a:rPr lang="fr-FR" sz="1200" kern="1200" dirty="0">
                <a:solidFill>
                  <a:schemeClr val="tx1"/>
                </a:solidFill>
                <a:effectLst/>
                <a:latin typeface="+mn-lt"/>
                <a:ea typeface="+mn-ea"/>
                <a:cs typeface="+mn-cs"/>
              </a:rPr>
              <a:t> </a:t>
            </a:r>
          </a:p>
          <a:p>
            <a:pPr lvl="0"/>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38</a:t>
            </a:fld>
            <a:endParaRPr lang="fr-FR"/>
          </a:p>
        </p:txBody>
      </p:sp>
    </p:spTree>
    <p:extLst>
      <p:ext uri="{BB962C8B-B14F-4D97-AF65-F5344CB8AC3E}">
        <p14:creationId xmlns:p14="http://schemas.microsoft.com/office/powerpoint/2010/main" val="759812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dirty="0">
                <a:solidFill>
                  <a:schemeClr val="tx1"/>
                </a:solidFill>
                <a:effectLst/>
                <a:latin typeface="+mn-lt"/>
                <a:ea typeface="+mn-ea"/>
                <a:cs typeface="+mn-cs"/>
              </a:rPr>
              <a:t>Syndromes d’insulinorésistance extrême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Il s’agit de syndromes génétiques rares, généralement associés à un </a:t>
            </a:r>
            <a:r>
              <a:rPr lang="fr-FR" sz="1200" kern="1200" dirty="0" err="1">
                <a:solidFill>
                  <a:schemeClr val="tx1"/>
                </a:solidFill>
                <a:effectLst/>
                <a:latin typeface="+mn-lt"/>
                <a:ea typeface="+mn-ea"/>
                <a:cs typeface="+mn-cs"/>
              </a:rPr>
              <a:t>acanthosis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nigricans</a:t>
            </a:r>
            <a:r>
              <a:rPr lang="fr-FR" sz="1200" kern="1200" dirty="0">
                <a:solidFill>
                  <a:schemeClr val="tx1"/>
                </a:solidFill>
                <a:effectLst/>
                <a:latin typeface="+mn-lt"/>
                <a:ea typeface="+mn-ea"/>
                <a:cs typeface="+mn-cs"/>
              </a:rPr>
              <a:t> (pigmentation brunâtre avec aspect épaissi et velouté de la peau, et nombreux papillomes au niveau du cou, des aisselles, de l’ombilic) et souvent accompagnés d’une </a:t>
            </a:r>
            <a:r>
              <a:rPr lang="fr-FR" sz="1200" kern="1200" dirty="0" err="1">
                <a:solidFill>
                  <a:schemeClr val="tx1"/>
                </a:solidFill>
                <a:effectLst/>
                <a:latin typeface="+mn-lt"/>
                <a:ea typeface="+mn-ea"/>
                <a:cs typeface="+mn-cs"/>
              </a:rPr>
              <a:t>hyperandrogénie</a:t>
            </a:r>
            <a:r>
              <a:rPr lang="fr-FR" sz="1200" kern="1200" dirty="0">
                <a:solidFill>
                  <a:schemeClr val="tx1"/>
                </a:solidFill>
                <a:effectLst/>
                <a:latin typeface="+mn-lt"/>
                <a:ea typeface="+mn-ea"/>
                <a:cs typeface="+mn-cs"/>
              </a:rPr>
              <a:t> ; on distingue trois types de syndromes :</a:t>
            </a:r>
          </a:p>
          <a:p>
            <a:pPr lvl="0"/>
            <a:r>
              <a:rPr lang="fr-FR" sz="1200" kern="1200" dirty="0">
                <a:solidFill>
                  <a:schemeClr val="tx1"/>
                </a:solidFill>
                <a:effectLst/>
                <a:latin typeface="+mn-lt"/>
                <a:ea typeface="+mn-ea"/>
                <a:cs typeface="+mn-cs"/>
              </a:rPr>
              <a:t>Type A : anomalie quantitative ou qualitative située au niveau du récepteur de l’insuline.</a:t>
            </a:r>
          </a:p>
          <a:p>
            <a:pPr lvl="0"/>
            <a:r>
              <a:rPr lang="fr-FR" sz="1200" kern="1200" dirty="0">
                <a:solidFill>
                  <a:schemeClr val="tx1"/>
                </a:solidFill>
                <a:effectLst/>
                <a:latin typeface="+mn-lt"/>
                <a:ea typeface="+mn-ea"/>
                <a:cs typeface="+mn-cs"/>
              </a:rPr>
              <a:t>Type B : présence d’anticorps </a:t>
            </a:r>
            <a:r>
              <a:rPr lang="fr-FR" sz="1200" kern="1200" dirty="0" err="1">
                <a:solidFill>
                  <a:schemeClr val="tx1"/>
                </a:solidFill>
                <a:effectLst/>
                <a:latin typeface="+mn-lt"/>
                <a:ea typeface="+mn-ea"/>
                <a:cs typeface="+mn-cs"/>
              </a:rPr>
              <a:t>antirécepteurs</a:t>
            </a:r>
            <a:r>
              <a:rPr lang="fr-FR" sz="1200" kern="1200" dirty="0">
                <a:solidFill>
                  <a:schemeClr val="tx1"/>
                </a:solidFill>
                <a:effectLst/>
                <a:latin typeface="+mn-lt"/>
                <a:ea typeface="+mn-ea"/>
                <a:cs typeface="+mn-cs"/>
              </a:rPr>
              <a:t> de l’insuline.</a:t>
            </a:r>
          </a:p>
          <a:p>
            <a:pPr lvl="0"/>
            <a:r>
              <a:rPr lang="fr-FR" sz="1200" kern="1200" dirty="0">
                <a:solidFill>
                  <a:schemeClr val="tx1"/>
                </a:solidFill>
                <a:effectLst/>
                <a:latin typeface="+mn-lt"/>
                <a:ea typeface="+mn-ea"/>
                <a:cs typeface="+mn-cs"/>
              </a:rPr>
              <a:t>Type C : anomalie siégeant en aval du récepteur de l’insuline.</a:t>
            </a:r>
          </a:p>
          <a:p>
            <a:r>
              <a:rPr lang="fr-FR" sz="1200" kern="1200" dirty="0">
                <a:solidFill>
                  <a:schemeClr val="tx1"/>
                </a:solidFill>
                <a:effectLst/>
                <a:latin typeface="+mn-lt"/>
                <a:ea typeface="+mn-ea"/>
                <a:cs typeface="+mn-cs"/>
              </a:rPr>
              <a:t> </a:t>
            </a:r>
          </a:p>
          <a:p>
            <a:pPr lvl="0"/>
            <a:r>
              <a:rPr lang="fr-FR" sz="1200" b="1" kern="1200" dirty="0" err="1">
                <a:solidFill>
                  <a:schemeClr val="tx1"/>
                </a:solidFill>
                <a:effectLst/>
                <a:latin typeface="+mn-lt"/>
                <a:ea typeface="+mn-ea"/>
                <a:cs typeface="+mn-cs"/>
              </a:rPr>
              <a:t>Insulinopathies</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Les anomalies structurelles de l’insuline, génétiquement déterminées, représentent une cause rarissime de diabète.</a:t>
            </a: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39</a:t>
            </a:fld>
            <a:endParaRPr lang="fr-FR"/>
          </a:p>
        </p:txBody>
      </p:sp>
    </p:spTree>
    <p:extLst>
      <p:ext uri="{BB962C8B-B14F-4D97-AF65-F5344CB8AC3E}">
        <p14:creationId xmlns:p14="http://schemas.microsoft.com/office/powerpoint/2010/main" val="16892779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40</a:t>
            </a:fld>
            <a:endParaRPr lang="fr-FR"/>
          </a:p>
        </p:txBody>
      </p:sp>
    </p:spTree>
    <p:extLst>
      <p:ext uri="{BB962C8B-B14F-4D97-AF65-F5344CB8AC3E}">
        <p14:creationId xmlns:p14="http://schemas.microsoft.com/office/powerpoint/2010/main" val="1855095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41</a:t>
            </a:fld>
            <a:endParaRPr lang="fr-FR"/>
          </a:p>
        </p:txBody>
      </p:sp>
    </p:spTree>
    <p:extLst>
      <p:ext uri="{BB962C8B-B14F-4D97-AF65-F5344CB8AC3E}">
        <p14:creationId xmlns:p14="http://schemas.microsoft.com/office/powerpoint/2010/main" val="9780230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a:t>
            </a:r>
            <a:r>
              <a:rPr lang="fr-FR" sz="1200" b="0" i="0" u="none" strike="noStrike" kern="1200" baseline="0" dirty="0">
                <a:solidFill>
                  <a:schemeClr val="tx1"/>
                </a:solidFill>
                <a:latin typeface="+mn-lt"/>
                <a:ea typeface="+mn-ea"/>
                <a:cs typeface="+mn-cs"/>
              </a:rPr>
              <a:t> Toutes les recommandations s’ accordent sur le fait que la première étape du traitement doit être </a:t>
            </a:r>
            <a:r>
              <a:rPr lang="fr-FR" sz="1200" b="0" i="0" u="none" strike="noStrike" kern="1200" baseline="0" dirty="0" err="1">
                <a:solidFill>
                  <a:schemeClr val="tx1"/>
                </a:solidFill>
                <a:latin typeface="+mn-lt"/>
                <a:ea typeface="+mn-ea"/>
                <a:cs typeface="+mn-cs"/>
              </a:rPr>
              <a:t>hygiénodiététique</a:t>
            </a:r>
            <a:r>
              <a:rPr lang="fr-FR" sz="1200" b="0" i="0" u="none" strike="noStrike" kern="1200" baseline="0" dirty="0">
                <a:solidFill>
                  <a:schemeClr val="tx1"/>
                </a:solidFill>
                <a:latin typeface="+mn-lt"/>
                <a:ea typeface="+mn-ea"/>
                <a:cs typeface="+mn-cs"/>
              </a:rPr>
              <a:t> sans en détailler les modalités, ni moins encore les aspects spécifiques chez le sujet âgé. Il est vrai que s’ il est bien établi </a:t>
            </a:r>
          </a:p>
          <a:p>
            <a:r>
              <a:rPr lang="fr-FR" sz="1200" b="0" i="0" u="none" strike="noStrike" kern="1200" baseline="0" dirty="0">
                <a:solidFill>
                  <a:schemeClr val="tx1"/>
                </a:solidFill>
                <a:latin typeface="+mn-lt"/>
                <a:ea typeface="+mn-ea"/>
                <a:cs typeface="+mn-cs"/>
              </a:rPr>
              <a:t> Les recommandations diététiques pour le diabétique âgé s’ apparentent à celles du sujet âgé non diabétique. Elles reposent sur les connaissances du métabolisme, des habitudes alimentaires, des modifications du goût des sujets âgés, tout en prenant en compte les dimensions hédoniques et sociales de l’ alimentation</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43</a:t>
            </a:fld>
            <a:endParaRPr lang="fr-FR"/>
          </a:p>
        </p:txBody>
      </p:sp>
    </p:spTree>
    <p:extLst>
      <p:ext uri="{BB962C8B-B14F-4D97-AF65-F5344CB8AC3E}">
        <p14:creationId xmlns:p14="http://schemas.microsoft.com/office/powerpoint/2010/main" val="2125382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a:t>
            </a:r>
            <a:r>
              <a:rPr lang="fr-FR" sz="1200" b="0" i="0" u="none" strike="noStrike" kern="1200" baseline="0" dirty="0">
                <a:solidFill>
                  <a:schemeClr val="tx1"/>
                </a:solidFill>
                <a:latin typeface="+mn-lt"/>
                <a:ea typeface="+mn-ea"/>
                <a:cs typeface="+mn-cs"/>
              </a:rPr>
              <a:t> Les régimes hypocaloriques doivent être proscrits, même chez le sujet obèse, en raison du risque de perte de masse maigre plus importante que celle de masse grasse et ainsi de perte de capacité fonctionnelle. La</a:t>
            </a:r>
          </a:p>
          <a:p>
            <a:r>
              <a:rPr lang="fr-FR" sz="1200" b="0" i="0" u="none" strike="noStrike" kern="1200" baseline="0" dirty="0">
                <a:solidFill>
                  <a:schemeClr val="tx1"/>
                </a:solidFill>
                <a:latin typeface="+mn-lt"/>
                <a:ea typeface="+mn-ea"/>
                <a:cs typeface="+mn-cs"/>
              </a:rPr>
              <a:t>ration calorique devrait ainsi toujours se situer autour de 30 kcal/kg poids idéal/jour. Sa répartition doit se faire en trois repas et éventuellement une ou deux collations. Concernant plus spécifiquement l’ aspect glucides, qui devraient représenter 50 % de l’ apport calorique total ; il convient certes de privilégier la consommation de glucides complexes, mais celle d’ aliments sucrés ne doit pas être proscrite si elle est prise en compte dans la ration glucidique totale et qu’ elle se fait à la fin d’ un repas mixte [18]. Il faut bien sûr s’ efforcer de respecter les goûts du patient et favoriser l’ interaction sociale à l’ occasion des repas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44</a:t>
            </a:fld>
            <a:endParaRPr lang="fr-FR"/>
          </a:p>
        </p:txBody>
      </p:sp>
    </p:spTree>
    <p:extLst>
      <p:ext uri="{BB962C8B-B14F-4D97-AF65-F5344CB8AC3E}">
        <p14:creationId xmlns:p14="http://schemas.microsoft.com/office/powerpoint/2010/main" val="10620472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a:t>
            </a:r>
            <a:r>
              <a:rPr lang="fr-FR" sz="1200" b="0" i="0" u="none" strike="noStrike" kern="1200" baseline="0" dirty="0">
                <a:solidFill>
                  <a:schemeClr val="tx1"/>
                </a:solidFill>
                <a:latin typeface="+mn-lt"/>
                <a:ea typeface="+mn-ea"/>
                <a:cs typeface="+mn-cs"/>
              </a:rPr>
              <a:t> L’ incitation à l’ activité physique est sans doute plus difficile encore à mettre en place, surtout chez des sujets antérieurement sédentaires. Elle doit combiner des exercices d’ endurance, qui permettent de réduire la masse grasse, et de résistance, qui développent la masse et la force musculaire. Elle doit bien sûr être progressive, adaptée aux capacités du patient et à ses pathologies associées, en particulier cardiaques. Elle doit toujours comporter une phase d’ échauffement et de récupération. Du fait des difficultés de mise en pratique de ces recommandations au niveau individuel, des programmes d’ activité physique pour seniors sont mis en place dans de nombreuses villes.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45</a:t>
            </a:fld>
            <a:endParaRPr lang="fr-FR"/>
          </a:p>
        </p:txBody>
      </p:sp>
    </p:spTree>
    <p:extLst>
      <p:ext uri="{BB962C8B-B14F-4D97-AF65-F5344CB8AC3E}">
        <p14:creationId xmlns:p14="http://schemas.microsoft.com/office/powerpoint/2010/main" val="1607498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46</a:t>
            </a:fld>
            <a:endParaRPr lang="fr-FR"/>
          </a:p>
        </p:txBody>
      </p:sp>
    </p:spTree>
    <p:extLst>
      <p:ext uri="{BB962C8B-B14F-4D97-AF65-F5344CB8AC3E}">
        <p14:creationId xmlns:p14="http://schemas.microsoft.com/office/powerpoint/2010/main" val="1805634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 </a:t>
            </a:r>
            <a:r>
              <a:rPr lang="fr-FR" sz="1200" b="0" i="0" u="none" strike="noStrike" kern="1200" baseline="0" dirty="0">
                <a:solidFill>
                  <a:schemeClr val="tx1"/>
                </a:solidFill>
                <a:latin typeface="+mn-lt"/>
                <a:ea typeface="+mn-ea"/>
                <a:cs typeface="+mn-cs"/>
              </a:rPr>
              <a:t> Cette </a:t>
            </a:r>
            <a:r>
              <a:rPr lang="fr-FR" sz="1200" b="0" i="0" u="none" strike="noStrike" kern="1200" baseline="0" dirty="0" err="1">
                <a:solidFill>
                  <a:schemeClr val="tx1"/>
                </a:solidFill>
                <a:latin typeface="+mn-lt"/>
                <a:ea typeface="+mn-ea"/>
                <a:cs typeface="+mn-cs"/>
              </a:rPr>
              <a:t>prescriptionn</a:t>
            </a:r>
            <a:r>
              <a:rPr lang="fr-FR" sz="1200" b="0" i="0" u="none" strike="noStrike" kern="1200" baseline="0" dirty="0">
                <a:solidFill>
                  <a:schemeClr val="tx1"/>
                </a:solidFill>
                <a:latin typeface="+mn-lt"/>
                <a:ea typeface="+mn-ea"/>
                <a:cs typeface="+mn-cs"/>
              </a:rPr>
              <a:t>’ intervient toutefois que si l’ HbA1c excède 7 % alors que les experts de l’ ADA et de l’ EASD proposent une mise en place plus précoce. La metformine est une thérapeutique ancienne, dont les bénéfices sur les complications </a:t>
            </a:r>
            <a:r>
              <a:rPr lang="fr-FR" sz="1200" b="0" i="0" u="none" strike="noStrike" kern="1200" baseline="0" dirty="0" err="1">
                <a:solidFill>
                  <a:schemeClr val="tx1"/>
                </a:solidFill>
                <a:latin typeface="+mn-lt"/>
                <a:ea typeface="+mn-ea"/>
                <a:cs typeface="+mn-cs"/>
              </a:rPr>
              <a:t>macroet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microangiopathiques</a:t>
            </a:r>
            <a:r>
              <a:rPr lang="fr-FR" sz="1200" b="0" i="0" u="none" strike="noStrike" kern="1200" baseline="0" dirty="0">
                <a:solidFill>
                  <a:schemeClr val="tx1"/>
                </a:solidFill>
                <a:latin typeface="+mn-lt"/>
                <a:ea typeface="+mn-ea"/>
                <a:cs typeface="+mn-cs"/>
              </a:rPr>
              <a:t> du diabète ont été démontrés par  l’ UKPDS. Elle fait partie des médicaments les plus efficaces pour réduire l’ HbA1c et a un faible coût. Elle expose à un risque très faible d’ hypoglycémie et est neutre sur le plan pondéral. Les limites à son utilisation tiennent à sa tolérance digestive parfois mauvaise (essentiellement diarrhées ; plus rarement anorexie, nausées, troubles du goût, douleurs abdominales, constipation, malabsorption de la vitamine B12… ) et à ses fréquentes contre-indications du fait d’ un risque rare et probablement surévalué d’ acidose lactique. L’ époque où l’ âge avancé était en soi considéré comme une contre-indication relative à l’ utilisation de la metformine est révolue depuis longtemps [19]. Il persistait toutefois les contre-indications liées à la fonction rénale (</a:t>
            </a:r>
            <a:r>
              <a:rPr lang="fr-FR" sz="1200" b="0" i="0" u="none" strike="noStrike" kern="1200" baseline="0" dirty="0" err="1">
                <a:solidFill>
                  <a:schemeClr val="tx1"/>
                </a:solidFill>
                <a:latin typeface="+mn-lt"/>
                <a:ea typeface="+mn-ea"/>
                <a:cs typeface="+mn-cs"/>
              </a:rPr>
              <a:t>DFGe</a:t>
            </a:r>
            <a:r>
              <a:rPr lang="fr-FR" sz="1200" b="0" i="0" u="none" strike="noStrike" kern="1200" baseline="0" dirty="0">
                <a:solidFill>
                  <a:schemeClr val="tx1"/>
                </a:solidFill>
                <a:latin typeface="+mn-lt"/>
                <a:ea typeface="+mn-ea"/>
                <a:cs typeface="+mn-cs"/>
              </a:rPr>
              <a:t> &lt; 60 ml/min/1,73 m2 ) et à l’ insuffisance cardiaque. Celles-ci excluaient du recours à cet agent pharmacologique essentiel nombre de sujets âgés diabétiques À </a:t>
            </a:r>
            <a:r>
              <a:rPr lang="fr-FR" sz="1200" b="0" i="0" u="none" strike="noStrike" kern="1200" baseline="0" dirty="0" err="1">
                <a:solidFill>
                  <a:schemeClr val="tx1"/>
                </a:solidFill>
                <a:latin typeface="+mn-lt"/>
                <a:ea typeface="+mn-ea"/>
                <a:cs typeface="+mn-cs"/>
              </a:rPr>
              <a:t>lal</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umière</a:t>
            </a:r>
            <a:r>
              <a:rPr lang="fr-FR" sz="1200" b="0" i="0" u="none" strike="noStrike" kern="1200" baseline="0" dirty="0">
                <a:solidFill>
                  <a:schemeClr val="tx1"/>
                </a:solidFill>
                <a:latin typeface="+mn-lt"/>
                <a:ea typeface="+mn-ea"/>
                <a:cs typeface="+mn-cs"/>
              </a:rPr>
              <a:t> de nombreuses données récentes, des </a:t>
            </a:r>
            <a:r>
              <a:rPr lang="fr-FR" sz="1200" b="0" i="0" u="none" strike="noStrike" kern="1200" baseline="0" dirty="0" err="1">
                <a:solidFill>
                  <a:schemeClr val="tx1"/>
                </a:solidFill>
                <a:latin typeface="+mn-lt"/>
                <a:ea typeface="+mn-ea"/>
                <a:cs typeface="+mn-cs"/>
              </a:rPr>
              <a:t>groupesd</a:t>
            </a:r>
            <a:r>
              <a:rPr lang="fr-FR" sz="1200" b="0" i="0" u="none" strike="noStrike" kern="1200" baseline="0" dirty="0">
                <a:solidFill>
                  <a:schemeClr val="tx1"/>
                </a:solidFill>
                <a:latin typeface="+mn-lt"/>
                <a:ea typeface="+mn-ea"/>
                <a:cs typeface="+mn-cs"/>
              </a:rPr>
              <a:t>’ experts ont proposé au cours de la dernière décennie d’ autoriser l’ utilisation, à posologie réduite et sous surveillance, chez des patients ayant une insuffisance cardiaque compensée ou une insuffisance rénale modérée (</a:t>
            </a:r>
            <a:r>
              <a:rPr lang="fr-FR" sz="1200" b="0" i="0" u="none" strike="noStrike" kern="1200" baseline="0" dirty="0" err="1">
                <a:solidFill>
                  <a:schemeClr val="tx1"/>
                </a:solidFill>
                <a:latin typeface="+mn-lt"/>
                <a:ea typeface="+mn-ea"/>
                <a:cs typeface="+mn-cs"/>
              </a:rPr>
              <a:t>DFGe</a:t>
            </a:r>
            <a:r>
              <a:rPr lang="fr-FR" sz="1200" b="0" i="0" u="none" strike="noStrike" kern="1200" baseline="0" dirty="0">
                <a:solidFill>
                  <a:schemeClr val="tx1"/>
                </a:solidFill>
                <a:latin typeface="+mn-lt"/>
                <a:ea typeface="+mn-ea"/>
                <a:cs typeface="+mn-cs"/>
              </a:rPr>
              <a:t> : 30-60 ml/min/1,73 m2 ), mais sur le plan réglementaire, rien n’ avait évolué jusqu’ aux récentes recommandations de la HAS </a:t>
            </a:r>
          </a:p>
          <a:p>
            <a:r>
              <a:rPr lang="fr-FR" sz="1200" b="0" i="0" u="none" strike="noStrike" kern="1200" baseline="0" dirty="0">
                <a:solidFill>
                  <a:schemeClr val="tx1"/>
                </a:solidFill>
                <a:latin typeface="+mn-lt"/>
                <a:ea typeface="+mn-ea"/>
                <a:cs typeface="+mn-cs"/>
              </a:rPr>
              <a:t> La principale situation associée au développement d’ une acidose lactique est l’ insuffisance rénale aiguë dont la survenue peut être favorisée dans les situations d’ ischémie tissulaire, ainsi que par les événements induisant une altération de la fonction rénale, notamment en cas de déshydratation ou d’ introduction d’ un AINS. Compte tenu du risque élevé de mortalité associé à la survenue d’ une acidose lactique, l’ utilisation de la Metformine chez les patients avec une clairance de la créatinine comprise entre 30 et 60 ml/min/1,73 m2 ) impose un renforcement de la surveillance de la fonction rénale, au moins tous les trois mois mais aussi en cas de survenue d’ événements susceptibles d’ altérer la fonction rénale.  Ces mesures de prudence sont encore plus nécessaires chez les patients susceptibles de présenter des variations rapides de leur débit de filtration glomérulaire, notamment chez les sujets âgés et en cas de traitement diurétique ou par un inhibiteur de l’ enzyme de conversion ou par un antagoniste de l’ angiotensine II </a:t>
            </a:r>
          </a:p>
          <a:p>
            <a:r>
              <a:rPr lang="fr-FR" sz="1200" b="0" i="0" u="none" strike="noStrike" kern="1200" baseline="0" dirty="0">
                <a:solidFill>
                  <a:schemeClr val="tx1"/>
                </a:solidFill>
                <a:latin typeface="+mn-lt"/>
                <a:ea typeface="+mn-ea"/>
                <a:cs typeface="+mn-cs"/>
              </a:rPr>
              <a:t> La possibilité d’ une acidose lactique doit être systématiquement envisagée face à des signes non spécifiques tels que des troubles digestifs (douleurs abdominales, diarrhée, vomissements… ), une dyspnée, des crampes musculaires, une asthénie sévère ou une anorexie.  Si de tels signes apparaissent au cours d’ un traitement par metformine jusque-là bien toléré, l’ arrêt du traitement est recommandé, au moins de façon temporaire, afin de</a:t>
            </a:r>
          </a:p>
          <a:p>
            <a:r>
              <a:rPr lang="fr-FR" sz="1200" b="0" i="0" u="none" strike="noStrike" kern="1200" baseline="0" dirty="0">
                <a:solidFill>
                  <a:schemeClr val="tx1"/>
                </a:solidFill>
                <a:latin typeface="+mn-lt"/>
                <a:ea typeface="+mn-ea"/>
                <a:cs typeface="+mn-cs"/>
              </a:rPr>
              <a:t> s’ assurer qu’ il ne s’ agit pas d’ une acidose lactique. L’ éventuelle reprise du traitement doit être extrêmement prudente et ne doit être entreprise qu’ après s’ être assuré de la normalité de la fonction rénale et de l’ absence de persistance d’ un facteur favorisant la survenue d’ une acidose lactique.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47</a:t>
            </a:fld>
            <a:endParaRPr lang="fr-FR"/>
          </a:p>
        </p:txBody>
      </p:sp>
    </p:spTree>
    <p:extLst>
      <p:ext uri="{BB962C8B-B14F-4D97-AF65-F5344CB8AC3E}">
        <p14:creationId xmlns:p14="http://schemas.microsoft.com/office/powerpoint/2010/main" val="117944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 </a:t>
            </a:r>
            <a:r>
              <a:rPr lang="fr-FR" sz="1200" kern="1200" dirty="0">
                <a:solidFill>
                  <a:schemeClr val="tx1"/>
                </a:solidFill>
                <a:effectLst/>
                <a:latin typeface="+mn-lt"/>
                <a:ea typeface="+mn-ea"/>
                <a:cs typeface="+mn-cs"/>
              </a:rPr>
              <a:t>Lorsque le traitement par metformine s’avère insuffisant, la prise de position de l’ADA-EASD différencie les patients présentant ou non des complications cardiovasculaires établies ou une insuffisance rénale. Chez les patients ne présentant ni affection cardiovasculaire, ni insuffisance cardiaque ou rénale, le choix d’une thérapeutique complémentaire varie en fonction des objectifs prioritaires représentés par le risque hypoglycémique, la prise de poids ou le coût des médicaments</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48</a:t>
            </a:fld>
            <a:endParaRPr lang="fr-FR"/>
          </a:p>
        </p:txBody>
      </p:sp>
    </p:spTree>
    <p:extLst>
      <p:ext uri="{BB962C8B-B14F-4D97-AF65-F5344CB8AC3E}">
        <p14:creationId xmlns:p14="http://schemas.microsoft.com/office/powerpoint/2010/main" val="5337462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 </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Lorsque les malades présentent une affection cardiovasculaire, une insuffisance cardiaque ou rénale, le traitement recommandé s’oriente vers les nouvelles classes médicamenteuses qui ont fait la preuve de leur efficacité sur ces plans, c’est-à-dire les GLP1-AR et surtout des iSGLT2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49</a:t>
            </a:fld>
            <a:endParaRPr lang="fr-FR"/>
          </a:p>
        </p:txBody>
      </p:sp>
    </p:spTree>
    <p:extLst>
      <p:ext uri="{BB962C8B-B14F-4D97-AF65-F5344CB8AC3E}">
        <p14:creationId xmlns:p14="http://schemas.microsoft.com/office/powerpoint/2010/main" val="497891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 </a:t>
            </a:r>
            <a:r>
              <a:rPr lang="fr-FR" sz="1200" kern="1200" dirty="0">
                <a:solidFill>
                  <a:schemeClr val="tx1"/>
                </a:solidFill>
                <a:effectLst/>
                <a:latin typeface="+mn-lt"/>
                <a:ea typeface="+mn-ea"/>
                <a:cs typeface="+mn-cs"/>
              </a:rPr>
              <a:t>Ces arbres décisionnels sont toutefois discutables dans la mesure où il est bien rare que la prise en compte du risque hypoglycémique et du facteur pondéral soit aussi clairement dissociée. Une intrication des complications cardiovasculaires et de l’insuffisance rénale ou cardiaque est également très fréquente, ce qui rend un peu théorique le choix des différents médicaments. En cas d’échec de bi- ou de trithérapie orale, la préférence s’oriente vers un GLP1-AR sauf si une insulinothérapie basale est initialement préférée.</a:t>
            </a:r>
          </a:p>
          <a:p>
            <a:r>
              <a:rPr lang="fr-FR" sz="1200" kern="1200" dirty="0">
                <a:solidFill>
                  <a:schemeClr val="tx1"/>
                </a:solidFill>
                <a:effectLst/>
                <a:latin typeface="+mn-lt"/>
                <a:ea typeface="+mn-ea"/>
                <a:cs typeface="+mn-cs"/>
              </a:rPr>
              <a:t>En cas d’échec du traitement par GLP1-AR, l’ajout d’une insuline basale est recommandé, complété si cela s’avère nécessaire par des bolus d’analogue rapide jusqu’à un schéma basal-bolus. L’autre possibilité est de passer à 2 ou 3 injections d’insuline </a:t>
            </a:r>
            <a:r>
              <a:rPr lang="fr-FR" sz="1200" kern="1200" dirty="0" err="1">
                <a:solidFill>
                  <a:schemeClr val="tx1"/>
                </a:solidFill>
                <a:effectLst/>
                <a:latin typeface="+mn-lt"/>
                <a:ea typeface="+mn-ea"/>
                <a:cs typeface="+mn-cs"/>
              </a:rPr>
              <a:t>prémix</a:t>
            </a:r>
            <a:r>
              <a:rPr lang="fr-FR" sz="1200" kern="1200" dirty="0">
                <a:solidFill>
                  <a:schemeClr val="tx1"/>
                </a:solidFill>
                <a:effectLst/>
                <a:latin typeface="+mn-lt"/>
                <a:ea typeface="+mn-ea"/>
                <a:cs typeface="+mn-cs"/>
              </a:rPr>
              <a:t> </a:t>
            </a: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50</a:t>
            </a:fld>
            <a:endParaRPr lang="fr-FR"/>
          </a:p>
        </p:txBody>
      </p:sp>
    </p:spTree>
    <p:extLst>
      <p:ext uri="{BB962C8B-B14F-4D97-AF65-F5344CB8AC3E}">
        <p14:creationId xmlns:p14="http://schemas.microsoft.com/office/powerpoint/2010/main" val="36997056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 L’instauration d’une insulinothérapie doit faire l’objet d’une discussion avec le patient et son entourage dans le cadre de l’éducation  thérapeutique. Elle doit être accompagnée et idéalement précédée d’une </a:t>
            </a:r>
            <a:r>
              <a:rPr lang="fr-FR" sz="1200" b="0" i="0" u="none" strike="noStrike" kern="1200" baseline="0" dirty="0" err="1">
                <a:solidFill>
                  <a:schemeClr val="tx1"/>
                </a:solidFill>
                <a:latin typeface="+mn-lt"/>
                <a:ea typeface="+mn-ea"/>
                <a:cs typeface="+mn-cs"/>
              </a:rPr>
              <a:t>autosurveillance</a:t>
            </a:r>
            <a:r>
              <a:rPr lang="fr-FR" sz="1200" b="0" i="0" u="none" strike="noStrike" kern="1200" baseline="0" dirty="0">
                <a:solidFill>
                  <a:schemeClr val="tx1"/>
                </a:solidFill>
                <a:latin typeface="+mn-lt"/>
                <a:ea typeface="+mn-ea"/>
                <a:cs typeface="+mn-cs"/>
              </a:rPr>
              <a:t> glycémique et faire  l’objet d’un  apprentissage (Recommandation 22). Chez le sujet âgé, l’éducation thérapeutique [20] revêt des aspects spécifiques encore mal appréhendés. Elle concerne le patient et, en cas de coopération insuffisante, l’entourage proche. Elle est particulièrement importante chez un patient traité par insuline, mais concerne également les patients sous traitement oral. La metformine doit être maintenue lorsque cela est possible. La posologie du sulfamide ou du </a:t>
            </a:r>
            <a:r>
              <a:rPr lang="fr-FR" sz="1200" b="0" i="0" u="none" strike="noStrike" kern="1200" baseline="0" dirty="0" err="1">
                <a:solidFill>
                  <a:schemeClr val="tx1"/>
                </a:solidFill>
                <a:latin typeface="+mn-lt"/>
                <a:ea typeface="+mn-ea"/>
                <a:cs typeface="+mn-cs"/>
              </a:rPr>
              <a:t>répaglinide</a:t>
            </a:r>
            <a:r>
              <a:rPr lang="fr-FR" sz="1200" b="0" i="0" u="none" strike="noStrike" kern="1200" baseline="0" dirty="0">
                <a:solidFill>
                  <a:schemeClr val="tx1"/>
                </a:solidFill>
                <a:latin typeface="+mn-lt"/>
                <a:ea typeface="+mn-ea"/>
                <a:cs typeface="+mn-cs"/>
              </a:rPr>
              <a:t> doit être adaptée. En revanche, l’HAS propose d’arrêter les inhibiteurs des α-</a:t>
            </a:r>
            <a:r>
              <a:rPr lang="fr-FR" sz="1200" b="0" i="0" u="none" strike="noStrike" kern="1200" baseline="0" dirty="0" err="1">
                <a:solidFill>
                  <a:schemeClr val="tx1"/>
                </a:solidFill>
                <a:latin typeface="+mn-lt"/>
                <a:ea typeface="+mn-ea"/>
                <a:cs typeface="+mn-cs"/>
              </a:rPr>
              <a:t>glucosidases</a:t>
            </a:r>
            <a:r>
              <a:rPr lang="fr-FR" sz="1200" b="0" i="0" u="none" strike="noStrike" kern="1200" baseline="0" dirty="0">
                <a:solidFill>
                  <a:schemeClr val="tx1"/>
                </a:solidFill>
                <a:latin typeface="+mn-lt"/>
                <a:ea typeface="+mn-ea"/>
                <a:cs typeface="+mn-cs"/>
              </a:rPr>
              <a:t> et les inhibiteurs de la DPP-4, bien que cette association entre dans le cadre de leur AMM et qu’elle soit remboursée par l’assurance maladie en ce qui concerne la </a:t>
            </a:r>
            <a:r>
              <a:rPr lang="fr-FR" sz="1200" b="0" i="0" u="none" strike="noStrike" kern="1200" baseline="0" dirty="0" err="1">
                <a:solidFill>
                  <a:schemeClr val="tx1"/>
                </a:solidFill>
                <a:latin typeface="+mn-lt"/>
                <a:ea typeface="+mn-ea"/>
                <a:cs typeface="+mn-cs"/>
              </a:rPr>
              <a:t>sitagliptine</a:t>
            </a:r>
            <a:r>
              <a:rPr lang="fr-FR" sz="1200" b="0" i="0" u="none" strike="noStrike" kern="1200" baseline="0" dirty="0">
                <a:solidFill>
                  <a:schemeClr val="tx1"/>
                </a:solidFill>
                <a:latin typeface="+mn-lt"/>
                <a:ea typeface="+mn-ea"/>
                <a:cs typeface="+mn-cs"/>
              </a:rPr>
              <a:t>. En général, le traitement insulinique initial est une insuline basale combinée aux antidiabétiques oraux. La HAS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propose l’administration d’une injection d’insuline NPH au  coucher comme première option thérapeutique (Recommandation 24), malgré un risque supérieur d’hypoglycémie nocturne par comparaison aux analogues lents de l’insuline et une plus grande variabilité du contrôle glycémique liée à la remise en suspension de l’insuline. D’autre part, l’horaire de l’injection vers 22 heures n’est adapté qu’aux patients capables de faire eux-mêmes leur injection d’insuline. Un analogue lent de l’insuline, comme la </a:t>
            </a:r>
            <a:r>
              <a:rPr lang="fr-FR" sz="1200" b="0" i="0" u="none" strike="noStrike" kern="1200" baseline="0" dirty="0" err="1">
                <a:solidFill>
                  <a:schemeClr val="tx1"/>
                </a:solidFill>
                <a:latin typeface="+mn-lt"/>
                <a:ea typeface="+mn-ea"/>
                <a:cs typeface="+mn-cs"/>
              </a:rPr>
              <a:t>glargine</a:t>
            </a:r>
            <a:r>
              <a:rPr lang="fr-FR" sz="1200" b="0" i="0" u="none" strike="noStrike" kern="1200" baseline="0" dirty="0">
                <a:solidFill>
                  <a:schemeClr val="tx1"/>
                </a:solidFill>
                <a:latin typeface="+mn-lt"/>
                <a:ea typeface="+mn-ea"/>
                <a:cs typeface="+mn-cs"/>
              </a:rPr>
              <a:t>, qui peut être injectée indifféremment le matin ou le soir, est donc plus adapté aux patients âgés dépendant du passage d’une infirmière ou de l’intervention d’une personne de l’entourage, voire pour un patient en EHPAD, où le personnel de nuit est réduit. Lorsque l’insuline basale ne permet plus d’atteindre l’objectif, le schéma thérapeutique doit être intensifié (Recommandation 25). Chez le patient âgé, le recours à un schéma basal-bolus est rarement  proposé, bien qu’il puisse parfaitement être mis en place chez des sujets autonomes. Le plus souvent, on aura recours à deux injections d’insuline </a:t>
            </a:r>
            <a:r>
              <a:rPr lang="fr-FR" sz="1200" b="0" i="0" u="none" strike="noStrike" kern="1200" baseline="0" dirty="0" err="1">
                <a:solidFill>
                  <a:schemeClr val="tx1"/>
                </a:solidFill>
                <a:latin typeface="+mn-lt"/>
                <a:ea typeface="+mn-ea"/>
                <a:cs typeface="+mn-cs"/>
              </a:rPr>
              <a:t>premix</a:t>
            </a:r>
            <a:r>
              <a:rPr lang="fr-FR" sz="1200" b="0" i="0" u="none" strike="noStrike" kern="1200" baseline="0" dirty="0">
                <a:solidFill>
                  <a:schemeClr val="tx1"/>
                </a:solidFill>
                <a:latin typeface="+mn-lt"/>
                <a:ea typeface="+mn-ea"/>
                <a:cs typeface="+mn-cs"/>
              </a:rPr>
              <a:t> par jour, une modalité thérapeutique plus adaptée aux patients dépendant du passage d’une infirmière et souvent suffisante pour atteindre l’objectif recherché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51</a:t>
            </a:fld>
            <a:endParaRPr lang="fr-FR"/>
          </a:p>
        </p:txBody>
      </p:sp>
    </p:spTree>
    <p:extLst>
      <p:ext uri="{BB962C8B-B14F-4D97-AF65-F5344CB8AC3E}">
        <p14:creationId xmlns:p14="http://schemas.microsoft.com/office/powerpoint/2010/main" val="11745336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Un analogue lent de l’insuline, comme la </a:t>
            </a:r>
            <a:r>
              <a:rPr lang="fr-FR" sz="1200" b="0" i="0" u="none" strike="noStrike" kern="1200" baseline="0" dirty="0" err="1">
                <a:solidFill>
                  <a:schemeClr val="tx1"/>
                </a:solidFill>
                <a:latin typeface="+mn-lt"/>
                <a:ea typeface="+mn-ea"/>
                <a:cs typeface="+mn-cs"/>
              </a:rPr>
              <a:t>glargine</a:t>
            </a:r>
            <a:r>
              <a:rPr lang="fr-FR" sz="1200" b="0" i="0" u="none" strike="noStrike" kern="1200" baseline="0" dirty="0">
                <a:solidFill>
                  <a:schemeClr val="tx1"/>
                </a:solidFill>
                <a:latin typeface="+mn-lt"/>
                <a:ea typeface="+mn-ea"/>
                <a:cs typeface="+mn-cs"/>
              </a:rPr>
              <a:t>, qui peut être injectée indifféremment le matin ou le soir, est donc plus adapté aux patients âgés dépendant du passage d’une infirmière ou de l’intervention d’une personne de l’entourage, voire pour un patient en EHPAD, où le personnel de nuit est réduit. Lorsque l’insuline basale ne permet plus d’atteindre l’objectif, le schéma thérapeutique doit être intensifié (Recommandation 25). Chez le patient âgé, le recours à un schéma basal-bolus est rarement  proposé, bien qu’il puisse parfaitement être mis en place chez des sujets autonomes. Le plus souvent, on aura recours à deux injections d’insuline </a:t>
            </a:r>
            <a:r>
              <a:rPr lang="fr-FR" sz="1200" b="0" i="0" u="none" strike="noStrike" kern="1200" baseline="0" dirty="0" err="1">
                <a:solidFill>
                  <a:schemeClr val="tx1"/>
                </a:solidFill>
                <a:latin typeface="+mn-lt"/>
                <a:ea typeface="+mn-ea"/>
                <a:cs typeface="+mn-cs"/>
              </a:rPr>
              <a:t>premix</a:t>
            </a:r>
            <a:r>
              <a:rPr lang="fr-FR" sz="1200" b="0" i="0" u="none" strike="noStrike" kern="1200" baseline="0" dirty="0">
                <a:solidFill>
                  <a:schemeClr val="tx1"/>
                </a:solidFill>
                <a:latin typeface="+mn-lt"/>
                <a:ea typeface="+mn-ea"/>
                <a:cs typeface="+mn-cs"/>
              </a:rPr>
              <a:t> par jour, une modalité thérapeutique plus adaptée aux patients dépendant du passage d’une infirmière et souvent suffisante pour atteindre l’objectif recherché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52</a:t>
            </a:fld>
            <a:endParaRPr lang="fr-FR"/>
          </a:p>
        </p:txBody>
      </p:sp>
    </p:spTree>
    <p:extLst>
      <p:ext uri="{BB962C8B-B14F-4D97-AF65-F5344CB8AC3E}">
        <p14:creationId xmlns:p14="http://schemas.microsoft.com/office/powerpoint/2010/main" val="2262199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 Situations aiguës contre-indiquant temporairement les antidiabétiques oraux (déshydratation avec insuffisance rénale fonctionnelle, chirurgie, utilisation de contrastes iodés…). L’arrêt temporaire des antidiabétiques oraux doit conduire à un renforcement des contrôles glycémiques et éventuellement à la mise en place d’une insulinothérapie transitoire (Recommandation 29) ;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•situations à risque de déséquilibre du diabète (épisode infectieux, infarctus du myocarde…). Il convient de même de surveiller les glycémies et d’instaurer si besoin une insulinothérapie (Recommandation 32)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53</a:t>
            </a:fld>
            <a:endParaRPr lang="fr-FR"/>
          </a:p>
        </p:txBody>
      </p:sp>
    </p:spTree>
    <p:extLst>
      <p:ext uri="{BB962C8B-B14F-4D97-AF65-F5344CB8AC3E}">
        <p14:creationId xmlns:p14="http://schemas.microsoft.com/office/powerpoint/2010/main" val="20068859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 </a:t>
            </a:r>
            <a:r>
              <a:rPr lang="fr-FR" sz="1200" kern="1200" dirty="0">
                <a:solidFill>
                  <a:schemeClr val="tx1"/>
                </a:solidFill>
                <a:effectLst/>
                <a:latin typeface="+mn-lt"/>
                <a:ea typeface="+mn-ea"/>
                <a:cs typeface="+mn-cs"/>
              </a:rPr>
              <a:t>Comme chez le sujet plus jeune, la surveillance du </a:t>
            </a:r>
            <a:r>
              <a:rPr lang="fr-FR" sz="1200" kern="1200" dirty="0" err="1">
                <a:solidFill>
                  <a:schemeClr val="tx1"/>
                </a:solidFill>
                <a:effectLst/>
                <a:latin typeface="+mn-lt"/>
                <a:ea typeface="+mn-ea"/>
                <a:cs typeface="+mn-cs"/>
              </a:rPr>
              <a:t>diabète</a:t>
            </a:r>
            <a:r>
              <a:rPr lang="fr-FR" sz="1200" kern="1200" dirty="0">
                <a:solidFill>
                  <a:schemeClr val="tx1"/>
                </a:solidFill>
                <a:effectLst/>
                <a:latin typeface="+mn-lt"/>
                <a:ea typeface="+mn-ea"/>
                <a:cs typeface="+mn-cs"/>
              </a:rPr>
              <a:t> du sujet </a:t>
            </a:r>
            <a:r>
              <a:rPr lang="fr-FR" sz="1200" kern="1200" dirty="0" err="1">
                <a:solidFill>
                  <a:schemeClr val="tx1"/>
                </a:solidFill>
                <a:effectLst/>
                <a:latin typeface="+mn-lt"/>
                <a:ea typeface="+mn-ea"/>
                <a:cs typeface="+mn-cs"/>
              </a:rPr>
              <a:t>âge</a:t>
            </a:r>
            <a:r>
              <a:rPr lang="fr-FR" sz="1200" kern="1200" dirty="0">
                <a:solidFill>
                  <a:schemeClr val="tx1"/>
                </a:solidFill>
                <a:effectLst/>
                <a:latin typeface="+mn-lt"/>
                <a:ea typeface="+mn-ea"/>
                <a:cs typeface="+mn-cs"/>
              </a:rPr>
              <a:t>́ requiert la </a:t>
            </a:r>
            <a:r>
              <a:rPr lang="fr-FR" sz="1200" kern="1200" dirty="0" err="1">
                <a:solidFill>
                  <a:schemeClr val="tx1"/>
                </a:solidFill>
                <a:effectLst/>
                <a:latin typeface="+mn-lt"/>
                <a:ea typeface="+mn-ea"/>
                <a:cs typeface="+mn-cs"/>
              </a:rPr>
              <a:t>réalisation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régulière</a:t>
            </a:r>
            <a:r>
              <a:rPr lang="fr-FR" sz="1200" kern="1200" dirty="0">
                <a:solidFill>
                  <a:schemeClr val="tx1"/>
                </a:solidFill>
                <a:effectLst/>
                <a:latin typeface="+mn-lt"/>
                <a:ea typeface="+mn-ea"/>
                <a:cs typeface="+mn-cs"/>
              </a:rPr>
              <a:t> d’examens cliniques et paracliniques. Toutefois, chez les personnes </a:t>
            </a:r>
            <a:r>
              <a:rPr lang="fr-FR" sz="1200" kern="1200" dirty="0" err="1">
                <a:solidFill>
                  <a:schemeClr val="tx1"/>
                </a:solidFill>
                <a:effectLst/>
                <a:latin typeface="+mn-lt"/>
                <a:ea typeface="+mn-ea"/>
                <a:cs typeface="+mn-cs"/>
              </a:rPr>
              <a:t>âgées</a:t>
            </a:r>
            <a:r>
              <a:rPr lang="fr-FR" sz="1200" kern="1200" dirty="0">
                <a:solidFill>
                  <a:schemeClr val="tx1"/>
                </a:solidFill>
                <a:effectLst/>
                <a:latin typeface="+mn-lt"/>
                <a:ea typeface="+mn-ea"/>
                <a:cs typeface="+mn-cs"/>
              </a:rPr>
              <a:t>, des </a:t>
            </a:r>
            <a:r>
              <a:rPr lang="fr-FR" sz="1200" kern="1200" dirty="0" err="1">
                <a:solidFill>
                  <a:schemeClr val="tx1"/>
                </a:solidFill>
                <a:effectLst/>
                <a:latin typeface="+mn-lt"/>
                <a:ea typeface="+mn-ea"/>
                <a:cs typeface="+mn-cs"/>
              </a:rPr>
              <a:t>paramètres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complémentaires</a:t>
            </a:r>
            <a:r>
              <a:rPr lang="fr-FR" sz="1200" kern="1200" dirty="0">
                <a:solidFill>
                  <a:schemeClr val="tx1"/>
                </a:solidFill>
                <a:effectLst/>
                <a:latin typeface="+mn-lt"/>
                <a:ea typeface="+mn-ea"/>
                <a:cs typeface="+mn-cs"/>
              </a:rPr>
              <a:t> doivent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examinés</a:t>
            </a:r>
            <a:r>
              <a:rPr lang="fr-FR" sz="1200" kern="1200" dirty="0">
                <a:solidFill>
                  <a:schemeClr val="tx1"/>
                </a:solidFill>
                <a:effectLst/>
                <a:latin typeface="+mn-lt"/>
                <a:ea typeface="+mn-ea"/>
                <a:cs typeface="+mn-cs"/>
              </a:rPr>
              <a:t>. </a:t>
            </a:r>
            <a:endParaRPr lang="fr-FR" dirty="0"/>
          </a:p>
          <a:p>
            <a:r>
              <a:rPr lang="fr-FR" sz="1200" kern="1200" dirty="0">
                <a:solidFill>
                  <a:schemeClr val="tx1"/>
                </a:solidFill>
                <a:effectLst/>
                <a:latin typeface="+mn-lt"/>
                <a:ea typeface="+mn-ea"/>
                <a:cs typeface="+mn-cs"/>
              </a:rPr>
              <a:t>Tous les trois mois, une </a:t>
            </a:r>
            <a:r>
              <a:rPr lang="fr-FR" sz="1200" kern="1200" dirty="0" err="1">
                <a:solidFill>
                  <a:schemeClr val="tx1"/>
                </a:solidFill>
                <a:effectLst/>
                <a:latin typeface="+mn-lt"/>
                <a:ea typeface="+mn-ea"/>
                <a:cs typeface="+mn-cs"/>
              </a:rPr>
              <a:t>évaluation</a:t>
            </a:r>
            <a:r>
              <a:rPr lang="fr-FR" sz="1200" kern="1200" dirty="0">
                <a:solidFill>
                  <a:schemeClr val="tx1"/>
                </a:solidFill>
                <a:effectLst/>
                <a:latin typeface="+mn-lt"/>
                <a:ea typeface="+mn-ea"/>
                <a:cs typeface="+mn-cs"/>
              </a:rPr>
              <a:t> de la </a:t>
            </a:r>
            <a:r>
              <a:rPr lang="fr-FR" sz="1200" kern="1200" dirty="0" err="1">
                <a:solidFill>
                  <a:schemeClr val="tx1"/>
                </a:solidFill>
                <a:effectLst/>
                <a:latin typeface="+mn-lt"/>
                <a:ea typeface="+mn-ea"/>
                <a:cs typeface="+mn-cs"/>
              </a:rPr>
              <a:t>qualite</a:t>
            </a:r>
            <a:r>
              <a:rPr lang="fr-FR" sz="1200" kern="1200" dirty="0">
                <a:solidFill>
                  <a:schemeClr val="tx1"/>
                </a:solidFill>
                <a:effectLst/>
                <a:latin typeface="+mn-lt"/>
                <a:ea typeface="+mn-ea"/>
                <a:cs typeface="+mn-cs"/>
              </a:rPr>
              <a:t>́ de l’alimentation, de l’</a:t>
            </a:r>
            <a:r>
              <a:rPr lang="fr-FR" sz="1200" kern="1200" dirty="0" err="1">
                <a:solidFill>
                  <a:schemeClr val="tx1"/>
                </a:solidFill>
                <a:effectLst/>
                <a:latin typeface="+mn-lt"/>
                <a:ea typeface="+mn-ea"/>
                <a:cs typeface="+mn-cs"/>
              </a:rPr>
              <a:t>état</a:t>
            </a:r>
            <a:r>
              <a:rPr lang="fr-FR" sz="1200" kern="1200" dirty="0">
                <a:solidFill>
                  <a:schemeClr val="tx1"/>
                </a:solidFill>
                <a:effectLst/>
                <a:latin typeface="+mn-lt"/>
                <a:ea typeface="+mn-ea"/>
                <a:cs typeface="+mn-cs"/>
              </a:rPr>
              <a:t> nutritionnel et de l’</a:t>
            </a:r>
            <a:r>
              <a:rPr lang="fr-FR" sz="1200" kern="1200" dirty="0" err="1">
                <a:solidFill>
                  <a:schemeClr val="tx1"/>
                </a:solidFill>
                <a:effectLst/>
                <a:latin typeface="+mn-lt"/>
                <a:ea typeface="+mn-ea"/>
                <a:cs typeface="+mn-cs"/>
              </a:rPr>
              <a:t>activite</a:t>
            </a:r>
            <a:r>
              <a:rPr lang="fr-FR" sz="1200" kern="1200" dirty="0">
                <a:solidFill>
                  <a:schemeClr val="tx1"/>
                </a:solidFill>
                <a:effectLst/>
                <a:latin typeface="+mn-lt"/>
                <a:ea typeface="+mn-ea"/>
                <a:cs typeface="+mn-cs"/>
              </a:rPr>
              <a:t>́ physique doit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faite. La prise de la pression </a:t>
            </a:r>
            <a:r>
              <a:rPr lang="fr-FR" sz="1200" kern="1200" dirty="0" err="1">
                <a:solidFill>
                  <a:schemeClr val="tx1"/>
                </a:solidFill>
                <a:effectLst/>
                <a:latin typeface="+mn-lt"/>
                <a:ea typeface="+mn-ea"/>
                <a:cs typeface="+mn-cs"/>
              </a:rPr>
              <a:t>artérielle</a:t>
            </a:r>
            <a:r>
              <a:rPr lang="fr-FR" sz="1200" kern="1200" dirty="0">
                <a:solidFill>
                  <a:schemeClr val="tx1"/>
                </a:solidFill>
                <a:effectLst/>
                <a:latin typeface="+mn-lt"/>
                <a:ea typeface="+mn-ea"/>
                <a:cs typeface="+mn-cs"/>
              </a:rPr>
              <a:t>, la recherche d’une hypotension orthostatique, la mesure de l’IMC et le </a:t>
            </a:r>
            <a:r>
              <a:rPr lang="fr-FR" sz="1200" kern="1200" dirty="0" err="1">
                <a:solidFill>
                  <a:schemeClr val="tx1"/>
                </a:solidFill>
                <a:effectLst/>
                <a:latin typeface="+mn-lt"/>
                <a:ea typeface="+mn-ea"/>
                <a:cs typeface="+mn-cs"/>
              </a:rPr>
              <a:t>contrôle</a:t>
            </a:r>
            <a:r>
              <a:rPr lang="fr-FR" sz="1200" kern="1200" dirty="0">
                <a:solidFill>
                  <a:schemeClr val="tx1"/>
                </a:solidFill>
                <a:effectLst/>
                <a:latin typeface="+mn-lt"/>
                <a:ea typeface="+mn-ea"/>
                <a:cs typeface="+mn-cs"/>
              </a:rPr>
              <a:t> de l’</a:t>
            </a:r>
            <a:r>
              <a:rPr lang="fr-FR" sz="1200" kern="1200" dirty="0" err="1">
                <a:solidFill>
                  <a:schemeClr val="tx1"/>
                </a:solidFill>
                <a:effectLst/>
                <a:latin typeface="+mn-lt"/>
                <a:ea typeface="+mn-ea"/>
                <a:cs typeface="+mn-cs"/>
              </a:rPr>
              <a:t>équilibre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glycémique</a:t>
            </a:r>
            <a:r>
              <a:rPr lang="fr-FR" sz="1200" kern="1200" dirty="0">
                <a:solidFill>
                  <a:schemeClr val="tx1"/>
                </a:solidFill>
                <a:effectLst/>
                <a:latin typeface="+mn-lt"/>
                <a:ea typeface="+mn-ea"/>
                <a:cs typeface="+mn-cs"/>
              </a:rPr>
              <a:t> par l’examen du carnet et le dosage de l’HbA1c sont indispensables. </a:t>
            </a:r>
            <a:endParaRPr lang="fr-FR" dirty="0"/>
          </a:p>
          <a:p>
            <a:r>
              <a:rPr lang="fr-FR" sz="1200" kern="1200" dirty="0">
                <a:solidFill>
                  <a:schemeClr val="tx1"/>
                </a:solidFill>
                <a:effectLst/>
                <a:latin typeface="+mn-lt"/>
                <a:ea typeface="+mn-ea"/>
                <a:cs typeface="+mn-cs"/>
              </a:rPr>
              <a:t>Tous les ans, un examen des pieds et la recherche d’une neuro- </a:t>
            </a:r>
            <a:r>
              <a:rPr lang="fr-FR" sz="1200" kern="1200" dirty="0" err="1">
                <a:solidFill>
                  <a:schemeClr val="tx1"/>
                </a:solidFill>
                <a:effectLst/>
                <a:latin typeface="+mn-lt"/>
                <a:ea typeface="+mn-ea"/>
                <a:cs typeface="+mn-cs"/>
              </a:rPr>
              <a:t>pathie</a:t>
            </a:r>
            <a:r>
              <a:rPr lang="fr-FR" sz="1200" kern="1200" dirty="0">
                <a:solidFill>
                  <a:schemeClr val="tx1"/>
                </a:solidFill>
                <a:effectLst/>
                <a:latin typeface="+mn-lt"/>
                <a:ea typeface="+mn-ea"/>
                <a:cs typeface="+mn-cs"/>
              </a:rPr>
              <a:t> à l’aide d’un </a:t>
            </a:r>
            <a:r>
              <a:rPr lang="fr-FR" sz="1200" kern="1200" dirty="0" err="1">
                <a:solidFill>
                  <a:schemeClr val="tx1"/>
                </a:solidFill>
                <a:effectLst/>
                <a:latin typeface="+mn-lt"/>
                <a:ea typeface="+mn-ea"/>
                <a:cs typeface="+mn-cs"/>
              </a:rPr>
              <a:t>monofilament</a:t>
            </a:r>
            <a:r>
              <a:rPr lang="fr-FR" sz="1200" kern="1200" dirty="0">
                <a:solidFill>
                  <a:schemeClr val="tx1"/>
                </a:solidFill>
                <a:effectLst/>
                <a:latin typeface="+mn-lt"/>
                <a:ea typeface="+mn-ea"/>
                <a:cs typeface="+mn-cs"/>
              </a:rPr>
              <a:t> sont </a:t>
            </a:r>
            <a:r>
              <a:rPr lang="fr-FR" sz="1200" kern="1200" dirty="0" err="1">
                <a:solidFill>
                  <a:schemeClr val="tx1"/>
                </a:solidFill>
                <a:effectLst/>
                <a:latin typeface="+mn-lt"/>
                <a:ea typeface="+mn-ea"/>
                <a:cs typeface="+mn-cs"/>
              </a:rPr>
              <a:t>recommandés</a:t>
            </a:r>
            <a:r>
              <a:rPr lang="fr-FR" sz="1200" kern="1200" dirty="0">
                <a:solidFill>
                  <a:schemeClr val="tx1"/>
                </a:solidFill>
                <a:effectLst/>
                <a:latin typeface="+mn-lt"/>
                <a:ea typeface="+mn-ea"/>
                <a:cs typeface="+mn-cs"/>
              </a:rPr>
              <a:t>. Les dosages de la </a:t>
            </a:r>
            <a:r>
              <a:rPr lang="fr-FR" sz="1200" kern="1200" dirty="0" err="1">
                <a:solidFill>
                  <a:schemeClr val="tx1"/>
                </a:solidFill>
                <a:effectLst/>
                <a:latin typeface="+mn-lt"/>
                <a:ea typeface="+mn-ea"/>
                <a:cs typeface="+mn-cs"/>
              </a:rPr>
              <a:t>créatinine</a:t>
            </a:r>
            <a:r>
              <a:rPr lang="fr-FR" sz="1200" kern="1200" dirty="0">
                <a:solidFill>
                  <a:schemeClr val="tx1"/>
                </a:solidFill>
                <a:effectLst/>
                <a:latin typeface="+mn-lt"/>
                <a:ea typeface="+mn-ea"/>
                <a:cs typeface="+mn-cs"/>
              </a:rPr>
              <a:t> et l’</a:t>
            </a:r>
            <a:r>
              <a:rPr lang="fr-FR" sz="1200" kern="1200" dirty="0" err="1">
                <a:solidFill>
                  <a:schemeClr val="tx1"/>
                </a:solidFill>
                <a:effectLst/>
                <a:latin typeface="+mn-lt"/>
                <a:ea typeface="+mn-ea"/>
                <a:cs typeface="+mn-cs"/>
              </a:rPr>
              <a:t>évaluation</a:t>
            </a:r>
            <a:r>
              <a:rPr lang="fr-FR" sz="1200" kern="1200" dirty="0">
                <a:solidFill>
                  <a:schemeClr val="tx1"/>
                </a:solidFill>
                <a:effectLst/>
                <a:latin typeface="+mn-lt"/>
                <a:ea typeface="+mn-ea"/>
                <a:cs typeface="+mn-cs"/>
              </a:rPr>
              <a:t> fiable de la clairance (l’utilisation de la formule </a:t>
            </a:r>
            <a:r>
              <a:rPr lang="fr-FR" sz="1200" i="1" kern="1200" dirty="0">
                <a:solidFill>
                  <a:schemeClr val="tx1"/>
                </a:solidFill>
                <a:effectLst/>
                <a:latin typeface="+mn-lt"/>
                <a:ea typeface="+mn-ea"/>
                <a:cs typeface="+mn-cs"/>
              </a:rPr>
              <a:t>modification of the </a:t>
            </a:r>
            <a:r>
              <a:rPr lang="fr-FR" sz="1200" i="1" kern="1200" dirty="0" err="1">
                <a:solidFill>
                  <a:schemeClr val="tx1"/>
                </a:solidFill>
                <a:effectLst/>
                <a:latin typeface="+mn-lt"/>
                <a:ea typeface="+mn-ea"/>
                <a:cs typeface="+mn-cs"/>
              </a:rPr>
              <a:t>diet</a:t>
            </a:r>
            <a:r>
              <a:rPr lang="fr-FR" sz="1200" i="1" kern="1200" dirty="0">
                <a:solidFill>
                  <a:schemeClr val="tx1"/>
                </a:solidFill>
                <a:effectLst/>
                <a:latin typeface="+mn-lt"/>
                <a:ea typeface="+mn-ea"/>
                <a:cs typeface="+mn-cs"/>
              </a:rPr>
              <a:t> in </a:t>
            </a:r>
            <a:r>
              <a:rPr lang="fr-FR" sz="1200" i="1" kern="1200" dirty="0" err="1">
                <a:solidFill>
                  <a:schemeClr val="tx1"/>
                </a:solidFill>
                <a:effectLst/>
                <a:latin typeface="+mn-lt"/>
                <a:ea typeface="+mn-ea"/>
                <a:cs typeface="+mn-cs"/>
              </a:rPr>
              <a:t>renal</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disease</a:t>
            </a:r>
            <a:r>
              <a:rPr lang="fr-FR" sz="1200" i="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[MDRD] est </a:t>
            </a:r>
            <a:r>
              <a:rPr lang="fr-FR" sz="1200" kern="1200" dirty="0" err="1">
                <a:solidFill>
                  <a:schemeClr val="tx1"/>
                </a:solidFill>
                <a:effectLst/>
                <a:latin typeface="+mn-lt"/>
                <a:ea typeface="+mn-ea"/>
                <a:cs typeface="+mn-cs"/>
              </a:rPr>
              <a:t>pre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férable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après</a:t>
            </a:r>
            <a:r>
              <a:rPr lang="fr-FR" sz="1200" kern="1200" dirty="0">
                <a:solidFill>
                  <a:schemeClr val="tx1"/>
                </a:solidFill>
                <a:effectLst/>
                <a:latin typeface="+mn-lt"/>
                <a:ea typeface="+mn-ea"/>
                <a:cs typeface="+mn-cs"/>
              </a:rPr>
              <a:t> 70 ans), du bilan lipidique, de la </a:t>
            </a:r>
            <a:r>
              <a:rPr lang="fr-FR" sz="1200" kern="1200" dirty="0" err="1">
                <a:solidFill>
                  <a:schemeClr val="tx1"/>
                </a:solidFill>
                <a:effectLst/>
                <a:latin typeface="+mn-lt"/>
                <a:ea typeface="+mn-ea"/>
                <a:cs typeface="+mn-cs"/>
              </a:rPr>
              <a:t>microalbuminurie</a:t>
            </a:r>
            <a:r>
              <a:rPr lang="fr-FR" sz="1200" kern="1200" dirty="0">
                <a:solidFill>
                  <a:schemeClr val="tx1"/>
                </a:solidFill>
                <a:effectLst/>
                <a:latin typeface="+mn-lt"/>
                <a:ea typeface="+mn-ea"/>
                <a:cs typeface="+mn-cs"/>
              </a:rPr>
              <a:t> doivent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réalisés</a:t>
            </a:r>
            <a:r>
              <a:rPr lang="fr-FR" sz="1200" kern="1200" dirty="0">
                <a:solidFill>
                  <a:schemeClr val="tx1"/>
                </a:solidFill>
                <a:effectLst/>
                <a:latin typeface="+mn-lt"/>
                <a:ea typeface="+mn-ea"/>
                <a:cs typeface="+mn-cs"/>
              </a:rPr>
              <a:t> annuellement, ainsi qu’un fond d’œil et un </a:t>
            </a:r>
            <a:r>
              <a:rPr lang="fr-FR" sz="1200" kern="1200" dirty="0" err="1">
                <a:solidFill>
                  <a:schemeClr val="tx1"/>
                </a:solidFill>
                <a:effectLst/>
                <a:latin typeface="+mn-lt"/>
                <a:ea typeface="+mn-ea"/>
                <a:cs typeface="+mn-cs"/>
              </a:rPr>
              <a:t>électrocardiogramme</a:t>
            </a:r>
            <a:r>
              <a:rPr lang="fr-FR" sz="1200" kern="1200" dirty="0">
                <a:solidFill>
                  <a:schemeClr val="tx1"/>
                </a:solidFill>
                <a:effectLst/>
                <a:latin typeface="+mn-lt"/>
                <a:ea typeface="+mn-ea"/>
                <a:cs typeface="+mn-cs"/>
              </a:rPr>
              <a:t> (ECG). Chaque </a:t>
            </a:r>
            <a:r>
              <a:rPr lang="fr-FR" sz="1200" kern="1200" dirty="0" err="1">
                <a:solidFill>
                  <a:schemeClr val="tx1"/>
                </a:solidFill>
                <a:effectLst/>
                <a:latin typeface="+mn-lt"/>
                <a:ea typeface="+mn-ea"/>
                <a:cs typeface="+mn-cs"/>
              </a:rPr>
              <a:t>année</a:t>
            </a:r>
            <a:r>
              <a:rPr lang="fr-FR" sz="1200" kern="1200" dirty="0">
                <a:solidFill>
                  <a:schemeClr val="tx1"/>
                </a:solidFill>
                <a:effectLst/>
                <a:latin typeface="+mn-lt"/>
                <a:ea typeface="+mn-ea"/>
                <a:cs typeface="+mn-cs"/>
              </a:rPr>
              <a:t>, une </a:t>
            </a:r>
            <a:r>
              <a:rPr lang="fr-FR" sz="1200" kern="1200" dirty="0" err="1">
                <a:solidFill>
                  <a:schemeClr val="tx1"/>
                </a:solidFill>
                <a:effectLst/>
                <a:latin typeface="+mn-lt"/>
                <a:ea typeface="+mn-ea"/>
                <a:cs typeface="+mn-cs"/>
              </a:rPr>
              <a:t>évaluation</a:t>
            </a:r>
            <a:r>
              <a:rPr lang="fr-FR" sz="1200" kern="1200" dirty="0">
                <a:solidFill>
                  <a:schemeClr val="tx1"/>
                </a:solidFill>
                <a:effectLst/>
                <a:latin typeface="+mn-lt"/>
                <a:ea typeface="+mn-ea"/>
                <a:cs typeface="+mn-cs"/>
              </a:rPr>
              <a:t> plus </a:t>
            </a:r>
            <a:r>
              <a:rPr lang="fr-FR" sz="1200" kern="1200" dirty="0" err="1">
                <a:solidFill>
                  <a:schemeClr val="tx1"/>
                </a:solidFill>
                <a:effectLst/>
                <a:latin typeface="+mn-lt"/>
                <a:ea typeface="+mn-ea"/>
                <a:cs typeface="+mn-cs"/>
              </a:rPr>
              <a:t>centrée</a:t>
            </a:r>
            <a:r>
              <a:rPr lang="fr-FR" sz="1200" kern="1200" dirty="0">
                <a:solidFill>
                  <a:schemeClr val="tx1"/>
                </a:solidFill>
                <a:effectLst/>
                <a:latin typeface="+mn-lt"/>
                <a:ea typeface="+mn-ea"/>
                <a:cs typeface="+mn-cs"/>
              </a:rPr>
              <a:t> sur les complications </a:t>
            </a:r>
            <a:r>
              <a:rPr lang="fr-FR" sz="1200" kern="1200" dirty="0" err="1">
                <a:solidFill>
                  <a:schemeClr val="tx1"/>
                </a:solidFill>
                <a:effectLst/>
                <a:latin typeface="+mn-lt"/>
                <a:ea typeface="+mn-ea"/>
                <a:cs typeface="+mn-cs"/>
              </a:rPr>
              <a:t>gérontologiques</a:t>
            </a:r>
            <a:r>
              <a:rPr lang="fr-FR" sz="1200" kern="1200" dirty="0">
                <a:solidFill>
                  <a:schemeClr val="tx1"/>
                </a:solidFill>
                <a:effectLst/>
                <a:latin typeface="+mn-lt"/>
                <a:ea typeface="+mn-ea"/>
                <a:cs typeface="+mn-cs"/>
              </a:rPr>
              <a:t> devrait </a:t>
            </a:r>
            <a:r>
              <a:rPr lang="fr-FR" sz="1200" kern="1200" dirty="0" err="1">
                <a:solidFill>
                  <a:schemeClr val="tx1"/>
                </a:solidFill>
                <a:effectLst/>
                <a:latin typeface="+mn-lt"/>
                <a:ea typeface="+mn-ea"/>
                <a:cs typeface="+mn-cs"/>
              </a:rPr>
              <a:t>également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systématique</a:t>
            </a:r>
            <a:r>
              <a:rPr lang="fr-FR" sz="1200" kern="1200" dirty="0">
                <a:solidFill>
                  <a:schemeClr val="tx1"/>
                </a:solidFill>
                <a:effectLst/>
                <a:latin typeface="+mn-lt"/>
                <a:ea typeface="+mn-ea"/>
                <a:cs typeface="+mn-cs"/>
              </a:rPr>
              <a:t> par la quantification du </a:t>
            </a:r>
            <a:r>
              <a:rPr lang="fr-FR" sz="1200" kern="1200" dirty="0" err="1">
                <a:solidFill>
                  <a:schemeClr val="tx1"/>
                </a:solidFill>
                <a:effectLst/>
                <a:latin typeface="+mn-lt"/>
                <a:ea typeface="+mn-ea"/>
                <a:cs typeface="+mn-cs"/>
              </a:rPr>
              <a:t>degre</a:t>
            </a:r>
            <a:r>
              <a:rPr lang="fr-FR" sz="1200" kern="1200" dirty="0">
                <a:solidFill>
                  <a:schemeClr val="tx1"/>
                </a:solidFill>
                <a:effectLst/>
                <a:latin typeface="+mn-lt"/>
                <a:ea typeface="+mn-ea"/>
                <a:cs typeface="+mn-cs"/>
              </a:rPr>
              <a:t>́ d’autonomie, la recherche des chutes, d’un </a:t>
            </a:r>
            <a:r>
              <a:rPr lang="fr-FR" sz="1200" kern="1200" dirty="0" err="1">
                <a:solidFill>
                  <a:schemeClr val="tx1"/>
                </a:solidFill>
                <a:effectLst/>
                <a:latin typeface="+mn-lt"/>
                <a:ea typeface="+mn-ea"/>
                <a:cs typeface="+mn-cs"/>
              </a:rPr>
              <a:t>état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dépressif</a:t>
            </a:r>
            <a:r>
              <a:rPr lang="fr-FR" sz="1200" kern="1200" dirty="0">
                <a:solidFill>
                  <a:schemeClr val="tx1"/>
                </a:solidFill>
                <a:effectLst/>
                <a:latin typeface="+mn-lt"/>
                <a:ea typeface="+mn-ea"/>
                <a:cs typeface="+mn-cs"/>
              </a:rPr>
              <a:t> et d’un </a:t>
            </a:r>
            <a:r>
              <a:rPr lang="fr-FR" sz="1200" kern="1200" dirty="0" err="1">
                <a:solidFill>
                  <a:schemeClr val="tx1"/>
                </a:solidFill>
                <a:effectLst/>
                <a:latin typeface="+mn-lt"/>
                <a:ea typeface="+mn-ea"/>
                <a:cs typeface="+mn-cs"/>
              </a:rPr>
              <a:t>déficit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nitif</a:t>
            </a:r>
            <a:r>
              <a:rPr lang="fr-FR" sz="1200" kern="1200" dirty="0">
                <a:solidFill>
                  <a:schemeClr val="tx1"/>
                </a:solidFill>
                <a:effectLst/>
                <a:latin typeface="+mn-lt"/>
                <a:ea typeface="+mn-ea"/>
                <a:cs typeface="+mn-cs"/>
              </a:rPr>
              <a:t>. Ces examens plus </a:t>
            </a:r>
            <a:r>
              <a:rPr lang="fr-FR" sz="1200" kern="1200" dirty="0" err="1">
                <a:solidFill>
                  <a:schemeClr val="tx1"/>
                </a:solidFill>
                <a:effectLst/>
                <a:latin typeface="+mn-lt"/>
                <a:ea typeface="+mn-ea"/>
                <a:cs typeface="+mn-cs"/>
              </a:rPr>
              <a:t>spécifiquement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gériatriques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nécessitent</a:t>
            </a:r>
            <a:r>
              <a:rPr lang="fr-FR" sz="1200" kern="1200" dirty="0">
                <a:solidFill>
                  <a:schemeClr val="tx1"/>
                </a:solidFill>
                <a:effectLst/>
                <a:latin typeface="+mn-lt"/>
                <a:ea typeface="+mn-ea"/>
                <a:cs typeface="+mn-cs"/>
              </a:rPr>
              <a:t> l’utilisation d’</a:t>
            </a:r>
            <a:r>
              <a:rPr lang="fr-FR" sz="1200" kern="1200" dirty="0" err="1">
                <a:solidFill>
                  <a:schemeClr val="tx1"/>
                </a:solidFill>
                <a:effectLst/>
                <a:latin typeface="+mn-lt"/>
                <a:ea typeface="+mn-ea"/>
                <a:cs typeface="+mn-cs"/>
              </a:rPr>
              <a:t>échelles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validées</a:t>
            </a:r>
            <a:r>
              <a:rPr lang="fr-FR" sz="1200" kern="1200" dirty="0">
                <a:solidFill>
                  <a:schemeClr val="tx1"/>
                </a:solidFill>
                <a:effectLst/>
                <a:latin typeface="+mn-lt"/>
                <a:ea typeface="+mn-ea"/>
                <a:cs typeface="+mn-cs"/>
              </a:rPr>
              <a:t> comme le MMSE ou le MNA. </a:t>
            </a:r>
            <a:endParaRPr lang="fr-FR" dirty="0"/>
          </a:p>
          <a:p>
            <a:r>
              <a:rPr lang="fr-FR" sz="1200" kern="1200" dirty="0">
                <a:solidFill>
                  <a:schemeClr val="tx1"/>
                </a:solidFill>
                <a:effectLst/>
                <a:latin typeface="+mn-lt"/>
                <a:ea typeface="+mn-ea"/>
                <a:cs typeface="+mn-cs"/>
              </a:rPr>
              <a:t>Les examens Doppler des troncs supra-aortiques et des axes des membres </a:t>
            </a:r>
            <a:r>
              <a:rPr lang="fr-FR" sz="1200" kern="1200" dirty="0" err="1">
                <a:solidFill>
                  <a:schemeClr val="tx1"/>
                </a:solidFill>
                <a:effectLst/>
                <a:latin typeface="+mn-lt"/>
                <a:ea typeface="+mn-ea"/>
                <a:cs typeface="+mn-cs"/>
              </a:rPr>
              <a:t>inférieurs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méritent</a:t>
            </a:r>
            <a:r>
              <a:rPr lang="fr-FR" sz="1200" kern="1200" dirty="0">
                <a:solidFill>
                  <a:schemeClr val="tx1"/>
                </a:solidFill>
                <a:effectLst/>
                <a:latin typeface="+mn-lt"/>
                <a:ea typeface="+mn-ea"/>
                <a:cs typeface="+mn-cs"/>
              </a:rPr>
              <a:t> d’</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pratiqués</a:t>
            </a:r>
            <a:r>
              <a:rPr lang="fr-FR" sz="1200" kern="1200" dirty="0">
                <a:solidFill>
                  <a:schemeClr val="tx1"/>
                </a:solidFill>
                <a:effectLst/>
                <a:latin typeface="+mn-lt"/>
                <a:ea typeface="+mn-ea"/>
                <a:cs typeface="+mn-cs"/>
              </a:rPr>
              <a:t> tous les trois ans, </a:t>
            </a:r>
            <a:r>
              <a:rPr lang="fr-FR" sz="1200" kern="1200" dirty="0" err="1">
                <a:solidFill>
                  <a:schemeClr val="tx1"/>
                </a:solidFill>
                <a:effectLst/>
                <a:latin typeface="+mn-lt"/>
                <a:ea typeface="+mn-ea"/>
                <a:cs typeface="+mn-cs"/>
              </a:rPr>
              <a:t>même</a:t>
            </a:r>
            <a:r>
              <a:rPr lang="fr-FR" sz="1200" kern="1200" dirty="0">
                <a:solidFill>
                  <a:schemeClr val="tx1"/>
                </a:solidFill>
                <a:effectLst/>
                <a:latin typeface="+mn-lt"/>
                <a:ea typeface="+mn-ea"/>
                <a:cs typeface="+mn-cs"/>
              </a:rPr>
              <a:t> en l’absence de </a:t>
            </a:r>
            <a:r>
              <a:rPr lang="fr-FR" sz="1200" kern="1200" dirty="0" err="1">
                <a:solidFill>
                  <a:schemeClr val="tx1"/>
                </a:solidFill>
                <a:effectLst/>
                <a:latin typeface="+mn-lt"/>
                <a:ea typeface="+mn-ea"/>
                <a:cs typeface="+mn-cs"/>
              </a:rPr>
              <a:t>symptômes</a:t>
            </a:r>
            <a:r>
              <a:rPr lang="fr-FR" sz="1200" kern="1200" dirty="0">
                <a:solidFill>
                  <a:schemeClr val="tx1"/>
                </a:solidFill>
                <a:effectLst/>
                <a:latin typeface="+mn-lt"/>
                <a:ea typeface="+mn-ea"/>
                <a:cs typeface="+mn-cs"/>
              </a:rPr>
              <a:t>. La pratique d’une </a:t>
            </a:r>
            <a:r>
              <a:rPr lang="fr-FR" sz="1200" kern="1200" dirty="0" err="1">
                <a:solidFill>
                  <a:schemeClr val="tx1"/>
                </a:solidFill>
                <a:effectLst/>
                <a:latin typeface="+mn-lt"/>
                <a:ea typeface="+mn-ea"/>
                <a:cs typeface="+mn-cs"/>
              </a:rPr>
              <a:t>épreuve</a:t>
            </a:r>
            <a:r>
              <a:rPr lang="fr-FR" sz="1200" kern="1200" dirty="0">
                <a:solidFill>
                  <a:schemeClr val="tx1"/>
                </a:solidFill>
                <a:effectLst/>
                <a:latin typeface="+mn-lt"/>
                <a:ea typeface="+mn-ea"/>
                <a:cs typeface="+mn-cs"/>
              </a:rPr>
              <a:t> d’effort, d’une scintigraphie ou d’une </a:t>
            </a:r>
            <a:r>
              <a:rPr lang="fr-FR" sz="1200" kern="1200" dirty="0" err="1">
                <a:solidFill>
                  <a:schemeClr val="tx1"/>
                </a:solidFill>
                <a:effectLst/>
                <a:latin typeface="+mn-lt"/>
                <a:ea typeface="+mn-ea"/>
                <a:cs typeface="+mn-cs"/>
              </a:rPr>
              <a:t>échographie</a:t>
            </a:r>
            <a:r>
              <a:rPr lang="fr-FR" sz="1200" kern="1200" dirty="0">
                <a:solidFill>
                  <a:schemeClr val="tx1"/>
                </a:solidFill>
                <a:effectLst/>
                <a:latin typeface="+mn-lt"/>
                <a:ea typeface="+mn-ea"/>
                <a:cs typeface="+mn-cs"/>
              </a:rPr>
              <a:t> de stress se dis- </a:t>
            </a:r>
            <a:r>
              <a:rPr lang="fr-FR" sz="1200" kern="1200" dirty="0" err="1">
                <a:solidFill>
                  <a:schemeClr val="tx1"/>
                </a:solidFill>
                <a:effectLst/>
                <a:latin typeface="+mn-lt"/>
                <a:ea typeface="+mn-ea"/>
                <a:cs typeface="+mn-cs"/>
              </a:rPr>
              <a:t>cute</a:t>
            </a:r>
            <a:r>
              <a:rPr lang="fr-FR" sz="1200" kern="1200" dirty="0">
                <a:solidFill>
                  <a:schemeClr val="tx1"/>
                </a:solidFill>
                <a:effectLst/>
                <a:latin typeface="+mn-lt"/>
                <a:ea typeface="+mn-ea"/>
                <a:cs typeface="+mn-cs"/>
              </a:rPr>
              <a:t> bien </a:t>
            </a:r>
            <a:r>
              <a:rPr lang="fr-FR" sz="1200" kern="1200" dirty="0" err="1">
                <a:solidFill>
                  <a:schemeClr val="tx1"/>
                </a:solidFill>
                <a:effectLst/>
                <a:latin typeface="+mn-lt"/>
                <a:ea typeface="+mn-ea"/>
                <a:cs typeface="+mn-cs"/>
              </a:rPr>
              <a:t>évidemment</a:t>
            </a:r>
            <a:r>
              <a:rPr lang="fr-FR" sz="1200" kern="1200" dirty="0">
                <a:solidFill>
                  <a:schemeClr val="tx1"/>
                </a:solidFill>
                <a:effectLst/>
                <a:latin typeface="+mn-lt"/>
                <a:ea typeface="+mn-ea"/>
                <a:cs typeface="+mn-cs"/>
              </a:rPr>
              <a:t> au cas par cas. Le </a:t>
            </a:r>
            <a:r>
              <a:rPr lang="fr-FR" sz="1200" kern="1200" dirty="0" err="1">
                <a:solidFill>
                  <a:schemeClr val="tx1"/>
                </a:solidFill>
                <a:effectLst/>
                <a:latin typeface="+mn-lt"/>
                <a:ea typeface="+mn-ea"/>
                <a:cs typeface="+mn-cs"/>
              </a:rPr>
              <a:t>dépistage</a:t>
            </a:r>
            <a:r>
              <a:rPr lang="fr-FR" sz="1200" kern="1200" dirty="0">
                <a:solidFill>
                  <a:schemeClr val="tx1"/>
                </a:solidFill>
                <a:effectLst/>
                <a:latin typeface="+mn-lt"/>
                <a:ea typeface="+mn-ea"/>
                <a:cs typeface="+mn-cs"/>
              </a:rPr>
              <a:t> ne doit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réalise</a:t>
            </a:r>
            <a:r>
              <a:rPr lang="fr-FR" sz="1200" kern="1200" dirty="0">
                <a:solidFill>
                  <a:schemeClr val="tx1"/>
                </a:solidFill>
                <a:effectLst/>
                <a:latin typeface="+mn-lt"/>
                <a:ea typeface="+mn-ea"/>
                <a:cs typeface="+mn-cs"/>
              </a:rPr>
              <a:t>́ que si un traitement peut </a:t>
            </a:r>
            <a:r>
              <a:rPr lang="fr-FR" sz="1200" kern="1200" dirty="0" err="1">
                <a:solidFill>
                  <a:schemeClr val="tx1"/>
                </a:solidFill>
                <a:effectLst/>
                <a:latin typeface="+mn-lt"/>
                <a:ea typeface="+mn-ea"/>
                <a:cs typeface="+mn-cs"/>
              </a:rPr>
              <a:t>être</a:t>
            </a:r>
            <a:r>
              <a:rPr lang="fr-FR" sz="1200" kern="1200" dirty="0">
                <a:solidFill>
                  <a:schemeClr val="tx1"/>
                </a:solidFill>
                <a:effectLst/>
                <a:latin typeface="+mn-lt"/>
                <a:ea typeface="+mn-ea"/>
                <a:cs typeface="+mn-cs"/>
              </a:rPr>
              <a:t> mis en œuvre. </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CB9E147-0C31-47A5-B808-CF6434F71D9F}" type="slidenum">
              <a:rPr lang="fr-FR" smtClean="0"/>
              <a:t>55</a:t>
            </a:fld>
            <a:endParaRPr lang="fr-FR"/>
          </a:p>
        </p:txBody>
      </p:sp>
    </p:spTree>
    <p:extLst>
      <p:ext uri="{BB962C8B-B14F-4D97-AF65-F5344CB8AC3E}">
        <p14:creationId xmlns:p14="http://schemas.microsoft.com/office/powerpoint/2010/main" val="6454691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latin typeface="Cambria Math" charset="0"/>
                <a:ea typeface="Cambria Math" charset="0"/>
                <a:cs typeface="Cambria Math" charset="0"/>
              </a:rPr>
              <a:t>Toute hyperglycémie chez la personne âgée n’est pas un diabète. Le diabète du sujet âgé est une </a:t>
            </a:r>
            <a:r>
              <a:rPr lang="fr-FR" sz="1200" b="1" dirty="0">
                <a:solidFill>
                  <a:srgbClr val="0432FF"/>
                </a:solidFill>
                <a:latin typeface="Cambria Math" charset="0"/>
                <a:ea typeface="Cambria Math" charset="0"/>
                <a:cs typeface="Cambria Math" charset="0"/>
              </a:rPr>
              <a:t>entité hétérogène,</a:t>
            </a:r>
            <a:r>
              <a:rPr lang="fr-FR" sz="1200" b="1" dirty="0">
                <a:latin typeface="Cambria Math" charset="0"/>
                <a:ea typeface="Cambria Math" charset="0"/>
                <a:cs typeface="Cambria Math" charset="0"/>
              </a:rPr>
              <a:t> qui doit a priori  être confirmée  et susciter </a:t>
            </a:r>
            <a:r>
              <a:rPr lang="fr-FR" sz="1200" b="1" dirty="0">
                <a:solidFill>
                  <a:srgbClr val="0432FF"/>
                </a:solidFill>
                <a:latin typeface="Cambria Math" charset="0"/>
                <a:ea typeface="Cambria Math" charset="0"/>
                <a:cs typeface="Cambria Math" charset="0"/>
              </a:rPr>
              <a:t>une évaluation </a:t>
            </a:r>
            <a:r>
              <a:rPr lang="fr-FR" sz="1200" b="1" dirty="0">
                <a:latin typeface="Cambria Math" charset="0"/>
                <a:ea typeface="Cambria Math" charset="0"/>
                <a:cs typeface="Cambria Math" charset="0"/>
              </a:rPr>
              <a:t>gérontologique et diabétique afin </a:t>
            </a:r>
            <a:r>
              <a:rPr lang="fr-FR" sz="1200" b="1" dirty="0">
                <a:solidFill>
                  <a:srgbClr val="0432FF"/>
                </a:solidFill>
                <a:latin typeface="Cambria Math" charset="0"/>
                <a:ea typeface="Cambria Math" charset="0"/>
                <a:cs typeface="Cambria Math" charset="0"/>
              </a:rPr>
              <a:t>d’individualiser la prise en charge.</a:t>
            </a:r>
          </a:p>
          <a:p>
            <a:endParaRPr lang="fr-FR" dirty="0"/>
          </a:p>
        </p:txBody>
      </p:sp>
      <p:sp>
        <p:nvSpPr>
          <p:cNvPr id="4" name="Espace réservé du numéro de diapositive 3"/>
          <p:cNvSpPr>
            <a:spLocks noGrp="1"/>
          </p:cNvSpPr>
          <p:nvPr>
            <p:ph type="sldNum" sz="quarter" idx="5"/>
          </p:nvPr>
        </p:nvSpPr>
        <p:spPr/>
        <p:txBody>
          <a:bodyPr/>
          <a:lstStyle/>
          <a:p>
            <a:fld id="{C4D1896B-1FE6-B24C-9B36-B92E5A787DFF}" type="slidenum">
              <a:rPr lang="fr-FR" smtClean="0"/>
              <a:t>56</a:t>
            </a:fld>
            <a:endParaRPr lang="fr-FR"/>
          </a:p>
        </p:txBody>
      </p:sp>
    </p:spTree>
    <p:extLst>
      <p:ext uri="{BB962C8B-B14F-4D97-AF65-F5344CB8AC3E}">
        <p14:creationId xmlns:p14="http://schemas.microsoft.com/office/powerpoint/2010/main" val="37584469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latin typeface="Cambria Math" charset="0"/>
                <a:ea typeface="Cambria Math" charset="0"/>
                <a:cs typeface="Cambria Math" charset="0"/>
              </a:rPr>
              <a:t> </a:t>
            </a:r>
            <a:endParaRPr lang="fr-FR" sz="1200" b="1" dirty="0">
              <a:solidFill>
                <a:srgbClr val="0432FF"/>
              </a:solidFill>
              <a:latin typeface="Cambria Math" charset="0"/>
              <a:ea typeface="Cambria Math" charset="0"/>
              <a:cs typeface="Cambria Math" charset="0"/>
            </a:endParaRPr>
          </a:p>
          <a:p>
            <a:endParaRPr lang="fr-FR" dirty="0"/>
          </a:p>
        </p:txBody>
      </p:sp>
      <p:sp>
        <p:nvSpPr>
          <p:cNvPr id="4" name="Espace réservé du numéro de diapositive 3"/>
          <p:cNvSpPr>
            <a:spLocks noGrp="1"/>
          </p:cNvSpPr>
          <p:nvPr>
            <p:ph type="sldNum" sz="quarter" idx="5"/>
          </p:nvPr>
        </p:nvSpPr>
        <p:spPr/>
        <p:txBody>
          <a:bodyPr/>
          <a:lstStyle/>
          <a:p>
            <a:fld id="{C4D1896B-1FE6-B24C-9B36-B92E5A787DFF}" type="slidenum">
              <a:rPr lang="fr-FR" smtClean="0"/>
              <a:t>57</a:t>
            </a:fld>
            <a:endParaRPr lang="fr-FR"/>
          </a:p>
        </p:txBody>
      </p:sp>
    </p:spTree>
    <p:extLst>
      <p:ext uri="{BB962C8B-B14F-4D97-AF65-F5344CB8AC3E}">
        <p14:creationId xmlns:p14="http://schemas.microsoft.com/office/powerpoint/2010/main" val="1597203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816538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140602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674932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5DB921B-54D7-F04C-896B-C1EC6B9DBD94}" type="datetimeFigureOut">
              <a:rPr lang="fr-FR" smtClean="0"/>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37328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5DB921B-54D7-F04C-896B-C1EC6B9DBD94}" type="datetimeFigureOut">
              <a:rPr lang="fr-FR" smtClean="0"/>
              <a:t>08/12/2018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81035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C5DB921B-54D7-F04C-896B-C1EC6B9DBD94}" type="datetimeFigureOut">
              <a:rPr lang="fr-FR" smtClean="0"/>
              <a:t>08/12/2018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148746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5DB921B-54D7-F04C-896B-C1EC6B9DBD94}" type="datetimeFigureOut">
              <a:rPr lang="fr-FR" smtClean="0"/>
              <a:t>08/12/2018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10833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5DB921B-54D7-F04C-896B-C1EC6B9DBD94}" type="datetimeFigureOut">
              <a:rPr lang="fr-FR" smtClean="0"/>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566872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5DB921B-54D7-F04C-896B-C1EC6B9DBD94}" type="datetimeFigureOut">
              <a:rPr lang="fr-FR" smtClean="0"/>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18831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38317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17A3D4-00B4-6F41-A414-66F00478F062}" type="slidenum">
              <a:rPr lang="fr-FR" smtClean="0"/>
              <a:t>‹#›</a:t>
            </a:fld>
            <a:endParaRPr lang="fr-FR"/>
          </a:p>
        </p:txBody>
      </p:sp>
    </p:spTree>
    <p:extLst>
      <p:ext uri="{BB962C8B-B14F-4D97-AF65-F5344CB8AC3E}">
        <p14:creationId xmlns:p14="http://schemas.microsoft.com/office/powerpoint/2010/main" val="1919630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DB921B-54D7-F04C-896B-C1EC6B9DBD94}" type="datetimeFigureOut">
              <a:rPr lang="fr-FR" smtClean="0"/>
              <a:t>08/12/2018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7A3D4-00B4-6F41-A414-66F00478F062}" type="slidenum">
              <a:rPr lang="fr-FR" smtClean="0"/>
              <a:t>‹#›</a:t>
            </a:fld>
            <a:endParaRPr lang="fr-FR"/>
          </a:p>
        </p:txBody>
      </p:sp>
    </p:spTree>
    <p:extLst>
      <p:ext uri="{BB962C8B-B14F-4D97-AF65-F5344CB8AC3E}">
        <p14:creationId xmlns:p14="http://schemas.microsoft.com/office/powerpoint/2010/main" val="920654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oussouf01@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233;valuation%20g&#233;ronto%20g&#233;riatrique.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diabetologie-pratique.com/sites/www.diabetologie-pratique.com/files/images/actualites/capture_decran_2018-11-16_a_22.01.18.png"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hyperlink" Target="https://www.diabetologie-pratique.com/sites/www.diabetologie-pratique.com/files/images/actualites/capture_decran_2018-11-16_a_22.01.32.png"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hyperlink" Target="https://www.diabetologie-pratique.com/sites/www.diabetologie-pratique.com/files/images/actualites/capture_decran_2018-11-16_a_22.01.40.png"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solidFill>
                  <a:srgbClr val="0432FF"/>
                </a:solidFill>
                <a:latin typeface="Cambria Math" charset="0"/>
                <a:ea typeface="Cambria Math" charset="0"/>
                <a:cs typeface="Cambria Math" charset="0"/>
              </a:rPr>
              <a:t>Diabète du sujet âgé </a:t>
            </a:r>
          </a:p>
        </p:txBody>
      </p:sp>
      <p:sp>
        <p:nvSpPr>
          <p:cNvPr id="3" name="Sous-titre 2"/>
          <p:cNvSpPr>
            <a:spLocks noGrp="1"/>
          </p:cNvSpPr>
          <p:nvPr>
            <p:ph type="subTitle" idx="1"/>
          </p:nvPr>
        </p:nvSpPr>
        <p:spPr/>
        <p:txBody>
          <a:bodyPr>
            <a:normAutofit lnSpcReduction="10000"/>
          </a:bodyPr>
          <a:lstStyle/>
          <a:p>
            <a:r>
              <a:rPr lang="fr-FR" dirty="0">
                <a:latin typeface="Cambria Math" charset="0"/>
                <a:ea typeface="Cambria Math" charset="0"/>
                <a:cs typeface="Cambria Math" charset="0"/>
              </a:rPr>
              <a:t>Dr Youssouf FOFANA</a:t>
            </a:r>
          </a:p>
          <a:p>
            <a:r>
              <a:rPr lang="fr-FR" dirty="0">
                <a:latin typeface="Cambria Math" charset="0"/>
                <a:ea typeface="Cambria Math" charset="0"/>
                <a:cs typeface="Cambria Math" charset="0"/>
              </a:rPr>
              <a:t>Médecine Interne-Diabétologie</a:t>
            </a:r>
          </a:p>
          <a:p>
            <a:r>
              <a:rPr lang="fr-FR" dirty="0">
                <a:latin typeface="Cambria Math" charset="0"/>
                <a:ea typeface="Cambria Math" charset="0"/>
                <a:cs typeface="Cambria Math" charset="0"/>
                <a:hlinkClick r:id="rId2"/>
              </a:rPr>
              <a:t>youssouf01@gmail.com</a:t>
            </a:r>
            <a:endParaRPr lang="fr-FR" dirty="0">
              <a:latin typeface="Cambria Math" charset="0"/>
              <a:ea typeface="Cambria Math" charset="0"/>
              <a:cs typeface="Cambria Math" charset="0"/>
            </a:endParaRPr>
          </a:p>
          <a:p>
            <a:r>
              <a:rPr lang="fr-FR" dirty="0">
                <a:latin typeface="Cambria Math" charset="0"/>
                <a:ea typeface="Cambria Math" charset="0"/>
                <a:cs typeface="Cambria Math" charset="0"/>
              </a:rPr>
              <a:t>Tél: +223 66 71 77 40</a:t>
            </a:r>
          </a:p>
        </p:txBody>
      </p:sp>
    </p:spTree>
    <p:extLst>
      <p:ext uri="{BB962C8B-B14F-4D97-AF65-F5344CB8AC3E}">
        <p14:creationId xmlns:p14="http://schemas.microsoft.com/office/powerpoint/2010/main" val="1580060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latin typeface="Cambria Math" charset="0"/>
                <a:ea typeface="Cambria Math" charset="0"/>
                <a:cs typeface="Cambria Math" charset="0"/>
              </a:rPr>
              <a:t>Objectifs  </a:t>
            </a:r>
          </a:p>
        </p:txBody>
      </p:sp>
      <p:sp>
        <p:nvSpPr>
          <p:cNvPr id="3" name="Espace réservé du contenu 2"/>
          <p:cNvSpPr>
            <a:spLocks noGrp="1"/>
          </p:cNvSpPr>
          <p:nvPr>
            <p:ph idx="1"/>
          </p:nvPr>
        </p:nvSpPr>
        <p:spPr/>
        <p:txBody>
          <a:bodyPr>
            <a:normAutofit/>
          </a:bodyPr>
          <a:lstStyle/>
          <a:p>
            <a:r>
              <a:rPr lang="fr-FR" b="1" dirty="0">
                <a:latin typeface="Cambria Math" charset="0"/>
                <a:ea typeface="Cambria Math" charset="0"/>
                <a:cs typeface="Cambria Math" charset="0"/>
              </a:rPr>
              <a:t>Définir le diabète du sujet âgé et le sujet âgé</a:t>
            </a:r>
          </a:p>
          <a:p>
            <a:endParaRPr lang="fr-FR" b="1" dirty="0">
              <a:latin typeface="Cambria Math" charset="0"/>
              <a:ea typeface="Cambria Math" charset="0"/>
              <a:cs typeface="Cambria Math" charset="0"/>
            </a:endParaRPr>
          </a:p>
          <a:p>
            <a:r>
              <a:rPr lang="fr-FR" b="1" dirty="0">
                <a:latin typeface="Cambria Math" charset="0"/>
                <a:ea typeface="Cambria Math" charset="0"/>
                <a:cs typeface="Cambria Math" charset="0"/>
              </a:rPr>
              <a:t>Connaître la physiopathologie du diabète du sujet âge</a:t>
            </a:r>
          </a:p>
          <a:p>
            <a:endParaRPr lang="fr-FR" b="1" dirty="0">
              <a:latin typeface="Cambria Math" charset="0"/>
              <a:ea typeface="Cambria Math" charset="0"/>
              <a:cs typeface="Cambria Math" charset="0"/>
            </a:endParaRPr>
          </a:p>
          <a:p>
            <a:r>
              <a:rPr lang="fr-FR" b="1" dirty="0">
                <a:latin typeface="Cambria Math" charset="0"/>
                <a:ea typeface="Cambria Math" charset="0"/>
                <a:cs typeface="Cambria Math" charset="0"/>
              </a:rPr>
              <a:t>Connaître les spécificités cliniques du diabètes chez le sujet âgé</a:t>
            </a:r>
          </a:p>
          <a:p>
            <a:pPr marL="0" indent="0">
              <a:buNone/>
            </a:pPr>
            <a:endParaRPr lang="fr-FR" b="1" dirty="0">
              <a:latin typeface="Cambria Math" charset="0"/>
              <a:ea typeface="Cambria Math" charset="0"/>
              <a:cs typeface="Cambria Math" charset="0"/>
            </a:endParaRPr>
          </a:p>
          <a:p>
            <a:r>
              <a:rPr lang="fr-FR" b="1" dirty="0">
                <a:latin typeface="Cambria Math" charset="0"/>
                <a:ea typeface="Cambria Math" charset="0"/>
                <a:cs typeface="Cambria Math" charset="0"/>
              </a:rPr>
              <a:t>Connaître les grandes lignes de la prise en charge du diabète du sujet âgé</a:t>
            </a:r>
          </a:p>
          <a:p>
            <a:endParaRPr lang="fr-FR" b="1" dirty="0">
              <a:latin typeface="Cambria Math" charset="0"/>
              <a:ea typeface="Cambria Math" charset="0"/>
              <a:cs typeface="Cambria Math" charset="0"/>
            </a:endParaRPr>
          </a:p>
        </p:txBody>
      </p:sp>
    </p:spTree>
    <p:extLst>
      <p:ext uri="{BB962C8B-B14F-4D97-AF65-F5344CB8AC3E}">
        <p14:creationId xmlns:p14="http://schemas.microsoft.com/office/powerpoint/2010/main" val="168666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latin typeface="Cambria Math" charset="0"/>
                <a:ea typeface="Cambria Math" charset="0"/>
                <a:cs typeface="Cambria Math" charset="0"/>
              </a:rPr>
              <a:t>Introduction  </a:t>
            </a:r>
          </a:p>
        </p:txBody>
      </p:sp>
      <p:sp>
        <p:nvSpPr>
          <p:cNvPr id="3" name="Espace réservé du contenu 2"/>
          <p:cNvSpPr>
            <a:spLocks noGrp="1"/>
          </p:cNvSpPr>
          <p:nvPr>
            <p:ph idx="1"/>
          </p:nvPr>
        </p:nvSpPr>
        <p:spPr/>
        <p:txBody>
          <a:bodyPr>
            <a:normAutofit/>
          </a:bodyPr>
          <a:lstStyle/>
          <a:p>
            <a:pPr algn="just"/>
            <a:r>
              <a:rPr lang="fr-FR" sz="3600" dirty="0">
                <a:latin typeface="Cambria Math" charset="0"/>
                <a:ea typeface="Cambria Math" charset="0"/>
                <a:cs typeface="Cambria Math" charset="0"/>
              </a:rPr>
              <a:t>La Hausse de la prévalence du diabète chez les seniors procède du </a:t>
            </a:r>
            <a:r>
              <a:rPr lang="fr-FR" sz="3600" dirty="0">
                <a:solidFill>
                  <a:srgbClr val="0432FF"/>
                </a:solidFill>
                <a:latin typeface="Cambria Math" charset="0"/>
                <a:ea typeface="Cambria Math" charset="0"/>
                <a:cs typeface="Cambria Math" charset="0"/>
              </a:rPr>
              <a:t>vieillissement de la population </a:t>
            </a:r>
            <a:r>
              <a:rPr lang="fr-FR" sz="3600" dirty="0">
                <a:latin typeface="Cambria Math" charset="0"/>
                <a:ea typeface="Cambria Math" charset="0"/>
                <a:cs typeface="Cambria Math" charset="0"/>
              </a:rPr>
              <a:t>et de </a:t>
            </a:r>
            <a:r>
              <a:rPr lang="fr-FR" sz="3600" dirty="0">
                <a:solidFill>
                  <a:srgbClr val="0432FF"/>
                </a:solidFill>
                <a:latin typeface="Cambria Math" charset="0"/>
                <a:ea typeface="Cambria Math" charset="0"/>
                <a:cs typeface="Cambria Math" charset="0"/>
              </a:rPr>
              <a:t>l’augmentation générale de la fréquence </a:t>
            </a:r>
            <a:r>
              <a:rPr lang="fr-FR" sz="3600" dirty="0">
                <a:latin typeface="Cambria Math" charset="0"/>
                <a:ea typeface="Cambria Math" charset="0"/>
                <a:cs typeface="Cambria Math" charset="0"/>
              </a:rPr>
              <a:t>du diabète par les études épidémiologiques dans toutes les tranches d’âge.</a:t>
            </a:r>
          </a:p>
          <a:p>
            <a:pPr algn="just"/>
            <a:r>
              <a:rPr lang="fr-FR" sz="3600" dirty="0">
                <a:latin typeface="Cambria Math" charset="0"/>
                <a:ea typeface="Cambria Math" charset="0"/>
                <a:cs typeface="Cambria Math" charset="0"/>
              </a:rPr>
              <a:t>Le diabète du sujet âgé présente des </a:t>
            </a:r>
            <a:r>
              <a:rPr lang="fr-FR" sz="3600" dirty="0">
                <a:solidFill>
                  <a:srgbClr val="0432FF"/>
                </a:solidFill>
                <a:latin typeface="Cambria Math" charset="0"/>
                <a:ea typeface="Cambria Math" charset="0"/>
                <a:cs typeface="Cambria Math" charset="0"/>
              </a:rPr>
              <a:t>particularités relatives  aux  patients </a:t>
            </a:r>
            <a:r>
              <a:rPr lang="fr-FR" sz="3600" dirty="0">
                <a:latin typeface="Cambria Math" charset="0"/>
                <a:ea typeface="Cambria Math" charset="0"/>
                <a:cs typeface="Cambria Math" charset="0"/>
              </a:rPr>
              <a:t>conditionnant le mode de prise en charge.</a:t>
            </a:r>
          </a:p>
          <a:p>
            <a:endParaRPr lang="fr-FR" sz="3600" dirty="0">
              <a:latin typeface="Cambria Math" charset="0"/>
              <a:ea typeface="Cambria Math" charset="0"/>
              <a:cs typeface="Cambria Math" charset="0"/>
            </a:endParaRPr>
          </a:p>
        </p:txBody>
      </p:sp>
    </p:spTree>
    <p:extLst>
      <p:ext uri="{BB962C8B-B14F-4D97-AF65-F5344CB8AC3E}">
        <p14:creationId xmlns:p14="http://schemas.microsoft.com/office/powerpoint/2010/main" val="1623982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latin typeface="Cambria Math" charset="0"/>
                <a:ea typeface="Cambria Math" charset="0"/>
                <a:cs typeface="Cambria Math" charset="0"/>
              </a:rPr>
              <a:t>Introduction</a:t>
            </a:r>
          </a:p>
        </p:txBody>
      </p:sp>
      <p:sp>
        <p:nvSpPr>
          <p:cNvPr id="3" name="Espace réservé du contenu 2"/>
          <p:cNvSpPr>
            <a:spLocks noGrp="1"/>
          </p:cNvSpPr>
          <p:nvPr>
            <p:ph idx="1"/>
          </p:nvPr>
        </p:nvSpPr>
        <p:spPr/>
        <p:txBody>
          <a:bodyPr>
            <a:normAutofit/>
          </a:bodyPr>
          <a:lstStyle/>
          <a:p>
            <a:pPr marL="0" indent="0">
              <a:buNone/>
            </a:pPr>
            <a:r>
              <a:rPr lang="fr-FR" sz="3200" b="1" dirty="0">
                <a:solidFill>
                  <a:srgbClr val="0432FF"/>
                </a:solidFill>
                <a:latin typeface="Cambria Math" charset="0"/>
                <a:ea typeface="Cambria Math" charset="0"/>
                <a:cs typeface="Cambria Math" charset="0"/>
              </a:rPr>
              <a:t> </a:t>
            </a:r>
          </a:p>
          <a:p>
            <a:r>
              <a:rPr lang="fr-FR" sz="3200" b="1" dirty="0">
                <a:solidFill>
                  <a:srgbClr val="0432FF"/>
                </a:solidFill>
                <a:latin typeface="Cambria Math" charset="0"/>
                <a:ea typeface="Cambria Math" charset="0"/>
                <a:cs typeface="Cambria Math" charset="0"/>
              </a:rPr>
              <a:t>Définitions:</a:t>
            </a:r>
          </a:p>
          <a:p>
            <a:pPr marL="0" indent="0">
              <a:buNone/>
            </a:pPr>
            <a:endParaRPr lang="fr-FR" sz="3200" dirty="0">
              <a:latin typeface="Cambria Math" charset="0"/>
              <a:ea typeface="Cambria Math" charset="0"/>
              <a:cs typeface="Cambria Math" charset="0"/>
            </a:endParaRPr>
          </a:p>
          <a:p>
            <a:pPr marL="0" indent="0">
              <a:buNone/>
            </a:pPr>
            <a:r>
              <a:rPr lang="fr-FR" sz="3200" dirty="0">
                <a:latin typeface="Cambria Math" charset="0"/>
                <a:ea typeface="Cambria Math" charset="0"/>
                <a:cs typeface="Cambria Math" charset="0"/>
              </a:rPr>
              <a:t>Le diabète se définit comme une </a:t>
            </a:r>
            <a:r>
              <a:rPr lang="fr-FR" sz="3200" dirty="0">
                <a:solidFill>
                  <a:srgbClr val="0432FF"/>
                </a:solidFill>
                <a:latin typeface="Cambria Math" charset="0"/>
                <a:ea typeface="Cambria Math" charset="0"/>
                <a:cs typeface="Cambria Math" charset="0"/>
              </a:rPr>
              <a:t>hyperglycémie chronique</a:t>
            </a:r>
            <a:r>
              <a:rPr lang="fr-FR" sz="3200" dirty="0">
                <a:latin typeface="Cambria Math" charset="0"/>
                <a:ea typeface="Cambria Math" charset="0"/>
                <a:cs typeface="Cambria Math" charset="0"/>
              </a:rPr>
              <a:t>.</a:t>
            </a:r>
          </a:p>
        </p:txBody>
      </p:sp>
    </p:spTree>
    <p:extLst>
      <p:ext uri="{BB962C8B-B14F-4D97-AF65-F5344CB8AC3E}">
        <p14:creationId xmlns:p14="http://schemas.microsoft.com/office/powerpoint/2010/main" val="91948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latin typeface="Cambria Math" charset="0"/>
                <a:ea typeface="Cambria Math" charset="0"/>
                <a:cs typeface="Cambria Math" charset="0"/>
              </a:rPr>
              <a:t>Introduction</a:t>
            </a:r>
          </a:p>
        </p:txBody>
      </p:sp>
      <p:sp>
        <p:nvSpPr>
          <p:cNvPr id="3" name="Espace réservé du contenu 2"/>
          <p:cNvSpPr>
            <a:spLocks noGrp="1"/>
          </p:cNvSpPr>
          <p:nvPr>
            <p:ph idx="1"/>
          </p:nvPr>
        </p:nvSpPr>
        <p:spPr>
          <a:xfrm>
            <a:off x="838200" y="1321129"/>
            <a:ext cx="10515600" cy="4351338"/>
          </a:xfrm>
        </p:spPr>
        <p:txBody>
          <a:bodyPr>
            <a:noAutofit/>
          </a:bodyPr>
          <a:lstStyle/>
          <a:p>
            <a:pPr>
              <a:buFont typeface="Wingdings" charset="2"/>
              <a:buChar char="Ø"/>
            </a:pPr>
            <a:r>
              <a:rPr lang="fr-FR" sz="3200" b="1" dirty="0">
                <a:solidFill>
                  <a:srgbClr val="0432FF"/>
                </a:solidFill>
                <a:latin typeface="Cambria Math" charset="0"/>
                <a:ea typeface="Cambria Math" charset="0"/>
                <a:cs typeface="Cambria Math" charset="0"/>
              </a:rPr>
              <a:t> Définitions:</a:t>
            </a:r>
          </a:p>
          <a:p>
            <a:pPr marL="0" indent="0">
              <a:buNone/>
            </a:pPr>
            <a:r>
              <a:rPr lang="fr-FR" sz="3200" i="1" dirty="0">
                <a:solidFill>
                  <a:srgbClr val="92D050"/>
                </a:solidFill>
                <a:latin typeface="Cambria Math" charset="0"/>
                <a:ea typeface="Cambria Math" charset="0"/>
                <a:cs typeface="Cambria Math" charset="0"/>
              </a:rPr>
              <a:t>Au Mali</a:t>
            </a:r>
            <a:r>
              <a:rPr lang="fr-FR" sz="3200" dirty="0">
                <a:latin typeface="Cambria Math" charset="0"/>
                <a:ea typeface="Cambria Math" charset="0"/>
                <a:cs typeface="Cambria Math" charset="0"/>
              </a:rPr>
              <a:t>: une personne est considérée comme âgée quand elle a plus de </a:t>
            </a:r>
            <a:r>
              <a:rPr lang="fr-FR" sz="3200" dirty="0">
                <a:solidFill>
                  <a:srgbClr val="92D050"/>
                </a:solidFill>
                <a:latin typeface="Cambria Math" charset="0"/>
                <a:ea typeface="Cambria Math" charset="0"/>
                <a:cs typeface="Cambria Math" charset="0"/>
              </a:rPr>
              <a:t>60 ans </a:t>
            </a:r>
            <a:r>
              <a:rPr lang="fr-FR" sz="3200" dirty="0">
                <a:latin typeface="Cambria Math" charset="0"/>
                <a:ea typeface="Cambria Math" charset="0"/>
                <a:cs typeface="Cambria Math" charset="0"/>
              </a:rPr>
              <a:t>. </a:t>
            </a:r>
          </a:p>
          <a:p>
            <a:pPr marL="0" indent="0">
              <a:buNone/>
            </a:pPr>
            <a:endParaRPr lang="fr-FR" sz="3200" dirty="0">
              <a:latin typeface="Cambria Math" charset="0"/>
              <a:ea typeface="Cambria Math" charset="0"/>
              <a:cs typeface="Cambria Math" charset="0"/>
            </a:endParaRPr>
          </a:p>
          <a:p>
            <a:pPr marL="0" indent="0">
              <a:buNone/>
            </a:pPr>
            <a:r>
              <a:rPr lang="fr-FR" sz="3200" dirty="0">
                <a:latin typeface="Cambria Math" charset="0"/>
                <a:ea typeface="Cambria Math" charset="0"/>
                <a:cs typeface="Cambria Math" charset="0"/>
              </a:rPr>
              <a:t>Personne âgée selon</a:t>
            </a:r>
            <a:r>
              <a:rPr lang="fr-FR" sz="3200" dirty="0">
                <a:solidFill>
                  <a:srgbClr val="92D050"/>
                </a:solidFill>
                <a:latin typeface="Cambria Math" charset="0"/>
                <a:ea typeface="Cambria Math" charset="0"/>
                <a:cs typeface="Cambria Math" charset="0"/>
              </a:rPr>
              <a:t> l’OMS </a:t>
            </a:r>
            <a:r>
              <a:rPr lang="fr-FR" sz="3200" dirty="0">
                <a:latin typeface="Cambria Math" charset="0"/>
                <a:ea typeface="Cambria Math" charset="0"/>
                <a:cs typeface="Cambria Math" charset="0"/>
              </a:rPr>
              <a:t>est une personne d’au moins </a:t>
            </a:r>
            <a:r>
              <a:rPr lang="fr-FR" sz="3200" dirty="0">
                <a:solidFill>
                  <a:srgbClr val="92D050"/>
                </a:solidFill>
                <a:latin typeface="Cambria Math" charset="0"/>
                <a:ea typeface="Cambria Math" charset="0"/>
                <a:cs typeface="Cambria Math" charset="0"/>
              </a:rPr>
              <a:t>65 ans. </a:t>
            </a:r>
          </a:p>
          <a:p>
            <a:pPr marL="0" indent="0">
              <a:buNone/>
            </a:pPr>
            <a:endParaRPr lang="fr-FR" sz="3200" dirty="0">
              <a:latin typeface="Cambria Math" charset="0"/>
              <a:ea typeface="Cambria Math" charset="0"/>
              <a:cs typeface="Cambria Math" charset="0"/>
            </a:endParaRPr>
          </a:p>
          <a:p>
            <a:pPr marL="0" indent="0">
              <a:buNone/>
            </a:pPr>
            <a:r>
              <a:rPr lang="fr-FR" sz="3200" dirty="0">
                <a:solidFill>
                  <a:srgbClr val="92D050"/>
                </a:solidFill>
                <a:latin typeface="Cambria Math" charset="0"/>
                <a:ea typeface="Cambria Math" charset="0"/>
                <a:cs typeface="Cambria Math" charset="0"/>
              </a:rPr>
              <a:t>Gériatres</a:t>
            </a:r>
            <a:r>
              <a:rPr lang="fr-FR" sz="3200" dirty="0">
                <a:latin typeface="Cambria Math" charset="0"/>
                <a:ea typeface="Cambria Math" charset="0"/>
                <a:cs typeface="Cambria Math" charset="0"/>
              </a:rPr>
              <a:t> définissent actuellement la personne âgée au delà de </a:t>
            </a:r>
            <a:r>
              <a:rPr lang="fr-FR" sz="3200" dirty="0">
                <a:solidFill>
                  <a:srgbClr val="92D050"/>
                </a:solidFill>
                <a:latin typeface="Cambria Math" charset="0"/>
                <a:ea typeface="Cambria Math" charset="0"/>
                <a:cs typeface="Cambria Math" charset="0"/>
              </a:rPr>
              <a:t>75 ans  </a:t>
            </a:r>
            <a:r>
              <a:rPr lang="fr-FR" sz="3200" dirty="0">
                <a:latin typeface="Cambria Math" charset="0"/>
                <a:ea typeface="Cambria Math" charset="0"/>
                <a:cs typeface="Cambria Math" charset="0"/>
              </a:rPr>
              <a:t>ainsi que ceux de plus de 65 ans qui présentent une </a:t>
            </a:r>
            <a:r>
              <a:rPr lang="fr-FR" sz="3200" dirty="0" err="1">
                <a:latin typeface="Cambria Math" charset="0"/>
                <a:ea typeface="Cambria Math" charset="0"/>
                <a:cs typeface="Cambria Math" charset="0"/>
              </a:rPr>
              <a:t>polypathologie</a:t>
            </a:r>
            <a:r>
              <a:rPr lang="fr-FR" sz="3200" dirty="0">
                <a:latin typeface="Cambria Math" charset="0"/>
                <a:ea typeface="Cambria Math" charset="0"/>
                <a:cs typeface="Cambria Math" charset="0"/>
              </a:rPr>
              <a:t>.</a:t>
            </a:r>
          </a:p>
          <a:p>
            <a:pPr marL="0" indent="0">
              <a:buNone/>
            </a:pPr>
            <a:r>
              <a:rPr lang="fr-FR" sz="3200" dirty="0">
                <a:latin typeface="Cambria Math" charset="0"/>
                <a:ea typeface="Cambria Math" charset="0"/>
                <a:cs typeface="Cambria Math" charset="0"/>
              </a:rPr>
              <a:t> </a:t>
            </a:r>
          </a:p>
        </p:txBody>
      </p:sp>
    </p:spTree>
    <p:extLst>
      <p:ext uri="{BB962C8B-B14F-4D97-AF65-F5344CB8AC3E}">
        <p14:creationId xmlns:p14="http://schemas.microsoft.com/office/powerpoint/2010/main" val="83693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lstStyle/>
          <a:p>
            <a:pPr algn="ctr"/>
            <a:r>
              <a:rPr lang="fr-FR" b="1" dirty="0">
                <a:solidFill>
                  <a:srgbClr val="0432FF"/>
                </a:solidFill>
                <a:latin typeface="Cambria Math" charset="0"/>
                <a:ea typeface="Cambria Math" charset="0"/>
                <a:cs typeface="Cambria Math" charset="0"/>
              </a:rPr>
              <a:t>Introduction</a:t>
            </a:r>
          </a:p>
        </p:txBody>
      </p:sp>
      <p:sp>
        <p:nvSpPr>
          <p:cNvPr id="3" name="Espace réservé du contenu 2"/>
          <p:cNvSpPr>
            <a:spLocks noGrp="1"/>
          </p:cNvSpPr>
          <p:nvPr>
            <p:ph idx="1"/>
          </p:nvPr>
        </p:nvSpPr>
        <p:spPr>
          <a:xfrm>
            <a:off x="838200" y="1067129"/>
            <a:ext cx="10515600" cy="4351338"/>
          </a:xfrm>
        </p:spPr>
        <p:txBody>
          <a:bodyPr>
            <a:noAutofit/>
          </a:bodyPr>
          <a:lstStyle/>
          <a:p>
            <a:pPr>
              <a:buFont typeface="Wingdings" charset="2"/>
              <a:buChar char="Ø"/>
            </a:pPr>
            <a:r>
              <a:rPr lang="fr-FR" b="1" dirty="0">
                <a:solidFill>
                  <a:srgbClr val="0432FF"/>
                </a:solidFill>
                <a:latin typeface="Cambria Math" charset="0"/>
                <a:ea typeface="Cambria Math" charset="0"/>
                <a:cs typeface="Cambria Math" charset="0"/>
              </a:rPr>
              <a:t> intérêt:</a:t>
            </a:r>
          </a:p>
          <a:p>
            <a:pPr marL="0" indent="0">
              <a:buNone/>
            </a:pPr>
            <a:r>
              <a:rPr lang="fr-FR" dirty="0">
                <a:latin typeface="Cambria Math" charset="0"/>
                <a:ea typeface="Cambria Math" charset="0"/>
                <a:cs typeface="Cambria Math" charset="0"/>
              </a:rPr>
              <a:t> </a:t>
            </a:r>
            <a:r>
              <a:rPr lang="fr-FR" i="1" dirty="0">
                <a:solidFill>
                  <a:srgbClr val="FF0000"/>
                </a:solidFill>
                <a:latin typeface="Cambria Math" charset="0"/>
                <a:ea typeface="Cambria Math" charset="0"/>
                <a:cs typeface="Cambria Math" charset="0"/>
              </a:rPr>
              <a:t>Epidémiologie: </a:t>
            </a:r>
            <a:r>
              <a:rPr lang="fr-FR" dirty="0">
                <a:latin typeface="Cambria Math" charset="0"/>
                <a:ea typeface="Cambria Math" charset="0"/>
                <a:cs typeface="Cambria Math" charset="0"/>
              </a:rPr>
              <a:t>  </a:t>
            </a:r>
          </a:p>
          <a:p>
            <a:pPr marL="0" indent="0">
              <a:buNone/>
            </a:pPr>
            <a:endParaRPr lang="fr-FR" dirty="0">
              <a:latin typeface="Cambria Math" charset="0"/>
              <a:ea typeface="Cambria Math" charset="0"/>
              <a:cs typeface="Cambria Math" charset="0"/>
            </a:endParaRPr>
          </a:p>
          <a:p>
            <a:pPr marL="0" indent="0">
              <a:buNone/>
            </a:pPr>
            <a:endParaRPr lang="fr-FR" dirty="0">
              <a:latin typeface="Cambria Math" charset="0"/>
              <a:ea typeface="Cambria Math" charset="0"/>
              <a:cs typeface="Cambria Math" charset="0"/>
            </a:endParaRPr>
          </a:p>
        </p:txBody>
      </p:sp>
      <p:pic>
        <p:nvPicPr>
          <p:cNvPr id="4" name="Image 3"/>
          <p:cNvPicPr>
            <a:picLocks noChangeAspect="1"/>
          </p:cNvPicPr>
          <p:nvPr/>
        </p:nvPicPr>
        <p:blipFill>
          <a:blip r:embed="rId3"/>
          <a:stretch>
            <a:fillRect/>
          </a:stretch>
        </p:blipFill>
        <p:spPr>
          <a:xfrm>
            <a:off x="569272" y="2065919"/>
            <a:ext cx="10784528" cy="3934620"/>
          </a:xfrm>
          <a:prstGeom prst="rect">
            <a:avLst/>
          </a:prstGeom>
        </p:spPr>
      </p:pic>
      <p:sp>
        <p:nvSpPr>
          <p:cNvPr id="5" name="Rectangle 4"/>
          <p:cNvSpPr/>
          <p:nvPr/>
        </p:nvSpPr>
        <p:spPr>
          <a:xfrm>
            <a:off x="957943" y="5839265"/>
            <a:ext cx="8835414" cy="369332"/>
          </a:xfrm>
          <a:prstGeom prst="rect">
            <a:avLst/>
          </a:prstGeom>
        </p:spPr>
        <p:txBody>
          <a:bodyPr wrap="square">
            <a:spAutoFit/>
          </a:bodyPr>
          <a:lstStyle/>
          <a:p>
            <a:r>
              <a:rPr lang="fr-FR">
                <a:latin typeface=""/>
              </a:rPr>
              <a:t>Figure 1:  Prévalence </a:t>
            </a:r>
            <a:r>
              <a:rPr lang="fr-FR" dirty="0">
                <a:latin typeface=""/>
              </a:rPr>
              <a:t>des personnes atteintes de diabète </a:t>
            </a:r>
            <a:r>
              <a:rPr lang="fr-FR">
                <a:latin typeface=""/>
              </a:rPr>
              <a:t>par âge sexe</a:t>
            </a:r>
            <a:r>
              <a:rPr lang="fr-FR" dirty="0">
                <a:latin typeface=""/>
              </a:rPr>
              <a:t>, 2017</a:t>
            </a:r>
            <a:endParaRPr lang="fr-FR" dirty="0"/>
          </a:p>
        </p:txBody>
      </p:sp>
      <p:sp>
        <p:nvSpPr>
          <p:cNvPr id="6" name="ZoneTexte 5"/>
          <p:cNvSpPr txBox="1"/>
          <p:nvPr/>
        </p:nvSpPr>
        <p:spPr>
          <a:xfrm>
            <a:off x="9644269" y="6068307"/>
            <a:ext cx="1709531" cy="307777"/>
          </a:xfrm>
          <a:prstGeom prst="rect">
            <a:avLst/>
          </a:prstGeom>
          <a:noFill/>
        </p:spPr>
        <p:txBody>
          <a:bodyPr wrap="square" rtlCol="0">
            <a:spAutoFit/>
          </a:bodyPr>
          <a:lstStyle/>
          <a:p>
            <a:r>
              <a:rPr lang="fr-FR" sz="1400" i="1" dirty="0">
                <a:latin typeface="Cambria Math" charset="0"/>
                <a:ea typeface="Cambria Math" charset="0"/>
                <a:cs typeface="Cambria Math" charset="0"/>
              </a:rPr>
              <a:t>atlas IDF 2018 </a:t>
            </a:r>
          </a:p>
        </p:txBody>
      </p:sp>
      <p:sp>
        <p:nvSpPr>
          <p:cNvPr id="7" name="Ellipse 6"/>
          <p:cNvSpPr/>
          <p:nvPr/>
        </p:nvSpPr>
        <p:spPr>
          <a:xfrm>
            <a:off x="7660258" y="1829985"/>
            <a:ext cx="2402028" cy="418385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744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lstStyle/>
          <a:p>
            <a:pPr algn="ctr"/>
            <a:r>
              <a:rPr lang="fr-FR" b="1" dirty="0">
                <a:solidFill>
                  <a:srgbClr val="0432FF"/>
                </a:solidFill>
                <a:latin typeface="Cambria Math" charset="0"/>
                <a:ea typeface="Cambria Math" charset="0"/>
                <a:cs typeface="Cambria Math" charset="0"/>
              </a:rPr>
              <a:t>Introduction</a:t>
            </a:r>
          </a:p>
        </p:txBody>
      </p:sp>
      <p:sp>
        <p:nvSpPr>
          <p:cNvPr id="3" name="Espace réservé du contenu 2"/>
          <p:cNvSpPr>
            <a:spLocks noGrp="1"/>
          </p:cNvSpPr>
          <p:nvPr>
            <p:ph idx="1"/>
          </p:nvPr>
        </p:nvSpPr>
        <p:spPr>
          <a:xfrm>
            <a:off x="838200" y="1067129"/>
            <a:ext cx="10515600" cy="5433684"/>
          </a:xfrm>
        </p:spPr>
        <p:txBody>
          <a:bodyPr>
            <a:noAutofit/>
          </a:bodyPr>
          <a:lstStyle/>
          <a:p>
            <a:pPr>
              <a:buFont typeface="Wingdings" charset="2"/>
              <a:buChar char="Ø"/>
            </a:pPr>
            <a:r>
              <a:rPr lang="fr-FR" b="1" dirty="0">
                <a:solidFill>
                  <a:srgbClr val="0432FF"/>
                </a:solidFill>
                <a:latin typeface="Cambria Math" charset="0"/>
                <a:ea typeface="Cambria Math" charset="0"/>
                <a:cs typeface="Cambria Math" charset="0"/>
              </a:rPr>
              <a:t> </a:t>
            </a:r>
            <a:r>
              <a:rPr lang="fr-FR" sz="3200" b="1" dirty="0">
                <a:solidFill>
                  <a:srgbClr val="0432FF"/>
                </a:solidFill>
                <a:latin typeface="Cambria Math" charset="0"/>
                <a:ea typeface="Cambria Math" charset="0"/>
                <a:cs typeface="Cambria Math" charset="0"/>
              </a:rPr>
              <a:t>intérêt:</a:t>
            </a:r>
          </a:p>
          <a:p>
            <a:pPr marL="0" indent="0">
              <a:buNone/>
            </a:pPr>
            <a:r>
              <a:rPr lang="fr-FR" sz="3200" dirty="0">
                <a:latin typeface="Cambria Math" charset="0"/>
                <a:ea typeface="Cambria Math" charset="0"/>
                <a:cs typeface="Cambria Math" charset="0"/>
              </a:rPr>
              <a:t> </a:t>
            </a:r>
            <a:r>
              <a:rPr lang="fr-FR" sz="3200" i="1" dirty="0">
                <a:solidFill>
                  <a:srgbClr val="FF0000"/>
                </a:solidFill>
                <a:latin typeface="Cambria Math" charset="0"/>
                <a:ea typeface="Cambria Math" charset="0"/>
                <a:cs typeface="Cambria Math" charset="0"/>
              </a:rPr>
              <a:t>Epidémiologie: </a:t>
            </a:r>
            <a:r>
              <a:rPr lang="fr-FR" sz="3200" dirty="0">
                <a:latin typeface="Cambria Math" charset="0"/>
                <a:ea typeface="Cambria Math" charset="0"/>
                <a:cs typeface="Cambria Math" charset="0"/>
              </a:rPr>
              <a:t>augmentation avec l’espérance de vie</a:t>
            </a:r>
          </a:p>
          <a:p>
            <a:pPr marL="0" indent="0">
              <a:buNone/>
            </a:pPr>
            <a:r>
              <a:rPr lang="fr-FR" sz="3200" dirty="0">
                <a:solidFill>
                  <a:schemeClr val="accent2"/>
                </a:solidFill>
                <a:latin typeface="Cambria Math" charset="0"/>
                <a:ea typeface="Cambria Math" charset="0"/>
                <a:cs typeface="Cambria Math" charset="0"/>
              </a:rPr>
              <a:t>USA: </a:t>
            </a:r>
            <a:r>
              <a:rPr lang="fr-FR" sz="3200" dirty="0" err="1">
                <a:latin typeface="Cambria Math" charset="0"/>
                <a:ea typeface="Cambria Math" charset="0"/>
                <a:cs typeface="Cambria Math" charset="0"/>
              </a:rPr>
              <a:t>Hanes</a:t>
            </a:r>
            <a:r>
              <a:rPr lang="fr-FR" sz="3200" dirty="0">
                <a:latin typeface="Cambria Math" charset="0"/>
                <a:ea typeface="Cambria Math" charset="0"/>
                <a:cs typeface="Cambria Math" charset="0"/>
              </a:rPr>
              <a:t>  20%  des &gt; 75 ans;</a:t>
            </a:r>
          </a:p>
          <a:p>
            <a:pPr marL="0" indent="0">
              <a:buNone/>
            </a:pPr>
            <a:r>
              <a:rPr lang="fr-FR" sz="3200" dirty="0">
                <a:solidFill>
                  <a:schemeClr val="accent2"/>
                </a:solidFill>
                <a:latin typeface="Cambria Math" charset="0"/>
                <a:ea typeface="Cambria Math" charset="0"/>
                <a:cs typeface="Cambria Math" charset="0"/>
              </a:rPr>
              <a:t>France: </a:t>
            </a:r>
            <a:r>
              <a:rPr lang="fr-FR" sz="3200" dirty="0">
                <a:latin typeface="Cambria Math" charset="0"/>
                <a:ea typeface="Cambria Math" charset="0"/>
                <a:cs typeface="Cambria Math" charset="0"/>
              </a:rPr>
              <a:t>PAQUID: 10,3% des &gt;  65 ans;</a:t>
            </a:r>
          </a:p>
          <a:p>
            <a:pPr marL="0" indent="0">
              <a:buNone/>
            </a:pPr>
            <a:r>
              <a:rPr lang="fr-FR" sz="3200" dirty="0">
                <a:solidFill>
                  <a:schemeClr val="accent2"/>
                </a:solidFill>
                <a:latin typeface="Cambria Math" charset="0"/>
                <a:ea typeface="Cambria Math" charset="0"/>
                <a:cs typeface="Cambria Math" charset="0"/>
              </a:rPr>
              <a:t>Bénin: </a:t>
            </a:r>
            <a:r>
              <a:rPr lang="fr-FR" sz="3200" dirty="0">
                <a:latin typeface="Cambria Math" charset="0"/>
                <a:ea typeface="Cambria Math" charset="0"/>
                <a:cs typeface="Cambria Math" charset="0"/>
              </a:rPr>
              <a:t>28,20 % entre 2010 </a:t>
            </a:r>
            <a:r>
              <a:rPr lang="mr-IN" sz="3200" dirty="0">
                <a:latin typeface="Cambria Math" charset="0"/>
                <a:ea typeface="Cambria Math" charset="0"/>
                <a:cs typeface="Cambria Math" charset="0"/>
              </a:rPr>
              <a:t>–</a:t>
            </a:r>
            <a:r>
              <a:rPr lang="fr-FR" sz="3200" dirty="0">
                <a:latin typeface="Cambria Math" charset="0"/>
                <a:ea typeface="Cambria Math" charset="0"/>
                <a:cs typeface="Cambria Math" charset="0"/>
              </a:rPr>
              <a:t> 2012;</a:t>
            </a:r>
          </a:p>
          <a:p>
            <a:pPr marL="0" indent="0">
              <a:buNone/>
            </a:pPr>
            <a:r>
              <a:rPr lang="fr-FR" sz="3200" dirty="0">
                <a:solidFill>
                  <a:schemeClr val="accent2"/>
                </a:solidFill>
                <a:latin typeface="Cambria Math" charset="0"/>
                <a:ea typeface="Cambria Math" charset="0"/>
                <a:cs typeface="Cambria Math" charset="0"/>
              </a:rPr>
              <a:t>                                            Mali: </a:t>
            </a:r>
          </a:p>
          <a:p>
            <a:pPr marL="0" indent="0">
              <a:buNone/>
            </a:pPr>
            <a:r>
              <a:rPr lang="fr-FR" sz="3200" dirty="0">
                <a:latin typeface="Cambria Math" charset="0"/>
                <a:ea typeface="Cambria Math" charset="0"/>
                <a:cs typeface="Cambria Math" charset="0"/>
              </a:rPr>
              <a:t>      - 2002:  9,6% en médecine interne; </a:t>
            </a:r>
          </a:p>
          <a:p>
            <a:pPr marL="0" indent="0">
              <a:buNone/>
            </a:pPr>
            <a:r>
              <a:rPr lang="fr-FR" sz="3200" dirty="0">
                <a:latin typeface="Cambria Math" charset="0"/>
                <a:ea typeface="Cambria Math" charset="0"/>
                <a:cs typeface="Cambria Math" charset="0"/>
              </a:rPr>
              <a:t>      -2010-2012 :Point G/Hôpital du Mali: 11,43% ;</a:t>
            </a:r>
          </a:p>
          <a:p>
            <a:pPr marL="0" indent="0">
              <a:buNone/>
            </a:pPr>
            <a:r>
              <a:rPr lang="fr-FR" sz="3200" dirty="0">
                <a:latin typeface="Cambria Math" charset="0"/>
                <a:ea typeface="Cambria Math" charset="0"/>
                <a:cs typeface="Cambria Math" charset="0"/>
              </a:rPr>
              <a:t>      -2012-2013:  diabète 69,2% des affections endocriniennes du sujet âgé (Médecine interne Point G).</a:t>
            </a:r>
          </a:p>
          <a:p>
            <a:pPr marL="0" indent="0">
              <a:buNone/>
            </a:pPr>
            <a:endParaRPr lang="fr-FR" dirty="0">
              <a:latin typeface="Cambria Math" charset="0"/>
              <a:ea typeface="Cambria Math" charset="0"/>
              <a:cs typeface="Cambria Math" charset="0"/>
            </a:endParaRPr>
          </a:p>
        </p:txBody>
      </p:sp>
    </p:spTree>
    <p:extLst>
      <p:ext uri="{BB962C8B-B14F-4D97-AF65-F5344CB8AC3E}">
        <p14:creationId xmlns:p14="http://schemas.microsoft.com/office/powerpoint/2010/main" val="1477467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742950" lvl="0" indent="-742950" algn="ctr">
              <a:lnSpc>
                <a:spcPct val="100000"/>
              </a:lnSpc>
              <a:spcBef>
                <a:spcPts val="0"/>
              </a:spcBef>
            </a:pPr>
            <a:r>
              <a:rPr lang="fr-FR" b="1" dirty="0">
                <a:solidFill>
                  <a:srgbClr val="0432FF"/>
                </a:solidFill>
                <a:latin typeface="Cambria Math" charset="0"/>
                <a:ea typeface="Cambria Math" charset="0"/>
                <a:cs typeface="Cambria Math" charset="0"/>
              </a:rPr>
              <a:t>Introduction</a:t>
            </a:r>
            <a:endParaRPr lang="fr-FR" dirty="0"/>
          </a:p>
        </p:txBody>
      </p:sp>
      <p:sp>
        <p:nvSpPr>
          <p:cNvPr id="3" name="Espace réservé du contenu 2"/>
          <p:cNvSpPr>
            <a:spLocks noGrp="1"/>
          </p:cNvSpPr>
          <p:nvPr>
            <p:ph idx="1"/>
          </p:nvPr>
        </p:nvSpPr>
        <p:spPr/>
        <p:txBody>
          <a:bodyPr>
            <a:normAutofit lnSpcReduction="10000"/>
          </a:bodyPr>
          <a:lstStyle/>
          <a:p>
            <a:pPr>
              <a:buFont typeface="Wingdings" charset="2"/>
              <a:buChar char="Ø"/>
            </a:pPr>
            <a:r>
              <a:rPr lang="fr-FR" b="1" dirty="0">
                <a:solidFill>
                  <a:schemeClr val="accent2">
                    <a:lumMod val="50000"/>
                  </a:schemeClr>
                </a:solidFill>
                <a:latin typeface="Cambria Math" charset="0"/>
                <a:ea typeface="Cambria Math" charset="0"/>
                <a:cs typeface="Cambria Math" charset="0"/>
              </a:rPr>
              <a:t>Intérêt </a:t>
            </a:r>
          </a:p>
          <a:p>
            <a:pPr>
              <a:buFont typeface="Wingdings" charset="2"/>
              <a:buChar char="ü"/>
            </a:pPr>
            <a:r>
              <a:rPr lang="fr-FR" i="1" dirty="0">
                <a:solidFill>
                  <a:srgbClr val="0000FF"/>
                </a:solidFill>
                <a:effectLst>
                  <a:outerShdw blurRad="38100" dist="38100" dir="2700000" algn="tl">
                    <a:srgbClr val="000000">
                      <a:alpha val="43137"/>
                    </a:srgbClr>
                  </a:outerShdw>
                </a:effectLst>
                <a:latin typeface="Cambria Math" charset="0"/>
                <a:ea typeface="Cambria Math" charset="0"/>
                <a:cs typeface="Cambria Math" charset="0"/>
              </a:rPr>
              <a:t>Clinique</a:t>
            </a:r>
            <a:r>
              <a:rPr lang="fr-FR" dirty="0">
                <a:effectLst>
                  <a:outerShdw blurRad="38100" dist="38100" dir="2700000" algn="tl">
                    <a:srgbClr val="000000">
                      <a:alpha val="43137"/>
                    </a:srgbClr>
                  </a:outerShdw>
                </a:effectLst>
                <a:latin typeface="Cambria Math" charset="0"/>
                <a:ea typeface="Cambria Math" charset="0"/>
                <a:cs typeface="Cambria Math" charset="0"/>
              </a:rPr>
              <a:t> </a:t>
            </a:r>
          </a:p>
          <a:p>
            <a:pPr marL="0" indent="0">
              <a:buNone/>
            </a:pPr>
            <a:r>
              <a:rPr lang="fr-FR" dirty="0">
                <a:solidFill>
                  <a:schemeClr val="accent2">
                    <a:lumMod val="75000"/>
                  </a:schemeClr>
                </a:solidFill>
                <a:latin typeface="Cambria Math" charset="0"/>
                <a:ea typeface="Cambria Math" charset="0"/>
                <a:cs typeface="Cambria Math" charset="0"/>
              </a:rPr>
              <a:t>Pronostic vital: </a:t>
            </a:r>
            <a:r>
              <a:rPr lang="fr-FR" dirty="0">
                <a:latin typeface="Cambria Math" charset="0"/>
                <a:ea typeface="Cambria Math" charset="0"/>
                <a:cs typeface="Cambria Math" charset="0"/>
              </a:rPr>
              <a:t>complications aiguës</a:t>
            </a:r>
          </a:p>
          <a:p>
            <a:pPr marL="0" indent="0">
              <a:buNone/>
            </a:pPr>
            <a:r>
              <a:rPr lang="fr-FR" dirty="0">
                <a:latin typeface="Cambria Math" charset="0"/>
                <a:ea typeface="Cambria Math" charset="0"/>
                <a:cs typeface="Cambria Math" charset="0"/>
              </a:rPr>
              <a:t>Pronostic fonctionnel: complications chroniques</a:t>
            </a:r>
          </a:p>
          <a:p>
            <a:pPr marL="0" indent="0">
              <a:buNone/>
            </a:pPr>
            <a:r>
              <a:rPr lang="fr-FR" dirty="0">
                <a:latin typeface="Cambria Math" charset="0"/>
                <a:ea typeface="Cambria Math" charset="0"/>
                <a:cs typeface="Cambria Math" charset="0"/>
              </a:rPr>
              <a:t>Particularités-Hétérogénéité clinique        prise en charge individualisée</a:t>
            </a:r>
          </a:p>
          <a:p>
            <a:pPr marL="0" indent="0">
              <a:buNone/>
            </a:pPr>
            <a:r>
              <a:rPr lang="fr-FR" dirty="0">
                <a:solidFill>
                  <a:schemeClr val="accent2">
                    <a:lumMod val="75000"/>
                  </a:schemeClr>
                </a:solidFill>
                <a:latin typeface="Cambria Math" charset="0"/>
                <a:ea typeface="Cambria Math" charset="0"/>
                <a:cs typeface="Cambria Math" charset="0"/>
              </a:rPr>
              <a:t>Risque iatrogène</a:t>
            </a:r>
            <a:r>
              <a:rPr lang="fr-FR" dirty="0">
                <a:latin typeface="Cambria Math" charset="0"/>
                <a:ea typeface="Cambria Math" charset="0"/>
                <a:cs typeface="Cambria Math" charset="0"/>
              </a:rPr>
              <a:t>: hypoglycémie, acidose lactique, </a:t>
            </a:r>
            <a:r>
              <a:rPr lang="fr-FR" dirty="0" err="1">
                <a:latin typeface="Cambria Math" charset="0"/>
                <a:ea typeface="Cambria Math" charset="0"/>
                <a:cs typeface="Cambria Math" charset="0"/>
              </a:rPr>
              <a:t>polymédication</a:t>
            </a:r>
            <a:endParaRPr lang="fr-FR" dirty="0">
              <a:latin typeface="Cambria Math" charset="0"/>
              <a:ea typeface="Cambria Math" charset="0"/>
              <a:cs typeface="Cambria Math" charset="0"/>
            </a:endParaRPr>
          </a:p>
          <a:p>
            <a:pPr>
              <a:buFont typeface="Wingdings" charset="2"/>
              <a:buChar char="ü"/>
            </a:pPr>
            <a:r>
              <a:rPr lang="fr-FR" i="1" dirty="0">
                <a:solidFill>
                  <a:srgbClr val="0000FF"/>
                </a:solidFill>
                <a:latin typeface="Cambria Math" charset="0"/>
                <a:ea typeface="Cambria Math" charset="0"/>
                <a:cs typeface="Cambria Math" charset="0"/>
              </a:rPr>
              <a:t>Economique:</a:t>
            </a:r>
          </a:p>
          <a:p>
            <a:pPr marL="0" indent="0">
              <a:buNone/>
            </a:pPr>
            <a:r>
              <a:rPr lang="fr-FR" dirty="0">
                <a:latin typeface="Cambria Math" charset="0"/>
                <a:ea typeface="Cambria Math" charset="0"/>
                <a:cs typeface="Cambria Math" charset="0"/>
              </a:rPr>
              <a:t>Augmentation du coût de prise en charge de la personne âgée </a:t>
            </a:r>
          </a:p>
          <a:p>
            <a:pPr marL="0" indent="0">
              <a:buNone/>
            </a:pPr>
            <a:endParaRPr lang="fr-FR" dirty="0"/>
          </a:p>
        </p:txBody>
      </p:sp>
      <p:sp>
        <p:nvSpPr>
          <p:cNvPr id="5" name="Espace réservé du pied de page 4"/>
          <p:cNvSpPr>
            <a:spLocks noGrp="1"/>
          </p:cNvSpPr>
          <p:nvPr>
            <p:ph type="ftr" sz="quarter" idx="11"/>
          </p:nvPr>
        </p:nvSpPr>
        <p:spPr/>
        <p:txBody>
          <a:bodyPr/>
          <a:lstStyle/>
          <a:p>
            <a:r>
              <a:rPr lang="fr-FR" dirty="0"/>
              <a:t> </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8</a:t>
            </a:fld>
            <a:endParaRPr lang="fr-FR"/>
          </a:p>
        </p:txBody>
      </p:sp>
      <p:sp>
        <p:nvSpPr>
          <p:cNvPr id="7" name="Flèche droite 6"/>
          <p:cNvSpPr/>
          <p:nvPr/>
        </p:nvSpPr>
        <p:spPr>
          <a:xfrm>
            <a:off x="6701806" y="3755634"/>
            <a:ext cx="341194" cy="2456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244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Introduction</a:t>
            </a:r>
            <a:endParaRPr lang="fr-FR" b="1" dirty="0">
              <a:solidFill>
                <a:srgbClr val="0432FF"/>
              </a:solidFill>
              <a:latin typeface="Cambria Math" charset="0"/>
              <a:ea typeface="Cambria Math" charset="0"/>
              <a:cs typeface="Cambria Math" charset="0"/>
            </a:endParaRPr>
          </a:p>
        </p:txBody>
      </p:sp>
      <p:sp>
        <p:nvSpPr>
          <p:cNvPr id="3" name="Espace réservé du contenu 2"/>
          <p:cNvSpPr>
            <a:spLocks noGrp="1"/>
          </p:cNvSpPr>
          <p:nvPr>
            <p:ph idx="1"/>
          </p:nvPr>
        </p:nvSpPr>
        <p:spPr/>
        <p:txBody>
          <a:bodyPr>
            <a:normAutofit/>
          </a:bodyPr>
          <a:lstStyle/>
          <a:p>
            <a:pPr>
              <a:buFont typeface="Wingdings" charset="2"/>
              <a:buChar char="Ø"/>
            </a:pP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Classification</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du</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diabète</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du sujet âgé</a:t>
            </a:r>
          </a:p>
          <a:p>
            <a:pPr marL="536575">
              <a:buFont typeface="Wingdings" panose="05000000000000000000" pitchFamily="2" charset="2"/>
              <a:buChar char="ü"/>
            </a:pPr>
            <a:r>
              <a:rPr lang="fr-FR" sz="3400" dirty="0">
                <a:latin typeface="Cambria Math" charset="0"/>
                <a:ea typeface="Cambria Math" charset="0"/>
                <a:cs typeface="Cambria Math" charset="0"/>
              </a:rPr>
              <a:t> Diabète de type 1:</a:t>
            </a:r>
          </a:p>
          <a:p>
            <a:pPr marL="987425"/>
            <a:r>
              <a:rPr lang="fr-FR" sz="3400" dirty="0">
                <a:latin typeface="Cambria Math" charset="0"/>
                <a:ea typeface="Cambria Math" charset="0"/>
                <a:cs typeface="Cambria Math" charset="0"/>
              </a:rPr>
              <a:t>  auto-immune </a:t>
            </a:r>
          </a:p>
          <a:p>
            <a:pPr marL="987425"/>
            <a:r>
              <a:rPr lang="fr-FR" sz="3400" dirty="0">
                <a:latin typeface="Cambria Math" charset="0"/>
                <a:ea typeface="Cambria Math" charset="0"/>
                <a:cs typeface="Cambria Math" charset="0"/>
              </a:rPr>
              <a:t>  idiopathique </a:t>
            </a:r>
          </a:p>
          <a:p>
            <a:pPr marL="536575">
              <a:buFont typeface="Wingdings" panose="05000000000000000000" pitchFamily="2" charset="2"/>
              <a:buChar char="ü"/>
            </a:pPr>
            <a:r>
              <a:rPr lang="fr-FR" sz="3400" dirty="0">
                <a:latin typeface="Cambria Math" charset="0"/>
                <a:ea typeface="Cambria Math" charset="0"/>
                <a:cs typeface="Cambria Math" charset="0"/>
              </a:rPr>
              <a:t>Diabète de type 2 </a:t>
            </a:r>
          </a:p>
          <a:p>
            <a:pPr marL="536575">
              <a:buFont typeface="Wingdings" panose="05000000000000000000" pitchFamily="2" charset="2"/>
              <a:buChar char="ü"/>
            </a:pPr>
            <a:r>
              <a:rPr lang="fr-FR" sz="3400" dirty="0">
                <a:latin typeface="Cambria Math" charset="0"/>
                <a:ea typeface="Cambria Math" charset="0"/>
                <a:cs typeface="Cambria Math" charset="0"/>
              </a:rPr>
              <a:t>Autres diabètes: </a:t>
            </a:r>
            <a:r>
              <a:rPr lang="fr-FR" sz="3400" dirty="0">
                <a:solidFill>
                  <a:srgbClr val="3366FF"/>
                </a:solidFill>
                <a:latin typeface="Cambria Math" charset="0"/>
                <a:ea typeface="Cambria Math" charset="0"/>
                <a:cs typeface="Cambria Math" charset="0"/>
              </a:rPr>
              <a:t>secondaires+++</a:t>
            </a:r>
          </a:p>
          <a:p>
            <a:pPr marL="0" indent="0">
              <a:buNone/>
            </a:pPr>
            <a:r>
              <a:rPr lang="fr-FR" sz="3400" dirty="0">
                <a:latin typeface="Cambria Math" charset="0"/>
                <a:ea typeface="Cambria Math" charset="0"/>
                <a:cs typeface="Cambria Math" charset="0"/>
              </a:rPr>
              <a:t> </a:t>
            </a:r>
          </a:p>
        </p:txBody>
      </p:sp>
      <p:sp>
        <p:nvSpPr>
          <p:cNvPr id="5" name="Espace réservé du pied de page 4"/>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9</a:t>
            </a:fld>
            <a:endParaRPr lang="fr-FR" dirty="0"/>
          </a:p>
        </p:txBody>
      </p:sp>
    </p:spTree>
    <p:extLst>
      <p:ext uri="{BB962C8B-B14F-4D97-AF65-F5344CB8AC3E}">
        <p14:creationId xmlns:p14="http://schemas.microsoft.com/office/powerpoint/2010/main" val="14957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Rappel physiologique </a:t>
            </a:r>
            <a:endParaRPr lang="fr-FR" dirty="0"/>
          </a:p>
        </p:txBody>
      </p:sp>
      <p:sp>
        <p:nvSpPr>
          <p:cNvPr id="3" name="Espace réservé du contenu 2"/>
          <p:cNvSpPr>
            <a:spLocks noGrp="1"/>
          </p:cNvSpPr>
          <p:nvPr>
            <p:ph idx="1"/>
          </p:nvPr>
        </p:nvSpPr>
        <p:spPr/>
        <p:txBody>
          <a:bodyPr/>
          <a:lstStyle/>
          <a:p>
            <a:pPr>
              <a:buFont typeface="Wingdings" panose="05000000000000000000" pitchFamily="2" charset="2"/>
              <a:buChar char="q"/>
            </a:pPr>
            <a:r>
              <a:rPr lang="fr-FR"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r>
              <a:rPr lang="fr-FR" b="1"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Vieillissement de la glycorégulation</a:t>
            </a:r>
          </a:p>
          <a:p>
            <a:pPr marL="307975" indent="0">
              <a:buNone/>
            </a:pPr>
            <a:endParaRPr lang="fr-FR" dirty="0">
              <a:latin typeface="Cambria Math" charset="0"/>
              <a:ea typeface="Cambria Math" charset="0"/>
              <a:cs typeface="Cambria Math" charset="0"/>
            </a:endParaRPr>
          </a:p>
          <a:p>
            <a:pPr marL="0" indent="0">
              <a:buNone/>
            </a:pPr>
            <a:r>
              <a:rPr lang="fr-FR" dirty="0">
                <a:latin typeface="Cambria Math" charset="0"/>
                <a:ea typeface="Cambria Math" charset="0"/>
                <a:cs typeface="Cambria Math" charset="0"/>
              </a:rPr>
              <a:t> </a:t>
            </a:r>
          </a:p>
        </p:txBody>
      </p:sp>
      <p:sp>
        <p:nvSpPr>
          <p:cNvPr id="4" name="Rectangle à coins arrondis 3"/>
          <p:cNvSpPr/>
          <p:nvPr/>
        </p:nvSpPr>
        <p:spPr>
          <a:xfrm>
            <a:off x="1530095" y="4328724"/>
            <a:ext cx="2276420" cy="1909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rgbClr val="0432FF"/>
                </a:solidFill>
              </a:rPr>
              <a:t>Sarcopie</a:t>
            </a:r>
            <a:endParaRPr lang="fr-FR" dirty="0">
              <a:solidFill>
                <a:srgbClr val="0432FF"/>
              </a:solidFill>
            </a:endParaRPr>
          </a:p>
        </p:txBody>
      </p:sp>
      <p:sp>
        <p:nvSpPr>
          <p:cNvPr id="5" name="Rectangle à coins arrondis 4"/>
          <p:cNvSpPr/>
          <p:nvPr/>
        </p:nvSpPr>
        <p:spPr>
          <a:xfrm>
            <a:off x="5140381" y="4039141"/>
            <a:ext cx="1571512" cy="4197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0432FF"/>
                </a:solidFill>
              </a:rPr>
              <a:t>Augmentation de l’adiposité</a:t>
            </a:r>
          </a:p>
        </p:txBody>
      </p:sp>
      <p:sp>
        <p:nvSpPr>
          <p:cNvPr id="6" name="Double flèche horizontale 5"/>
          <p:cNvSpPr/>
          <p:nvPr/>
        </p:nvSpPr>
        <p:spPr>
          <a:xfrm>
            <a:off x="3940630" y="3360056"/>
            <a:ext cx="1173048" cy="21263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3222169" y="4673259"/>
            <a:ext cx="2743200" cy="878793"/>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Insulino-resistance</a:t>
            </a:r>
            <a:r>
              <a:rPr lang="fr-FR" dirty="0"/>
              <a:t> musculaire</a:t>
            </a:r>
          </a:p>
        </p:txBody>
      </p:sp>
      <p:sp>
        <p:nvSpPr>
          <p:cNvPr id="8" name="Flèche vers le bas 7"/>
          <p:cNvSpPr/>
          <p:nvPr/>
        </p:nvSpPr>
        <p:spPr>
          <a:xfrm>
            <a:off x="4390860" y="3516085"/>
            <a:ext cx="272588" cy="11571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stretch>
            <a:fillRect/>
          </a:stretch>
        </p:blipFill>
        <p:spPr>
          <a:xfrm>
            <a:off x="9876971" y="2823708"/>
            <a:ext cx="1600200" cy="1304925"/>
          </a:xfrm>
          <a:prstGeom prst="rect">
            <a:avLst/>
          </a:prstGeom>
        </p:spPr>
      </p:pic>
      <p:pic>
        <p:nvPicPr>
          <p:cNvPr id="10" name="Image 9"/>
          <p:cNvPicPr>
            <a:picLocks noChangeAspect="1"/>
          </p:cNvPicPr>
          <p:nvPr/>
        </p:nvPicPr>
        <p:blipFill>
          <a:blip r:embed="rId4"/>
          <a:stretch>
            <a:fillRect/>
          </a:stretch>
        </p:blipFill>
        <p:spPr>
          <a:xfrm>
            <a:off x="7587345" y="3049815"/>
            <a:ext cx="1566808" cy="927098"/>
          </a:xfrm>
          <a:prstGeom prst="rect">
            <a:avLst/>
          </a:prstGeom>
        </p:spPr>
      </p:pic>
      <p:sp>
        <p:nvSpPr>
          <p:cNvPr id="11" name="Ellipse 10"/>
          <p:cNvSpPr/>
          <p:nvPr/>
        </p:nvSpPr>
        <p:spPr>
          <a:xfrm>
            <a:off x="6395527" y="4660448"/>
            <a:ext cx="2129239" cy="878793"/>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Pic précoce insulinique  retardé </a:t>
            </a:r>
          </a:p>
        </p:txBody>
      </p:sp>
      <p:sp>
        <p:nvSpPr>
          <p:cNvPr id="12" name="Ellipse 11"/>
          <p:cNvSpPr/>
          <p:nvPr/>
        </p:nvSpPr>
        <p:spPr>
          <a:xfrm>
            <a:off x="8089533" y="4741043"/>
            <a:ext cx="2129239" cy="737259"/>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pro-insuline jeune+++</a:t>
            </a:r>
          </a:p>
        </p:txBody>
      </p:sp>
      <p:sp>
        <p:nvSpPr>
          <p:cNvPr id="13" name="Rectangle 12"/>
          <p:cNvSpPr/>
          <p:nvPr/>
        </p:nvSpPr>
        <p:spPr>
          <a:xfrm>
            <a:off x="1857828" y="2295978"/>
            <a:ext cx="9347201" cy="51593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Vieillissement </a:t>
            </a:r>
          </a:p>
        </p:txBody>
      </p:sp>
      <p:sp>
        <p:nvSpPr>
          <p:cNvPr id="14" name="Flèche vers le bas 13"/>
          <p:cNvSpPr/>
          <p:nvPr/>
        </p:nvSpPr>
        <p:spPr>
          <a:xfrm>
            <a:off x="5820226" y="2807934"/>
            <a:ext cx="145143" cy="20252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p:cNvSpPr/>
          <p:nvPr/>
        </p:nvSpPr>
        <p:spPr>
          <a:xfrm>
            <a:off x="8363490" y="2822448"/>
            <a:ext cx="145143" cy="20252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5"/>
          <p:cNvSpPr/>
          <p:nvPr/>
        </p:nvSpPr>
        <p:spPr>
          <a:xfrm>
            <a:off x="2960914" y="2811915"/>
            <a:ext cx="145143" cy="20252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vers le bas 16"/>
          <p:cNvSpPr/>
          <p:nvPr/>
        </p:nvSpPr>
        <p:spPr>
          <a:xfrm>
            <a:off x="10337797" y="2817230"/>
            <a:ext cx="145143" cy="20252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p:cNvPicPr>
            <a:picLocks noChangeAspect="1"/>
          </p:cNvPicPr>
          <p:nvPr/>
        </p:nvPicPr>
        <p:blipFill>
          <a:blip r:embed="rId5"/>
          <a:stretch>
            <a:fillRect/>
          </a:stretch>
        </p:blipFill>
        <p:spPr>
          <a:xfrm>
            <a:off x="5113677" y="3074180"/>
            <a:ext cx="1624920" cy="97381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1" name="Rectangle à coins arrondis 20"/>
          <p:cNvSpPr/>
          <p:nvPr/>
        </p:nvSpPr>
        <p:spPr>
          <a:xfrm>
            <a:off x="7590630" y="3936396"/>
            <a:ext cx="1571512" cy="6886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0432FF"/>
                </a:solidFill>
              </a:rPr>
              <a:t>Baisse de la sensibilité aux stimuli GLP1</a:t>
            </a:r>
          </a:p>
        </p:txBody>
      </p:sp>
      <p:sp>
        <p:nvSpPr>
          <p:cNvPr id="22" name="Rectangle à coins arrondis 21"/>
          <p:cNvSpPr/>
          <p:nvPr/>
        </p:nvSpPr>
        <p:spPr>
          <a:xfrm>
            <a:off x="10032890" y="3936396"/>
            <a:ext cx="1571512" cy="6252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a:solidFill>
                  <a:srgbClr val="0432FF"/>
                </a:solidFill>
              </a:rPr>
              <a:t>retard de suppression de la production</a:t>
            </a:r>
            <a:endParaRPr lang="fr-FR" sz="1600" dirty="0">
              <a:solidFill>
                <a:srgbClr val="0432FF"/>
              </a:solidFill>
            </a:endParaRPr>
          </a:p>
        </p:txBody>
      </p:sp>
      <p:sp>
        <p:nvSpPr>
          <p:cNvPr id="23" name="Flèche vers le bas 22"/>
          <p:cNvSpPr/>
          <p:nvPr/>
        </p:nvSpPr>
        <p:spPr>
          <a:xfrm rot="5400000">
            <a:off x="6041767" y="4974581"/>
            <a:ext cx="241080" cy="219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à coins arrondis 23"/>
          <p:cNvSpPr/>
          <p:nvPr/>
        </p:nvSpPr>
        <p:spPr>
          <a:xfrm>
            <a:off x="1841888" y="5815564"/>
            <a:ext cx="8860537" cy="491880"/>
          </a:xfrm>
          <a:prstGeom prst="round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70C0"/>
                </a:solidFill>
              </a:rPr>
              <a:t>Diabète du sujet âgé</a:t>
            </a:r>
          </a:p>
        </p:txBody>
      </p:sp>
      <p:sp>
        <p:nvSpPr>
          <p:cNvPr id="25" name="Espace réservé du pied de page 24"/>
          <p:cNvSpPr>
            <a:spLocks noGrp="1"/>
          </p:cNvSpPr>
          <p:nvPr>
            <p:ph type="ftr" sz="quarter" idx="11"/>
          </p:nvPr>
        </p:nvSpPr>
        <p:spPr/>
        <p:txBody>
          <a:bodyPr/>
          <a:lstStyle/>
          <a:p>
            <a:r>
              <a:rPr lang="fr-FR" dirty="0"/>
              <a:t>diabète du sujet âgé</a:t>
            </a:r>
          </a:p>
        </p:txBody>
      </p:sp>
      <p:sp>
        <p:nvSpPr>
          <p:cNvPr id="26" name="Espace réservé du numéro de diapositive 25"/>
          <p:cNvSpPr>
            <a:spLocks noGrp="1"/>
          </p:cNvSpPr>
          <p:nvPr>
            <p:ph type="sldNum" sz="quarter" idx="12"/>
          </p:nvPr>
        </p:nvSpPr>
        <p:spPr/>
        <p:txBody>
          <a:bodyPr/>
          <a:lstStyle/>
          <a:p>
            <a:fld id="{D3A43520-AA19-4309-BD0C-4B929C868866}" type="slidenum">
              <a:rPr lang="fr-FR" smtClean="0"/>
              <a:t>10</a:t>
            </a:fld>
            <a:endParaRPr lang="fr-FR"/>
          </a:p>
        </p:txBody>
      </p:sp>
      <p:sp>
        <p:nvSpPr>
          <p:cNvPr id="27" name="Ellipse 26"/>
          <p:cNvSpPr/>
          <p:nvPr/>
        </p:nvSpPr>
        <p:spPr>
          <a:xfrm>
            <a:off x="688072" y="4731214"/>
            <a:ext cx="2207795" cy="737259"/>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rPr>
              <a:t>Dysrégulation</a:t>
            </a:r>
            <a:r>
              <a:rPr lang="fr-FR" sz="1600" dirty="0">
                <a:solidFill>
                  <a:schemeClr val="bg1"/>
                </a:solidFill>
              </a:rPr>
              <a:t> mitochondriale</a:t>
            </a:r>
          </a:p>
        </p:txBody>
      </p:sp>
      <p:sp>
        <p:nvSpPr>
          <p:cNvPr id="28" name="Flèche vers le bas 27"/>
          <p:cNvSpPr/>
          <p:nvPr/>
        </p:nvSpPr>
        <p:spPr>
          <a:xfrm rot="5400000">
            <a:off x="2904691" y="4974582"/>
            <a:ext cx="241080" cy="219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vers le bas 28"/>
          <p:cNvSpPr/>
          <p:nvPr/>
        </p:nvSpPr>
        <p:spPr>
          <a:xfrm>
            <a:off x="2006221" y="5511945"/>
            <a:ext cx="203579" cy="179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vers le bas 29"/>
          <p:cNvSpPr/>
          <p:nvPr/>
        </p:nvSpPr>
        <p:spPr>
          <a:xfrm>
            <a:off x="4561658" y="5571878"/>
            <a:ext cx="203579" cy="179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vers le bas 30"/>
          <p:cNvSpPr/>
          <p:nvPr/>
        </p:nvSpPr>
        <p:spPr>
          <a:xfrm>
            <a:off x="7393485" y="5584484"/>
            <a:ext cx="203579" cy="179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vers le bas 31"/>
          <p:cNvSpPr/>
          <p:nvPr/>
        </p:nvSpPr>
        <p:spPr>
          <a:xfrm>
            <a:off x="9149230" y="5583008"/>
            <a:ext cx="203579" cy="179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p:cNvSpPr txBox="1"/>
          <p:nvPr/>
        </p:nvSpPr>
        <p:spPr>
          <a:xfrm>
            <a:off x="3175001" y="6457890"/>
            <a:ext cx="5856111" cy="400110"/>
          </a:xfrm>
          <a:prstGeom prst="rect">
            <a:avLst/>
          </a:prstGeom>
          <a:noFill/>
        </p:spPr>
        <p:txBody>
          <a:bodyPr wrap="square" rtlCol="0">
            <a:spAutoFit/>
          </a:bodyPr>
          <a:lstStyle/>
          <a:p>
            <a:pPr algn="ctr"/>
            <a:r>
              <a:rPr lang="fr-FR" sz="2000" dirty="0">
                <a:latin typeface="Cambria Math" charset="0"/>
                <a:ea typeface="Cambria Math" charset="0"/>
                <a:cs typeface="Cambria Math" charset="0"/>
              </a:rPr>
              <a:t>Figure 2:  physiopathologie du diabète du sujet âgé</a:t>
            </a:r>
          </a:p>
        </p:txBody>
      </p:sp>
      <p:pic>
        <p:nvPicPr>
          <p:cNvPr id="20" name="Image 19"/>
          <p:cNvPicPr>
            <a:picLocks noChangeAspect="1"/>
          </p:cNvPicPr>
          <p:nvPr/>
        </p:nvPicPr>
        <p:blipFill rotWithShape="1">
          <a:blip r:embed="rId6">
            <a:extLst>
              <a:ext uri="{28A0092B-C50C-407E-A947-70E740481C1C}">
                <a14:useLocalDpi xmlns:a14="http://schemas.microsoft.com/office/drawing/2010/main" val="0"/>
              </a:ext>
            </a:extLst>
          </a:blip>
          <a:srcRect l="2406" t="23899" r="62925" b="13962"/>
          <a:stretch/>
        </p:blipFill>
        <p:spPr>
          <a:xfrm>
            <a:off x="1847679" y="3049815"/>
            <a:ext cx="1686325" cy="1300037"/>
          </a:xfrm>
          <a:prstGeom prst="rect">
            <a:avLst/>
          </a:prstGeom>
        </p:spPr>
      </p:pic>
    </p:spTree>
    <p:extLst>
      <p:ext uri="{BB962C8B-B14F-4D97-AF65-F5344CB8AC3E}">
        <p14:creationId xmlns:p14="http://schemas.microsoft.com/office/powerpoint/2010/main" val="303328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
                                        </p:tgtEl>
                                      </p:cBhvr>
                                      <p:by x="150000" y="150000"/>
                                    </p:animScale>
                                  </p:childTnLst>
                                </p:cTn>
                              </p:par>
                              <p:par>
                                <p:cTn id="7" presetID="6" presetClass="emph" presetSubtype="0" fill="hold" nodeType="withEffect">
                                  <p:stCondLst>
                                    <p:cond delay="0"/>
                                  </p:stCondLst>
                                  <p:childTnLst>
                                    <p:animScale>
                                      <p:cBhvr>
                                        <p:cTn id="8" dur="2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Rappel physiologique </a:t>
            </a:r>
            <a:endParaRPr lang="fr-FR" b="1" dirty="0">
              <a:solidFill>
                <a:srgbClr val="0432FF"/>
              </a:solidFill>
              <a:latin typeface="Cambria Math" charset="0"/>
              <a:ea typeface="Cambria Math" charset="0"/>
              <a:cs typeface="Cambria Math" charset="0"/>
            </a:endParaRPr>
          </a:p>
        </p:txBody>
      </p:sp>
      <p:sp>
        <p:nvSpPr>
          <p:cNvPr id="3" name="Espace réservé du contenu 2"/>
          <p:cNvSpPr>
            <a:spLocks noGrp="1"/>
          </p:cNvSpPr>
          <p:nvPr>
            <p:ph idx="1"/>
          </p:nvPr>
        </p:nvSpPr>
        <p:spPr>
          <a:xfrm>
            <a:off x="838200" y="1368425"/>
            <a:ext cx="10515600" cy="4351338"/>
          </a:xfrm>
        </p:spPr>
        <p:txBody>
          <a:bodyPr>
            <a:normAutofit/>
          </a:bodyPr>
          <a:lstStyle/>
          <a:p>
            <a:pPr>
              <a:buFont typeface="Wingdings" charset="2"/>
              <a:buChar char="Ø"/>
            </a:pP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Physiopathologie </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du</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diabète</a:t>
            </a:r>
            <a:r>
              <a:rPr lang="fr-FR" sz="3400" dirty="0">
                <a:solidFill>
                  <a:schemeClr val="accent2">
                    <a:lumMod val="75000"/>
                  </a:schemeClr>
                </a:solidFill>
                <a:latin typeface="Cambria Math" charset="0"/>
                <a:ea typeface="Cambria Math" charset="0"/>
                <a:cs typeface="Cambria Math" charset="0"/>
              </a:rPr>
              <a:t> </a:t>
            </a:r>
            <a:r>
              <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rPr>
              <a:t>du sujet âgé</a:t>
            </a:r>
          </a:p>
          <a:p>
            <a:pPr marL="0" indent="0">
              <a:buNone/>
            </a:pPr>
            <a:endPar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endParaRPr>
          </a:p>
          <a:p>
            <a:pPr marL="0" indent="0">
              <a:buNone/>
            </a:pPr>
            <a:endParaRPr lang="fr-FR" sz="3400" dirty="0">
              <a:solidFill>
                <a:schemeClr val="accent2">
                  <a:lumMod val="75000"/>
                </a:schemeClr>
              </a:solidFill>
              <a:effectLst>
                <a:outerShdw blurRad="38100" dist="38100" dir="2700000" algn="tl">
                  <a:srgbClr val="000000">
                    <a:alpha val="43137"/>
                  </a:srgbClr>
                </a:outerShdw>
              </a:effectLst>
              <a:latin typeface="Cambria Math" charset="0"/>
              <a:ea typeface="Cambria Math" charset="0"/>
              <a:cs typeface="Cambria Math" charset="0"/>
            </a:endParaRPr>
          </a:p>
        </p:txBody>
      </p:sp>
      <p:sp>
        <p:nvSpPr>
          <p:cNvPr id="5" name="Espace réservé du pied de page 4"/>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11</a:t>
            </a:fld>
            <a:endParaRPr lang="fr-FR" dirty="0"/>
          </a:p>
        </p:txBody>
      </p:sp>
      <p:pic>
        <p:nvPicPr>
          <p:cNvPr id="4" name="Image 3"/>
          <p:cNvPicPr>
            <a:picLocks noChangeAspect="1"/>
          </p:cNvPicPr>
          <p:nvPr/>
        </p:nvPicPr>
        <p:blipFill>
          <a:blip r:embed="rId3"/>
          <a:stretch>
            <a:fillRect/>
          </a:stretch>
        </p:blipFill>
        <p:spPr>
          <a:xfrm>
            <a:off x="1504950" y="1908969"/>
            <a:ext cx="5324475" cy="4447381"/>
          </a:xfrm>
          <a:prstGeom prst="rect">
            <a:avLst/>
          </a:prstGeom>
        </p:spPr>
      </p:pic>
      <p:sp>
        <p:nvSpPr>
          <p:cNvPr id="7" name="ZoneTexte 6"/>
          <p:cNvSpPr txBox="1"/>
          <p:nvPr/>
        </p:nvSpPr>
        <p:spPr>
          <a:xfrm>
            <a:off x="8553451" y="2897763"/>
            <a:ext cx="3228974" cy="584775"/>
          </a:xfrm>
          <a:prstGeom prst="rect">
            <a:avLst/>
          </a:prstGeom>
          <a:noFill/>
        </p:spPr>
        <p:txBody>
          <a:bodyPr wrap="square" rtlCol="0">
            <a:spAutoFit/>
          </a:bodyPr>
          <a:lstStyle/>
          <a:p>
            <a:r>
              <a:rPr lang="fr-FR" sz="1600" i="1" dirty="0" err="1">
                <a:latin typeface="Cambria Math" charset="0"/>
                <a:ea typeface="Cambria Math" charset="0"/>
                <a:cs typeface="Cambria Math" charset="0"/>
              </a:rPr>
              <a:t>Graydon</a:t>
            </a:r>
            <a:r>
              <a:rPr lang="fr-FR" sz="1600" i="1" dirty="0">
                <a:latin typeface="Cambria Math" charset="0"/>
                <a:ea typeface="Cambria Math" charset="0"/>
                <a:cs typeface="Cambria Math" charset="0"/>
              </a:rPr>
              <a:t> S. </a:t>
            </a:r>
            <a:r>
              <a:rPr lang="fr-FR" sz="1600" i="1" dirty="0" err="1">
                <a:latin typeface="Cambria Math" charset="0"/>
                <a:ea typeface="Cambria Math" charset="0"/>
                <a:cs typeface="Cambria Math" charset="0"/>
              </a:rPr>
              <a:t>Pathophysiology</a:t>
            </a:r>
            <a:r>
              <a:rPr lang="fr-FR" sz="1600" i="1" dirty="0">
                <a:latin typeface="Cambria Math" charset="0"/>
                <a:ea typeface="Cambria Math" charset="0"/>
                <a:cs typeface="Cambria Math" charset="0"/>
              </a:rPr>
              <a:t> of </a:t>
            </a:r>
            <a:r>
              <a:rPr lang="fr-FR" sz="1600" i="1" dirty="0" err="1">
                <a:latin typeface="Cambria Math" charset="0"/>
                <a:ea typeface="Cambria Math" charset="0"/>
                <a:cs typeface="Cambria Math" charset="0"/>
              </a:rPr>
              <a:t>diabetes</a:t>
            </a:r>
            <a:r>
              <a:rPr lang="fr-FR" sz="1600" i="1" dirty="0">
                <a:latin typeface="Cambria Math" charset="0"/>
                <a:ea typeface="Cambria Math" charset="0"/>
                <a:cs typeface="Cambria Math" charset="0"/>
              </a:rPr>
              <a:t> in </a:t>
            </a:r>
            <a:r>
              <a:rPr lang="fr-FR" sz="1600" i="1" dirty="0" err="1">
                <a:latin typeface="Cambria Math" charset="0"/>
                <a:ea typeface="Cambria Math" charset="0"/>
                <a:cs typeface="Cambria Math" charset="0"/>
              </a:rPr>
              <a:t>older</a:t>
            </a:r>
            <a:r>
              <a:rPr lang="fr-FR" sz="1600" i="1" dirty="0">
                <a:latin typeface="Cambria Math" charset="0"/>
                <a:ea typeface="Cambria Math" charset="0"/>
                <a:cs typeface="Cambria Math" charset="0"/>
              </a:rPr>
              <a:t> people  </a:t>
            </a:r>
          </a:p>
        </p:txBody>
      </p:sp>
      <p:sp>
        <p:nvSpPr>
          <p:cNvPr id="8" name="Rectangle 7"/>
          <p:cNvSpPr/>
          <p:nvPr/>
        </p:nvSpPr>
        <p:spPr>
          <a:xfrm>
            <a:off x="6829425" y="4462601"/>
            <a:ext cx="5191125" cy="646331"/>
          </a:xfrm>
          <a:prstGeom prst="rect">
            <a:avLst/>
          </a:prstGeom>
        </p:spPr>
        <p:txBody>
          <a:bodyPr wrap="square">
            <a:spAutoFit/>
          </a:bodyPr>
          <a:lstStyle/>
          <a:p>
            <a:r>
              <a:rPr lang="fr-FR" dirty="0">
                <a:latin typeface="Cambria Math" charset="0"/>
                <a:ea typeface="Cambria Math" charset="0"/>
                <a:cs typeface="Cambria Math" charset="0"/>
              </a:rPr>
              <a:t>Figure 3:   </a:t>
            </a:r>
            <a:r>
              <a:rPr lang="fr-FR" dirty="0" err="1">
                <a:latin typeface="Cambria Math" charset="0"/>
                <a:ea typeface="Cambria Math" charset="0"/>
                <a:cs typeface="Cambria Math" charset="0"/>
              </a:rPr>
              <a:t>Factors</a:t>
            </a:r>
            <a:r>
              <a:rPr lang="fr-FR" dirty="0">
                <a:latin typeface="Cambria Math" charset="0"/>
                <a:ea typeface="Cambria Math" charset="0"/>
                <a:cs typeface="Cambria Math" charset="0"/>
              </a:rPr>
              <a:t> </a:t>
            </a:r>
            <a:r>
              <a:rPr lang="fr-FR" dirty="0" err="1">
                <a:latin typeface="Cambria Math" charset="0"/>
                <a:ea typeface="Cambria Math" charset="0"/>
                <a:cs typeface="Cambria Math" charset="0"/>
              </a:rPr>
              <a:t>that</a:t>
            </a:r>
            <a:r>
              <a:rPr lang="fr-FR" dirty="0">
                <a:latin typeface="Cambria Math" charset="0"/>
                <a:ea typeface="Cambria Math" charset="0"/>
                <a:cs typeface="Cambria Math" charset="0"/>
              </a:rPr>
              <a:t> </a:t>
            </a:r>
            <a:r>
              <a:rPr lang="fr-FR" dirty="0" err="1">
                <a:latin typeface="Cambria Math" charset="0"/>
                <a:ea typeface="Cambria Math" charset="0"/>
                <a:cs typeface="Cambria Math" charset="0"/>
              </a:rPr>
              <a:t>contribute</a:t>
            </a:r>
            <a:r>
              <a:rPr lang="fr-FR" dirty="0">
                <a:latin typeface="Cambria Math" charset="0"/>
                <a:ea typeface="Cambria Math" charset="0"/>
                <a:cs typeface="Cambria Math" charset="0"/>
              </a:rPr>
              <a:t> to the high </a:t>
            </a:r>
            <a:r>
              <a:rPr lang="fr-FR" dirty="0" err="1">
                <a:latin typeface="Cambria Math" charset="0"/>
                <a:ea typeface="Cambria Math" charset="0"/>
                <a:cs typeface="Cambria Math" charset="0"/>
              </a:rPr>
              <a:t>prevalence</a:t>
            </a:r>
            <a:r>
              <a:rPr lang="fr-FR" dirty="0">
                <a:latin typeface="Cambria Math" charset="0"/>
                <a:ea typeface="Cambria Math" charset="0"/>
                <a:cs typeface="Cambria Math" charset="0"/>
              </a:rPr>
              <a:t> of  </a:t>
            </a:r>
            <a:r>
              <a:rPr lang="fr-FR" dirty="0" err="1">
                <a:latin typeface="Cambria Math" charset="0"/>
                <a:ea typeface="Cambria Math" charset="0"/>
                <a:cs typeface="Cambria Math" charset="0"/>
              </a:rPr>
              <a:t>diabetes</a:t>
            </a:r>
            <a:r>
              <a:rPr lang="fr-FR" dirty="0">
                <a:latin typeface="Cambria Math" charset="0"/>
                <a:ea typeface="Cambria Math" charset="0"/>
                <a:cs typeface="Cambria Math" charset="0"/>
              </a:rPr>
              <a:t> in the </a:t>
            </a:r>
            <a:r>
              <a:rPr lang="fr-FR" dirty="0" err="1">
                <a:latin typeface="Cambria Math" charset="0"/>
                <a:ea typeface="Cambria Math" charset="0"/>
                <a:cs typeface="Cambria Math" charset="0"/>
              </a:rPr>
              <a:t>elderly</a:t>
            </a:r>
            <a:endParaRPr lang="fr-FR" sz="4800" dirty="0">
              <a:latin typeface="Cambria Math" charset="0"/>
              <a:ea typeface="Cambria Math" charset="0"/>
              <a:cs typeface="Cambria Math" charset="0"/>
            </a:endParaRPr>
          </a:p>
        </p:txBody>
      </p:sp>
    </p:spTree>
    <p:extLst>
      <p:ext uri="{BB962C8B-B14F-4D97-AF65-F5344CB8AC3E}">
        <p14:creationId xmlns:p14="http://schemas.microsoft.com/office/powerpoint/2010/main" val="1397611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Cadre nosologique </a:t>
            </a:r>
            <a:endParaRPr lang="fr-FR" b="1" dirty="0">
              <a:solidFill>
                <a:srgbClr val="0432FF"/>
              </a:solidFill>
              <a:latin typeface="Cambria Math" panose="02040503050406030204" pitchFamily="18" charset="0"/>
              <a:ea typeface="Cambria Math" panose="02040503050406030204" pitchFamily="18" charset="0"/>
            </a:endParaRPr>
          </a:p>
        </p:txBody>
      </p:sp>
      <p:sp>
        <p:nvSpPr>
          <p:cNvPr id="5" name="Espace réservé du contenu 4"/>
          <p:cNvSpPr>
            <a:spLocks noGrp="1"/>
          </p:cNvSpPr>
          <p:nvPr>
            <p:ph idx="1"/>
          </p:nvPr>
        </p:nvSpPr>
        <p:spPr/>
        <p:txBody>
          <a:bodyPr/>
          <a:lstStyle/>
          <a:p>
            <a:pPr marL="457200" lvl="2" indent="-457200">
              <a:spcBef>
                <a:spcPts val="1000"/>
              </a:spcBef>
              <a:buFont typeface="Wingdings" panose="05000000000000000000" pitchFamily="2" charset="2"/>
              <a:buChar char="q"/>
            </a:pPr>
            <a:r>
              <a:rPr lang="fr-FR" sz="2800" b="1"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Notion d’hyperglycémie transitoire</a:t>
            </a:r>
          </a:p>
          <a:p>
            <a:endParaRPr lang="fr-FR" dirty="0">
              <a:latin typeface="Cambria Math" charset="0"/>
              <a:ea typeface="Cambria Math" charset="0"/>
              <a:cs typeface="Cambria Math" charset="0"/>
            </a:endParaRPr>
          </a:p>
        </p:txBody>
      </p:sp>
      <p:pic>
        <p:nvPicPr>
          <p:cNvPr id="6" name="Image 5"/>
          <p:cNvPicPr>
            <a:picLocks noChangeAspect="1"/>
          </p:cNvPicPr>
          <p:nvPr/>
        </p:nvPicPr>
        <p:blipFill>
          <a:blip r:embed="rId3"/>
          <a:stretch>
            <a:fillRect/>
          </a:stretch>
        </p:blipFill>
        <p:spPr>
          <a:xfrm>
            <a:off x="2432730" y="2370138"/>
            <a:ext cx="6600825" cy="3705225"/>
          </a:xfrm>
          <a:prstGeom prst="rect">
            <a:avLst/>
          </a:prstGeom>
        </p:spPr>
      </p:pic>
      <p:sp>
        <p:nvSpPr>
          <p:cNvPr id="7" name="ZoneTexte 6"/>
          <p:cNvSpPr txBox="1"/>
          <p:nvPr/>
        </p:nvSpPr>
        <p:spPr>
          <a:xfrm>
            <a:off x="2216377" y="6081067"/>
            <a:ext cx="7759246" cy="461665"/>
          </a:xfrm>
          <a:prstGeom prst="rect">
            <a:avLst/>
          </a:prstGeom>
          <a:noFill/>
        </p:spPr>
        <p:txBody>
          <a:bodyPr wrap="square" rtlCol="0">
            <a:spAutoFit/>
          </a:bodyPr>
          <a:lstStyle/>
          <a:p>
            <a:r>
              <a:rPr lang="fr-FR" sz="2400" dirty="0">
                <a:latin typeface="Cambria Math" charset="0"/>
                <a:ea typeface="Cambria Math" charset="0"/>
                <a:cs typeface="Cambria Math" charset="0"/>
              </a:rPr>
              <a:t>Figure 4: mécanismes de l’hyperglycémie transitoire</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8" name="Espace réservé du numéro de diapositive 7"/>
          <p:cNvSpPr>
            <a:spLocks noGrp="1"/>
          </p:cNvSpPr>
          <p:nvPr>
            <p:ph type="sldNum" sz="quarter" idx="12"/>
          </p:nvPr>
        </p:nvSpPr>
        <p:spPr/>
        <p:txBody>
          <a:bodyPr/>
          <a:lstStyle/>
          <a:p>
            <a:fld id="{D3A43520-AA19-4309-BD0C-4B929C868866}" type="slidenum">
              <a:rPr lang="fr-FR" smtClean="0"/>
              <a:t>12</a:t>
            </a:fld>
            <a:endParaRPr lang="fr-FR"/>
          </a:p>
        </p:txBody>
      </p:sp>
    </p:spTree>
    <p:extLst>
      <p:ext uri="{BB962C8B-B14F-4D97-AF65-F5344CB8AC3E}">
        <p14:creationId xmlns:p14="http://schemas.microsoft.com/office/powerpoint/2010/main" val="253208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Cadre nosologique </a:t>
            </a:r>
            <a:endParaRPr lang="fr-FR" dirty="0"/>
          </a:p>
        </p:txBody>
      </p:sp>
      <p:sp>
        <p:nvSpPr>
          <p:cNvPr id="5" name="Espace réservé du contenu 4"/>
          <p:cNvSpPr>
            <a:spLocks noGrp="1"/>
          </p:cNvSpPr>
          <p:nvPr>
            <p:ph idx="1"/>
          </p:nvPr>
        </p:nvSpPr>
        <p:spPr/>
        <p:txBody>
          <a:bodyPr>
            <a:normAutofit/>
          </a:bodyPr>
          <a:lstStyle/>
          <a:p>
            <a:pPr marL="457200" lvl="2" indent="-457200">
              <a:spcBef>
                <a:spcPts val="1000"/>
              </a:spcBef>
              <a:buFont typeface="Wingdings" panose="05000000000000000000" pitchFamily="2" charset="2"/>
              <a:buChar char="q"/>
            </a:pPr>
            <a:r>
              <a:rPr lang="fr-FR" sz="2400" dirty="0">
                <a:solidFill>
                  <a:schemeClr val="accent2">
                    <a:lumMod val="50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Autres cadres nosologiques</a:t>
            </a:r>
          </a:p>
          <a:p>
            <a:pPr marL="0" lvl="2" indent="0">
              <a:spcBef>
                <a:spcPts val="1000"/>
              </a:spcBef>
              <a:buNone/>
            </a:pPr>
            <a:r>
              <a:rPr lang="fr-FR" sz="2400" dirty="0">
                <a:latin typeface="Cambria Math" panose="02040503050406030204" pitchFamily="18" charset="0"/>
                <a:ea typeface="Cambria Math" panose="02040503050406030204" pitchFamily="18" charset="0"/>
              </a:rPr>
              <a:t>Progrès  thérapeutiques et     longévité des diabétiques :</a:t>
            </a:r>
          </a:p>
          <a:p>
            <a:pPr marL="342900" lvl="2" indent="-342900">
              <a:spcBef>
                <a:spcPts val="1000"/>
              </a:spcBef>
              <a:buFont typeface="Wingdings" panose="05000000000000000000" pitchFamily="2" charset="2"/>
              <a:buChar char="ü"/>
            </a:pPr>
            <a:r>
              <a:rPr lang="fr-FR" sz="2400" dirty="0">
                <a:latin typeface="Cambria Math" panose="02040503050406030204" pitchFamily="18" charset="0"/>
                <a:ea typeface="Cambria Math" panose="02040503050406030204" pitchFamily="18" charset="0"/>
              </a:rPr>
              <a:t>Problématique thérapeutique: </a:t>
            </a:r>
          </a:p>
          <a:p>
            <a:pPr marL="987425" lvl="2" indent="-342900">
              <a:spcBef>
                <a:spcPts val="1000"/>
              </a:spcBef>
            </a:pPr>
            <a:r>
              <a:rPr lang="fr-FR" sz="2400" dirty="0">
                <a:latin typeface="Cambria Math" panose="02040503050406030204" pitchFamily="18" charset="0"/>
                <a:ea typeface="Cambria Math" panose="02040503050406030204" pitchFamily="18" charset="0"/>
              </a:rPr>
              <a:t>Adaptation </a:t>
            </a:r>
          </a:p>
          <a:p>
            <a:pPr marL="987425" lvl="2" indent="-342900">
              <a:spcBef>
                <a:spcPts val="1000"/>
              </a:spcBef>
            </a:pPr>
            <a:r>
              <a:rPr lang="fr-FR" sz="2400" dirty="0">
                <a:latin typeface="Cambria Math" panose="02040503050406030204" pitchFamily="18" charset="0"/>
                <a:ea typeface="Cambria Math" panose="02040503050406030204" pitchFamily="18" charset="0"/>
              </a:rPr>
              <a:t>Évaluation </a:t>
            </a:r>
          </a:p>
          <a:p>
            <a:pPr marL="987425" lvl="2" indent="-342900">
              <a:spcBef>
                <a:spcPts val="1000"/>
              </a:spcBef>
            </a:pPr>
            <a:r>
              <a:rPr lang="fr-FR" sz="2400" dirty="0">
                <a:latin typeface="Cambria Math" panose="02040503050406030204" pitchFamily="18" charset="0"/>
                <a:ea typeface="Cambria Math" panose="02040503050406030204" pitchFamily="18" charset="0"/>
              </a:rPr>
              <a:t>Prise en charge des complications </a:t>
            </a:r>
          </a:p>
          <a:p>
            <a:pPr marL="363538" lvl="2" indent="-342900">
              <a:spcBef>
                <a:spcPts val="1000"/>
              </a:spcBef>
              <a:buFont typeface="Wingdings" panose="05000000000000000000" pitchFamily="2" charset="2"/>
              <a:buChar char="ü"/>
              <a:tabLst>
                <a:tab pos="87313" algn="l"/>
              </a:tabLst>
            </a:pPr>
            <a:r>
              <a:rPr lang="fr-FR" sz="2400" dirty="0">
                <a:latin typeface="Cambria Math" panose="02040503050406030204" pitchFamily="18" charset="0"/>
                <a:ea typeface="Cambria Math" panose="02040503050406030204" pitchFamily="18" charset="0"/>
              </a:rPr>
              <a:t>Découverte fortuite d’1 DT2 chez le sujet âgé : classification selon un faisceau d’argument pour être bien étiqueté  comme « ancien de découverte récente»   ou « récent » (diabète vieilli ou ?) </a:t>
            </a:r>
          </a:p>
          <a:p>
            <a:pPr marL="363538" lvl="2" indent="-342900">
              <a:spcBef>
                <a:spcPts val="1000"/>
              </a:spcBef>
              <a:buFont typeface="Wingdings" panose="05000000000000000000" pitchFamily="2" charset="2"/>
              <a:buChar char="ü"/>
              <a:tabLst>
                <a:tab pos="87313" algn="l"/>
              </a:tabLst>
            </a:pPr>
            <a:r>
              <a:rPr lang="fr-FR" sz="2400" dirty="0">
                <a:latin typeface="Cambria Math" panose="02040503050406030204" pitchFamily="18" charset="0"/>
                <a:ea typeface="Cambria Math" panose="02040503050406030204" pitchFamily="18" charset="0"/>
              </a:rPr>
              <a:t>Authentiques DT1 auto-immuns peuvent se voir chez le sujet âgé</a:t>
            </a:r>
            <a:r>
              <a:rPr lang="fr-FR" sz="2400" dirty="0"/>
              <a:t>.</a:t>
            </a:r>
          </a:p>
          <a:p>
            <a:pPr marL="363538" lvl="2" indent="-342900">
              <a:spcBef>
                <a:spcPts val="1000"/>
              </a:spcBef>
              <a:buFont typeface="Wingdings" panose="05000000000000000000" pitchFamily="2" charset="2"/>
              <a:buChar char="ü"/>
              <a:tabLst>
                <a:tab pos="87313" algn="l"/>
              </a:tabLst>
            </a:pPr>
            <a:endParaRPr lang="fr-FR" dirty="0"/>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13</a:t>
            </a:fld>
            <a:endParaRPr lang="fr-FR"/>
          </a:p>
        </p:txBody>
      </p:sp>
      <p:sp>
        <p:nvSpPr>
          <p:cNvPr id="7" name="Flèche droite 6"/>
          <p:cNvSpPr/>
          <p:nvPr/>
        </p:nvSpPr>
        <p:spPr>
          <a:xfrm>
            <a:off x="4473855" y="2415654"/>
            <a:ext cx="163773" cy="163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06512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Particularités du sujet âgé </a:t>
            </a:r>
            <a:endParaRPr lang="fr-FR" b="1" dirty="0">
              <a:solidFill>
                <a:srgbClr val="0432FF"/>
              </a:solidFill>
              <a:latin typeface="Cambria Math" panose="02040503050406030204" pitchFamily="18" charset="0"/>
              <a:ea typeface="Cambria Math" panose="02040503050406030204" pitchFamily="18" charset="0"/>
            </a:endParaRPr>
          </a:p>
        </p:txBody>
      </p:sp>
      <p:sp>
        <p:nvSpPr>
          <p:cNvPr id="5" name="Espace réservé du contenu 4"/>
          <p:cNvSpPr>
            <a:spLocks noGrp="1"/>
          </p:cNvSpPr>
          <p:nvPr>
            <p:ph idx="1"/>
          </p:nvPr>
        </p:nvSpPr>
        <p:spPr/>
        <p:txBody>
          <a:bodyPr/>
          <a:lstStyle/>
          <a:p>
            <a:pPr marL="457200" lvl="2" indent="-457200">
              <a:spcBef>
                <a:spcPts val="1000"/>
              </a:spcBef>
              <a:buFont typeface="Wingdings" panose="05000000000000000000" pitchFamily="2" charset="2"/>
              <a:buChar char="q"/>
            </a:pPr>
            <a:r>
              <a:rPr lang="fr-FR" sz="2800" dirty="0">
                <a:solidFill>
                  <a:schemeClr val="accent2">
                    <a:lumMod val="50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Conséquences de la </a:t>
            </a:r>
            <a:r>
              <a:rPr lang="fr-FR" sz="2800" dirty="0" err="1">
                <a:solidFill>
                  <a:schemeClr val="accent2">
                    <a:lumMod val="50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polypathologie</a:t>
            </a:r>
            <a:r>
              <a:rPr lang="fr-FR" sz="2800" dirty="0">
                <a:solidFill>
                  <a:schemeClr val="accent2">
                    <a:lumMod val="50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 diabète secondaire- risques </a:t>
            </a:r>
          </a:p>
          <a:p>
            <a:pPr marL="0" lvl="2" indent="0">
              <a:spcBef>
                <a:spcPts val="1000"/>
              </a:spcBef>
              <a:buNone/>
            </a:pPr>
            <a:r>
              <a:rPr lang="fr-FR" sz="2400" dirty="0">
                <a:latin typeface="Cambria Math" panose="02040503050406030204" pitchFamily="18" charset="0"/>
                <a:ea typeface="Cambria Math" panose="02040503050406030204" pitchFamily="18" charset="0"/>
              </a:rPr>
              <a:t>Polymédication + retentissement des autres affections       minimise le diabète </a:t>
            </a:r>
          </a:p>
          <a:p>
            <a:pPr marL="0" lvl="2" indent="0">
              <a:spcBef>
                <a:spcPts val="1000"/>
              </a:spcBef>
              <a:buNone/>
            </a:pPr>
            <a:r>
              <a:rPr lang="fr-FR" sz="2400" dirty="0">
                <a:latin typeface="Cambria Math" panose="02040503050406030204" pitchFamily="18" charset="0"/>
                <a:ea typeface="Cambria Math" panose="02040503050406030204" pitchFamily="18" charset="0"/>
              </a:rPr>
              <a:t>Découverte d’1 diabète chez le sujet âgé      diabète secondaire </a:t>
            </a:r>
          </a:p>
          <a:p>
            <a:pPr marL="0" lvl="2" indent="0">
              <a:spcBef>
                <a:spcPts val="1000"/>
              </a:spcBef>
              <a:buNone/>
            </a:pPr>
            <a:r>
              <a:rPr lang="fr-FR" sz="2400" dirty="0">
                <a:latin typeface="Cambria Math" panose="02040503050406030204" pitchFamily="18" charset="0"/>
                <a:ea typeface="Cambria Math" panose="02040503050406030204" pitchFamily="18" charset="0"/>
              </a:rPr>
              <a:t>En dehors des hyperglycémies transitoires question: diabète secondaire??? </a:t>
            </a:r>
          </a:p>
          <a:p>
            <a:pPr marL="0" lvl="2" indent="0">
              <a:spcBef>
                <a:spcPts val="1000"/>
              </a:spcBef>
              <a:buNone/>
            </a:pPr>
            <a:r>
              <a:rPr lang="fr-FR" sz="2400" dirty="0">
                <a:latin typeface="Cambria Math" panose="02040503050406030204" pitchFamily="18" charset="0"/>
                <a:ea typeface="Cambria Math" panose="02040503050406030204" pitchFamily="18" charset="0"/>
              </a:rPr>
              <a:t>Quelles affections???</a:t>
            </a:r>
          </a:p>
          <a:p>
            <a:pPr marL="0" lvl="2" indent="0">
              <a:spcBef>
                <a:spcPts val="1000"/>
              </a:spcBef>
              <a:buNone/>
            </a:pPr>
            <a:r>
              <a:rPr lang="fr-FR" sz="2400" dirty="0">
                <a:latin typeface="Cambria Math" panose="02040503050406030204" pitchFamily="18" charset="0"/>
                <a:ea typeface="Cambria Math" panose="02040503050406030204" pitchFamily="18" charset="0"/>
              </a:rPr>
              <a:t>Risque accru de déséquilibre au cours : si affection chronique décompensée                    surveillance +++</a:t>
            </a:r>
          </a:p>
          <a:p>
            <a:pPr marL="0" lvl="2" indent="0">
              <a:spcBef>
                <a:spcPts val="1000"/>
              </a:spcBef>
              <a:buNone/>
            </a:pPr>
            <a:r>
              <a:rPr lang="fr-FR" sz="2400" dirty="0">
                <a:latin typeface="Cambria Math" panose="02040503050406030204" pitchFamily="18" charset="0"/>
                <a:ea typeface="Cambria Math" panose="02040503050406030204" pitchFamily="18" charset="0"/>
              </a:rPr>
              <a:t>Diabète        déséquilibre de certaines affections       lourde mortalité par </a:t>
            </a:r>
            <a:r>
              <a:rPr lang="fr-FR" sz="2400" dirty="0" err="1">
                <a:latin typeface="Cambria Math" panose="02040503050406030204" pitchFamily="18" charset="0"/>
                <a:ea typeface="Cambria Math" panose="02040503050406030204" pitchFamily="18" charset="0"/>
              </a:rPr>
              <a:t>hyperosmolarité</a:t>
            </a:r>
            <a:endParaRPr lang="fr-FR" sz="2400" dirty="0">
              <a:latin typeface="Cambria Math" panose="02040503050406030204" pitchFamily="18" charset="0"/>
              <a:ea typeface="Cambria Math" panose="02040503050406030204" pitchFamily="18" charset="0"/>
            </a:endParaRPr>
          </a:p>
          <a:p>
            <a:pPr marL="0" lvl="2" indent="0">
              <a:spcBef>
                <a:spcPts val="1000"/>
              </a:spcBef>
              <a:buNone/>
            </a:pPr>
            <a:endParaRPr lang="fr-FR" dirty="0"/>
          </a:p>
        </p:txBody>
      </p:sp>
      <p:sp>
        <p:nvSpPr>
          <p:cNvPr id="3" name="Flèche droite 2"/>
          <p:cNvSpPr/>
          <p:nvPr/>
        </p:nvSpPr>
        <p:spPr>
          <a:xfrm>
            <a:off x="8129279" y="2427307"/>
            <a:ext cx="2757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droite 5"/>
          <p:cNvSpPr/>
          <p:nvPr/>
        </p:nvSpPr>
        <p:spPr>
          <a:xfrm>
            <a:off x="6176467" y="2886235"/>
            <a:ext cx="2757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a:off x="569683" y="4598987"/>
            <a:ext cx="2757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a:off x="2082798" y="5053580"/>
            <a:ext cx="2757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droite 8"/>
          <p:cNvSpPr/>
          <p:nvPr/>
        </p:nvSpPr>
        <p:spPr>
          <a:xfrm>
            <a:off x="7200578" y="5024171"/>
            <a:ext cx="2757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pied de page 9"/>
          <p:cNvSpPr>
            <a:spLocks noGrp="1"/>
          </p:cNvSpPr>
          <p:nvPr>
            <p:ph type="ftr" sz="quarter" idx="11"/>
          </p:nvPr>
        </p:nvSpPr>
        <p:spPr/>
        <p:txBody>
          <a:bodyPr/>
          <a:lstStyle/>
          <a:p>
            <a:r>
              <a:rPr lang="fr-FR"/>
              <a:t>diabète du sujet âgé</a:t>
            </a:r>
          </a:p>
        </p:txBody>
      </p:sp>
      <p:sp>
        <p:nvSpPr>
          <p:cNvPr id="11" name="Espace réservé du numéro de diapositive 10"/>
          <p:cNvSpPr>
            <a:spLocks noGrp="1"/>
          </p:cNvSpPr>
          <p:nvPr>
            <p:ph type="sldNum" sz="quarter" idx="12"/>
          </p:nvPr>
        </p:nvSpPr>
        <p:spPr/>
        <p:txBody>
          <a:bodyPr/>
          <a:lstStyle/>
          <a:p>
            <a:fld id="{D3A43520-AA19-4309-BD0C-4B929C868866}" type="slidenum">
              <a:rPr lang="fr-FR" smtClean="0"/>
              <a:t>14</a:t>
            </a:fld>
            <a:endParaRPr lang="fr-FR"/>
          </a:p>
        </p:txBody>
      </p:sp>
    </p:spTree>
    <p:extLst>
      <p:ext uri="{BB962C8B-B14F-4D97-AF65-F5344CB8AC3E}">
        <p14:creationId xmlns:p14="http://schemas.microsoft.com/office/powerpoint/2010/main" val="3621273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Particularités du sujet âgé </a:t>
            </a:r>
            <a:endParaRPr lang="fr-FR" dirty="0"/>
          </a:p>
        </p:txBody>
      </p:sp>
      <p:sp>
        <p:nvSpPr>
          <p:cNvPr id="5" name="Espace réservé du contenu 4"/>
          <p:cNvSpPr>
            <a:spLocks noGrp="1"/>
          </p:cNvSpPr>
          <p:nvPr>
            <p:ph idx="1"/>
          </p:nvPr>
        </p:nvSpPr>
        <p:spPr/>
        <p:txBody>
          <a:bodyPr>
            <a:normAutofit/>
          </a:bodyPr>
          <a:lstStyle/>
          <a:p>
            <a:pPr marL="457200" lvl="2" indent="-457200">
              <a:spcBef>
                <a:spcPts val="1000"/>
              </a:spcBef>
              <a:buFont typeface="Wingdings" panose="05000000000000000000" pitchFamily="2" charset="2"/>
              <a:buChar char="q"/>
            </a:pPr>
            <a:r>
              <a:rPr lang="fr-FR" sz="24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Évaluation gérontologique </a:t>
            </a:r>
            <a:endParaRPr lang="fr-FR" sz="2400" dirty="0">
              <a:latin typeface="Cambria Math" charset="0"/>
              <a:ea typeface="Cambria Math" charset="0"/>
              <a:cs typeface="Cambria Math" charset="0"/>
            </a:endParaRPr>
          </a:p>
          <a:p>
            <a:pPr marL="20638" lvl="2" indent="0">
              <a:spcBef>
                <a:spcPts val="1000"/>
              </a:spcBef>
              <a:buNone/>
              <a:tabLst>
                <a:tab pos="87313" algn="l"/>
              </a:tabLst>
            </a:pPr>
            <a:endParaRPr lang="fr-FR" dirty="0">
              <a:latin typeface="Cambria Math" charset="0"/>
              <a:ea typeface="Cambria Math" charset="0"/>
              <a:cs typeface="Cambria Math" charset="0"/>
            </a:endParaRPr>
          </a:p>
          <a:p>
            <a:pPr marL="20638" lvl="2" indent="0">
              <a:spcBef>
                <a:spcPts val="1000"/>
              </a:spcBef>
              <a:buNone/>
              <a:tabLst>
                <a:tab pos="87313" algn="l"/>
              </a:tabLst>
            </a:pPr>
            <a:r>
              <a:rPr lang="fr-FR" dirty="0">
                <a:latin typeface="Cambria Math" charset="0"/>
                <a:ea typeface="Cambria Math" charset="0"/>
                <a:cs typeface="Cambria Math" charset="0"/>
                <a:hlinkClick r:id="rId3" action="ppaction://hlinkfile"/>
              </a:rPr>
              <a:t>Tableau II : L’évaluation gérontologique</a:t>
            </a:r>
            <a:endParaRPr lang="fr-FR" dirty="0">
              <a:latin typeface="Cambria Math" charset="0"/>
              <a:ea typeface="Cambria Math" charset="0"/>
              <a:cs typeface="Cambria Math" charset="0"/>
            </a:endParaRPr>
          </a:p>
          <a:p>
            <a:pPr marL="20638" lvl="2" indent="0">
              <a:spcBef>
                <a:spcPts val="1000"/>
              </a:spcBef>
              <a:buNone/>
              <a:tabLst>
                <a:tab pos="87313" algn="l"/>
              </a:tabLst>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15</a:t>
            </a:fld>
            <a:endParaRPr lang="fr-FR"/>
          </a:p>
        </p:txBody>
      </p:sp>
    </p:spTree>
    <p:extLst>
      <p:ext uri="{BB962C8B-B14F-4D97-AF65-F5344CB8AC3E}">
        <p14:creationId xmlns:p14="http://schemas.microsoft.com/office/powerpoint/2010/main" val="4179550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Particularités du sujet âgé </a:t>
            </a:r>
            <a:endParaRPr lang="fr-FR" dirty="0"/>
          </a:p>
        </p:txBody>
      </p:sp>
      <p:sp>
        <p:nvSpPr>
          <p:cNvPr id="5" name="Espace réservé du contenu 4"/>
          <p:cNvSpPr>
            <a:spLocks noGrp="1"/>
          </p:cNvSpPr>
          <p:nvPr>
            <p:ph idx="1"/>
          </p:nvPr>
        </p:nvSpPr>
        <p:spPr>
          <a:xfrm>
            <a:off x="838200" y="1325561"/>
            <a:ext cx="10515600" cy="4530725"/>
          </a:xfrm>
        </p:spPr>
        <p:txBody>
          <a:bodyPr>
            <a:noAutofit/>
          </a:bodyPr>
          <a:lstStyle/>
          <a:p>
            <a:pPr marL="457200" lvl="2" indent="-457200">
              <a:spcBef>
                <a:spcPts val="1000"/>
              </a:spcBef>
              <a:buFont typeface="Wingdings" panose="05000000000000000000" pitchFamily="2" charset="2"/>
              <a:buChar char="q"/>
            </a:pPr>
            <a:r>
              <a:rPr lang="fr-FR" sz="2800" b="1" dirty="0">
                <a:solidFill>
                  <a:srgbClr val="0432FF"/>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Catégories de sujet âgés :</a:t>
            </a:r>
            <a:endParaRPr lang="fr-FR" sz="2800" b="1" dirty="0">
              <a:solidFill>
                <a:srgbClr val="0432FF"/>
              </a:solidFill>
              <a:latin typeface="Cambria Math" panose="02040503050406030204" pitchFamily="18" charset="0"/>
              <a:ea typeface="Cambria Math" panose="02040503050406030204" pitchFamily="18" charset="0"/>
            </a:endParaRPr>
          </a:p>
          <a:p>
            <a:pPr marL="363538" lvl="2" indent="-342900">
              <a:spcBef>
                <a:spcPts val="1000"/>
              </a:spcBef>
              <a:buFont typeface="Wingdings" panose="05000000000000000000" pitchFamily="2" charset="2"/>
              <a:buChar char="ü"/>
              <a:tabLst>
                <a:tab pos="87313" algn="l"/>
              </a:tabLst>
            </a:pPr>
            <a:r>
              <a:rPr lang="fr-FR" sz="2800" i="1" dirty="0">
                <a:solidFill>
                  <a:schemeClr val="accent2">
                    <a:lumMod val="75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Diabétiques âgés valides </a:t>
            </a:r>
            <a:r>
              <a:rPr lang="fr-FR" sz="2800" dirty="0">
                <a:latin typeface="Cambria Math" panose="02040503050406030204" pitchFamily="18" charset="0"/>
                <a:ea typeface="Cambria Math" panose="02040503050406030204" pitchFamily="18" charset="0"/>
              </a:rPr>
              <a:t>, vigoureux, autonomes, sans déficit cognitif avec un bon état nutritionnel et un environnement familial favorable.</a:t>
            </a:r>
          </a:p>
          <a:p>
            <a:pPr marL="20638" lvl="2" indent="0">
              <a:spcBef>
                <a:spcPts val="1000"/>
              </a:spcBef>
              <a:buNone/>
              <a:tabLst>
                <a:tab pos="87313" algn="l"/>
              </a:tabLst>
            </a:pPr>
            <a:endParaRPr lang="fr-FR" sz="2800" dirty="0">
              <a:latin typeface="Cambria Math" panose="02040503050406030204" pitchFamily="18" charset="0"/>
              <a:ea typeface="Cambria Math" panose="02040503050406030204" pitchFamily="18" charset="0"/>
            </a:endParaRPr>
          </a:p>
          <a:p>
            <a:pPr marL="363538" lvl="2" indent="-342900">
              <a:spcBef>
                <a:spcPts val="1000"/>
              </a:spcBef>
              <a:buFont typeface="Wingdings" panose="05000000000000000000" pitchFamily="2" charset="2"/>
              <a:buChar char="ü"/>
              <a:tabLst>
                <a:tab pos="87313" algn="l"/>
              </a:tabLst>
            </a:pPr>
            <a:r>
              <a:rPr lang="fr-FR" sz="2800" i="1" dirty="0">
                <a:solidFill>
                  <a:schemeClr val="accent2">
                    <a:lumMod val="75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Diabétiques âgés fragiles</a:t>
            </a:r>
            <a:r>
              <a:rPr lang="fr-FR" sz="2800" dirty="0">
                <a:latin typeface="Cambria Math" panose="02040503050406030204" pitchFamily="18" charset="0"/>
                <a:ea typeface="Cambria Math" panose="02040503050406030204" pitchFamily="18" charset="0"/>
              </a:rPr>
              <a:t>, ayant plusieurs pathologies et poly médicamentés. Souvent altération des fonctions cognitives ou maladresses gestuelles, troubles sensoriels</a:t>
            </a:r>
          </a:p>
          <a:p>
            <a:pPr marL="20638" lvl="2" indent="0">
              <a:spcBef>
                <a:spcPts val="1000"/>
              </a:spcBef>
              <a:buNone/>
              <a:tabLst>
                <a:tab pos="87313" algn="l"/>
              </a:tabLst>
            </a:pPr>
            <a:endParaRPr lang="fr-FR" sz="2800" dirty="0">
              <a:latin typeface="Cambria Math" panose="02040503050406030204" pitchFamily="18" charset="0"/>
              <a:ea typeface="Cambria Math" panose="02040503050406030204" pitchFamily="18" charset="0"/>
            </a:endParaRPr>
          </a:p>
          <a:p>
            <a:pPr marL="363538" lvl="2" indent="-342900">
              <a:spcBef>
                <a:spcPts val="1000"/>
              </a:spcBef>
              <a:buFont typeface="Wingdings" panose="05000000000000000000" pitchFamily="2" charset="2"/>
              <a:buChar char="ü"/>
              <a:tabLst>
                <a:tab pos="87313" algn="l"/>
              </a:tabLst>
            </a:pPr>
            <a:r>
              <a:rPr lang="fr-FR" sz="2800" i="1" dirty="0">
                <a:solidFill>
                  <a:schemeClr val="accent2">
                    <a:lumMod val="75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Diabétiques</a:t>
            </a:r>
            <a:r>
              <a:rPr lang="fr-FR" sz="2800" i="1" dirty="0">
                <a:solidFill>
                  <a:schemeClr val="accent2">
                    <a:lumMod val="75000"/>
                  </a:schemeClr>
                </a:solidFill>
                <a:latin typeface="Cambria Math" panose="02040503050406030204" pitchFamily="18" charset="0"/>
                <a:ea typeface="Cambria Math" panose="02040503050406030204" pitchFamily="18" charset="0"/>
              </a:rPr>
              <a:t> </a:t>
            </a:r>
            <a:r>
              <a:rPr lang="fr-FR" sz="2800" i="1" dirty="0">
                <a:solidFill>
                  <a:schemeClr val="accent2">
                    <a:lumMod val="75000"/>
                  </a:schemeClr>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âgés handicapés</a:t>
            </a:r>
            <a:r>
              <a:rPr lang="fr-FR" sz="28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 </a:t>
            </a:r>
            <a:r>
              <a:rPr lang="fr-FR" sz="2800" dirty="0">
                <a:latin typeface="Cambria Math" panose="02040503050406030204" pitchFamily="18" charset="0"/>
                <a:ea typeface="Cambria Math" panose="02040503050406030204" pitchFamily="18" charset="0"/>
              </a:rPr>
              <a:t>grabataires, dépendants plus ou moins complètement dans les actes de la vie courante. Poly pathologiques</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16</a:t>
            </a:fld>
            <a:endParaRPr lang="fr-FR"/>
          </a:p>
        </p:txBody>
      </p:sp>
      <p:pic>
        <p:nvPicPr>
          <p:cNvPr id="9" name="Image 8">
            <a:extLst>
              <a:ext uri="{FF2B5EF4-FFF2-40B4-BE49-F238E27FC236}">
                <a16:creationId xmlns:a16="http://schemas.microsoft.com/office/drawing/2014/main" id="{F5F7F654-7C3C-2C4F-A219-39257E725A17}"/>
              </a:ext>
            </a:extLst>
          </p:cNvPr>
          <p:cNvPicPr>
            <a:picLocks noChangeAspect="1"/>
          </p:cNvPicPr>
          <p:nvPr/>
        </p:nvPicPr>
        <p:blipFill>
          <a:blip r:embed="rId3"/>
          <a:stretch>
            <a:fillRect/>
          </a:stretch>
        </p:blipFill>
        <p:spPr>
          <a:xfrm>
            <a:off x="10778836" y="5484474"/>
            <a:ext cx="1413164" cy="1054438"/>
          </a:xfrm>
          <a:prstGeom prst="rect">
            <a:avLst/>
          </a:prstGeom>
        </p:spPr>
      </p:pic>
      <p:pic>
        <p:nvPicPr>
          <p:cNvPr id="11" name="Image 10">
            <a:extLst>
              <a:ext uri="{FF2B5EF4-FFF2-40B4-BE49-F238E27FC236}">
                <a16:creationId xmlns:a16="http://schemas.microsoft.com/office/drawing/2014/main" id="{C1187B2B-648C-1A42-87BC-343754AD033A}"/>
              </a:ext>
            </a:extLst>
          </p:cNvPr>
          <p:cNvPicPr>
            <a:picLocks noChangeAspect="1"/>
          </p:cNvPicPr>
          <p:nvPr/>
        </p:nvPicPr>
        <p:blipFill>
          <a:blip r:embed="rId4"/>
          <a:stretch>
            <a:fillRect/>
          </a:stretch>
        </p:blipFill>
        <p:spPr>
          <a:xfrm>
            <a:off x="10541000" y="1510505"/>
            <a:ext cx="1514929" cy="1325563"/>
          </a:xfrm>
          <a:prstGeom prst="rect">
            <a:avLst/>
          </a:prstGeom>
        </p:spPr>
      </p:pic>
      <p:pic>
        <p:nvPicPr>
          <p:cNvPr id="13" name="Image 12">
            <a:extLst>
              <a:ext uri="{FF2B5EF4-FFF2-40B4-BE49-F238E27FC236}">
                <a16:creationId xmlns:a16="http://schemas.microsoft.com/office/drawing/2014/main" id="{282A200D-2DC7-824F-9E07-D7A12F5C7BDE}"/>
              </a:ext>
            </a:extLst>
          </p:cNvPr>
          <p:cNvPicPr>
            <a:picLocks noChangeAspect="1"/>
          </p:cNvPicPr>
          <p:nvPr/>
        </p:nvPicPr>
        <p:blipFill>
          <a:blip r:embed="rId5"/>
          <a:stretch>
            <a:fillRect/>
          </a:stretch>
        </p:blipFill>
        <p:spPr>
          <a:xfrm>
            <a:off x="10722429" y="3352800"/>
            <a:ext cx="1333500" cy="1511300"/>
          </a:xfrm>
          <a:prstGeom prst="rect">
            <a:avLst/>
          </a:prstGeom>
        </p:spPr>
      </p:pic>
    </p:spTree>
    <p:extLst>
      <p:ext uri="{BB962C8B-B14F-4D97-AF65-F5344CB8AC3E}">
        <p14:creationId xmlns:p14="http://schemas.microsoft.com/office/powerpoint/2010/main" val="1122393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Clinique </a:t>
            </a:r>
            <a:r>
              <a:rPr lang="fr-FR" dirty="0">
                <a:solidFill>
                  <a:srgbClr val="0432FF"/>
                </a:solidFill>
                <a:latin typeface="Cambria Math" charset="0"/>
                <a:ea typeface="Cambria Math" charset="0"/>
                <a:cs typeface="Cambria Math" charset="0"/>
              </a:rPr>
              <a:t> </a:t>
            </a:r>
          </a:p>
        </p:txBody>
      </p:sp>
      <p:sp>
        <p:nvSpPr>
          <p:cNvPr id="5" name="Espace réservé du contenu 4"/>
          <p:cNvSpPr>
            <a:spLocks noGrp="1"/>
          </p:cNvSpPr>
          <p:nvPr>
            <p:ph idx="1"/>
          </p:nvPr>
        </p:nvSpPr>
        <p:spPr>
          <a:xfrm>
            <a:off x="838200" y="1290160"/>
            <a:ext cx="10515600" cy="5043832"/>
          </a:xfrm>
        </p:spPr>
        <p:txBody>
          <a:bodyPr>
            <a:normAutofit/>
          </a:bodyPr>
          <a:lstStyle/>
          <a:p>
            <a:pPr marL="457200" lvl="2" indent="-457200">
              <a:lnSpc>
                <a:spcPct val="150000"/>
              </a:lnSpc>
              <a:spcBef>
                <a:spcPts val="1000"/>
              </a:spcBef>
              <a:buFont typeface="Wingdings" charset="2"/>
              <a:buChar char="Ø"/>
            </a:pPr>
            <a:r>
              <a:rPr lang="fr-FR" sz="2800"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Circonstances de découverte: </a:t>
            </a:r>
          </a:p>
          <a:p>
            <a:pPr marL="0" lvl="2" indent="0" algn="ctr">
              <a:lnSpc>
                <a:spcPct val="150000"/>
              </a:lnSpc>
              <a:spcBef>
                <a:spcPts val="1000"/>
              </a:spcBef>
              <a:buNone/>
            </a:pPr>
            <a:r>
              <a:rPr lang="fr-FR" sz="24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Très variables mais d’étude systématique</a:t>
            </a:r>
            <a:endParaRPr lang="fr-FR" sz="2400" dirty="0">
              <a:solidFill>
                <a:schemeClr val="accent2"/>
              </a:solidFill>
              <a:latin typeface="Cambria Math" charset="0"/>
              <a:ea typeface="Cambria Math" charset="0"/>
              <a:cs typeface="Cambria Math" charset="0"/>
            </a:endParaRPr>
          </a:p>
          <a:p>
            <a:pPr marL="536575" lvl="2" indent="-342900">
              <a:lnSpc>
                <a:spcPct val="150000"/>
              </a:lnSpc>
              <a:spcBef>
                <a:spcPts val="1000"/>
              </a:spcBef>
              <a:buFont typeface="Wingdings" panose="05000000000000000000" pitchFamily="2" charset="2"/>
              <a:buChar char="ü"/>
              <a:tabLst>
                <a:tab pos="87313" algn="l"/>
              </a:tabLst>
            </a:pPr>
            <a:r>
              <a:rPr lang="fr-FR" sz="2400" dirty="0">
                <a:latin typeface="Cambria Math" charset="0"/>
                <a:ea typeface="Cambria Math" charset="0"/>
                <a:cs typeface="Cambria Math" charset="0"/>
              </a:rPr>
              <a:t> Atteinte générale: amaigrissement, HTA, incontinence, asthénie , perte d’autonomie</a:t>
            </a:r>
          </a:p>
          <a:p>
            <a:pPr marL="536575" lvl="2" indent="-342900">
              <a:lnSpc>
                <a:spcPct val="150000"/>
              </a:lnSpc>
              <a:spcBef>
                <a:spcPts val="1000"/>
              </a:spcBef>
              <a:buFont typeface="Wingdings" panose="05000000000000000000" pitchFamily="2" charset="2"/>
              <a:buChar char="ü"/>
              <a:tabLst>
                <a:tab pos="87313" algn="l"/>
              </a:tabLst>
            </a:pPr>
            <a:r>
              <a:rPr lang="fr-FR" sz="2400" dirty="0">
                <a:latin typeface="Cambria Math" charset="0"/>
                <a:ea typeface="Cambria Math" charset="0"/>
                <a:cs typeface="Cambria Math" charset="0"/>
              </a:rPr>
              <a:t>Syndrome cardinal: rare</a:t>
            </a:r>
          </a:p>
          <a:p>
            <a:pPr marL="536575" lvl="2" indent="-342900">
              <a:lnSpc>
                <a:spcPct val="150000"/>
              </a:lnSpc>
              <a:spcBef>
                <a:spcPts val="1000"/>
              </a:spcBef>
              <a:buFont typeface="Wingdings" panose="05000000000000000000" pitchFamily="2" charset="2"/>
              <a:buChar char="ü"/>
              <a:tabLst>
                <a:tab pos="87313" algn="l"/>
              </a:tabLst>
            </a:pPr>
            <a:r>
              <a:rPr lang="fr-FR" sz="2400" dirty="0">
                <a:latin typeface="Cambria Math" charset="0"/>
                <a:ea typeface="Cambria Math" charset="0"/>
                <a:cs typeface="Cambria Math" charset="0"/>
              </a:rPr>
              <a:t>Dosage systématique: risque présent</a:t>
            </a:r>
          </a:p>
          <a:p>
            <a:pPr marL="536575" lvl="2" indent="-342900">
              <a:lnSpc>
                <a:spcPct val="150000"/>
              </a:lnSpc>
              <a:spcBef>
                <a:spcPts val="1000"/>
              </a:spcBef>
              <a:buFont typeface="Wingdings" panose="05000000000000000000" pitchFamily="2" charset="2"/>
              <a:buChar char="ü"/>
              <a:tabLst>
                <a:tab pos="87313" algn="l"/>
              </a:tabLst>
            </a:pPr>
            <a:r>
              <a:rPr lang="fr-FR" sz="2400" dirty="0" err="1">
                <a:latin typeface="Cambria Math" charset="0"/>
                <a:ea typeface="Cambria Math" charset="0"/>
                <a:cs typeface="Cambria Math" charset="0"/>
              </a:rPr>
              <a:t>Hyperosmolarité</a:t>
            </a:r>
            <a:r>
              <a:rPr lang="fr-FR" sz="2400" dirty="0">
                <a:latin typeface="Cambria Math" charset="0"/>
                <a:ea typeface="Cambria Math" charset="0"/>
                <a:cs typeface="Cambria Math" charset="0"/>
              </a:rPr>
              <a:t> d’emblée en situation de stress</a:t>
            </a:r>
          </a:p>
          <a:p>
            <a:pPr marL="193675" lvl="2" indent="0">
              <a:lnSpc>
                <a:spcPct val="150000"/>
              </a:lnSpc>
              <a:spcBef>
                <a:spcPts val="1000"/>
              </a:spcBef>
              <a:buNone/>
              <a:tabLst>
                <a:tab pos="87313" algn="l"/>
              </a:tabLst>
            </a:pPr>
            <a:endParaRPr lang="fr-FR" sz="2800" dirty="0">
              <a:latin typeface="Cambria Math" charset="0"/>
              <a:ea typeface="Cambria Math" charset="0"/>
              <a:cs typeface="Cambria Math" charset="0"/>
            </a:endParaRPr>
          </a:p>
          <a:p>
            <a:pPr marL="20638" lvl="2" indent="0">
              <a:spcBef>
                <a:spcPts val="1000"/>
              </a:spcBef>
              <a:buNone/>
              <a:tabLst>
                <a:tab pos="87313" algn="l"/>
              </a:tabLst>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17</a:t>
            </a:fld>
            <a:endParaRPr lang="fr-FR"/>
          </a:p>
        </p:txBody>
      </p:sp>
      <p:sp>
        <p:nvSpPr>
          <p:cNvPr id="7" name="Trapèze 6"/>
          <p:cNvSpPr/>
          <p:nvPr/>
        </p:nvSpPr>
        <p:spPr>
          <a:xfrm>
            <a:off x="7773506" y="3442387"/>
            <a:ext cx="3091037" cy="2294925"/>
          </a:xfrm>
          <a:prstGeom prst="trapezoid">
            <a:avLst/>
          </a:prstGeom>
          <a:solidFill>
            <a:srgbClr val="0000FF"/>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200" dirty="0">
                <a:latin typeface="Cambria Math" charset="0"/>
                <a:ea typeface="Cambria Math" charset="0"/>
                <a:cs typeface="Cambria Math" charset="0"/>
              </a:rPr>
              <a:t>Considérer l’hyperglycémie comme transitoire en absence de diabète antérieur</a:t>
            </a:r>
          </a:p>
        </p:txBody>
      </p:sp>
    </p:spTree>
    <p:extLst>
      <p:ext uri="{BB962C8B-B14F-4D97-AF65-F5344CB8AC3E}">
        <p14:creationId xmlns:p14="http://schemas.microsoft.com/office/powerpoint/2010/main" val="208660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635"/>
            <a:ext cx="10515600" cy="1325563"/>
          </a:xfrm>
        </p:spPr>
        <p:txBody>
          <a:bodyPr/>
          <a:lstStyle/>
          <a:p>
            <a:pPr algn="ctr"/>
            <a:r>
              <a:rPr lang="fr-FR" dirty="0">
                <a:solidFill>
                  <a:schemeClr val="accent5">
                    <a:lumMod val="50000"/>
                  </a:schemeClr>
                </a:solidFill>
                <a:effectLst>
                  <a:outerShdw blurRad="38100" dist="38100" dir="2700000" algn="tl">
                    <a:srgbClr val="000000">
                      <a:alpha val="43137"/>
                    </a:srgbClr>
                  </a:outerShdw>
                </a:effectLst>
              </a:rPr>
              <a:t> </a:t>
            </a:r>
            <a:r>
              <a:rPr lang="fr-FR" b="1" dirty="0">
                <a:solidFill>
                  <a:srgbClr val="0432FF"/>
                </a:solidFill>
                <a:effectLst>
                  <a:outerShdw blurRad="38100" dist="38100" dir="2700000" algn="tl">
                    <a:srgbClr val="000000">
                      <a:alpha val="43137"/>
                    </a:srgbClr>
                  </a:outerShdw>
                </a:effectLst>
                <a:latin typeface="Cambria Math" charset="0"/>
                <a:ea typeface="Cambria Math" charset="0"/>
              </a:rPr>
              <a:t>C</a:t>
            </a: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linique </a:t>
            </a:r>
            <a:r>
              <a:rPr lang="fr-FR" dirty="0"/>
              <a:t> </a:t>
            </a:r>
          </a:p>
        </p:txBody>
      </p:sp>
      <p:sp>
        <p:nvSpPr>
          <p:cNvPr id="5" name="Espace réservé du contenu 4"/>
          <p:cNvSpPr>
            <a:spLocks noGrp="1"/>
          </p:cNvSpPr>
          <p:nvPr>
            <p:ph idx="1"/>
          </p:nvPr>
        </p:nvSpPr>
        <p:spPr>
          <a:xfrm>
            <a:off x="838200" y="805457"/>
            <a:ext cx="10515600" cy="5528535"/>
          </a:xfrm>
        </p:spPr>
        <p:txBody>
          <a:bodyPr>
            <a:normAutofit lnSpcReduction="10000"/>
          </a:bodyPr>
          <a:lstStyle/>
          <a:p>
            <a:pPr marL="457200" lvl="2" indent="-457200">
              <a:lnSpc>
                <a:spcPct val="150000"/>
              </a:lnSpc>
              <a:spcBef>
                <a:spcPts val="1000"/>
              </a:spcBef>
              <a:buFont typeface="Wingdings" charset="2"/>
              <a:buChar char="Ø"/>
            </a:pPr>
            <a:r>
              <a:rPr lang="fr-FR" sz="2800"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Circonstances de découverte: </a:t>
            </a:r>
          </a:p>
          <a:p>
            <a:pPr marL="0" lvl="2" indent="0" algn="ctr">
              <a:lnSpc>
                <a:spcPct val="150000"/>
              </a:lnSpc>
              <a:spcBef>
                <a:spcPts val="1000"/>
              </a:spcBef>
              <a:buNone/>
            </a:pP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Sujet âgé devenant diabétique:</a:t>
            </a:r>
          </a:p>
          <a:p>
            <a:r>
              <a:rPr lang="fr-FR" sz="3000" dirty="0">
                <a:latin typeface="Cambria Math" charset="0"/>
                <a:ea typeface="Cambria Math" charset="0"/>
                <a:cs typeface="Cambria Math" charset="0"/>
              </a:rPr>
              <a:t>Découverte souvent fortuite, à l’occasion d’un bilan de routine ou lors d’une hospitalisation pour affection intercurrente</a:t>
            </a:r>
          </a:p>
          <a:p>
            <a:r>
              <a:rPr lang="fr-FR" sz="3000" dirty="0">
                <a:latin typeface="Cambria Math" charset="0"/>
                <a:ea typeface="Cambria Math" charset="0"/>
                <a:cs typeface="Cambria Math" charset="0"/>
              </a:rPr>
              <a:t>Hyperglycémie du sujet âgé rarement symptomatique et très importante</a:t>
            </a:r>
          </a:p>
          <a:p>
            <a:r>
              <a:rPr lang="fr-FR" sz="3000" dirty="0">
                <a:latin typeface="Cambria Math" charset="0"/>
                <a:ea typeface="Cambria Math" charset="0"/>
                <a:cs typeface="Cambria Math" charset="0"/>
              </a:rPr>
              <a:t>Polyurie osmotique retardée (élévation du seuil rénal de glucose avec l’âge)</a:t>
            </a:r>
          </a:p>
          <a:p>
            <a:r>
              <a:rPr lang="fr-FR" sz="3000" dirty="0">
                <a:latin typeface="Cambria Math" charset="0"/>
                <a:ea typeface="Cambria Math" charset="0"/>
                <a:cs typeface="Cambria Math" charset="0"/>
              </a:rPr>
              <a:t>Polydipsie compensatrice absente (↓de la sensation de soif)</a:t>
            </a:r>
          </a:p>
          <a:p>
            <a:r>
              <a:rPr lang="fr-FR" sz="3000" dirty="0">
                <a:latin typeface="Cambria Math" charset="0"/>
                <a:ea typeface="Cambria Math" charset="0"/>
                <a:cs typeface="Cambria Math" charset="0"/>
              </a:rPr>
              <a:t>Amaigrissement fréquent mis sur le compte d’une pathologie associée ou d’une alimentation restreinte.</a:t>
            </a:r>
            <a:endParaRPr lang="fr-FR" sz="3000" dirty="0">
              <a:solidFill>
                <a:schemeClr val="accent2"/>
              </a:solidFill>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18</a:t>
            </a:fld>
            <a:endParaRPr lang="fr-FR"/>
          </a:p>
        </p:txBody>
      </p:sp>
    </p:spTree>
    <p:extLst>
      <p:ext uri="{BB962C8B-B14F-4D97-AF65-F5344CB8AC3E}">
        <p14:creationId xmlns:p14="http://schemas.microsoft.com/office/powerpoint/2010/main" val="699745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Clinique </a:t>
            </a:r>
            <a:r>
              <a:rPr lang="fr-FR" b="1" dirty="0">
                <a:solidFill>
                  <a:srgbClr val="0432FF"/>
                </a:solidFill>
                <a:latin typeface="Cambria Math" charset="0"/>
                <a:ea typeface="Cambria Math" charset="0"/>
                <a:cs typeface="Cambria Math" charset="0"/>
              </a:rPr>
              <a:t> </a:t>
            </a:r>
          </a:p>
        </p:txBody>
      </p:sp>
      <p:sp>
        <p:nvSpPr>
          <p:cNvPr id="5" name="Espace réservé du contenu 4"/>
          <p:cNvSpPr>
            <a:spLocks noGrp="1"/>
          </p:cNvSpPr>
          <p:nvPr>
            <p:ph idx="1"/>
          </p:nvPr>
        </p:nvSpPr>
        <p:spPr>
          <a:xfrm>
            <a:off x="838200" y="1290160"/>
            <a:ext cx="10515600" cy="5043832"/>
          </a:xfrm>
        </p:spPr>
        <p:txBody>
          <a:bodyPr>
            <a:normAutofit fontScale="92500" lnSpcReduction="10000"/>
          </a:bodyPr>
          <a:lstStyle/>
          <a:p>
            <a:pPr marL="457200" lvl="2" indent="-457200" algn="just">
              <a:lnSpc>
                <a:spcPct val="150000"/>
              </a:lnSpc>
              <a:spcBef>
                <a:spcPts val="1000"/>
              </a:spcBef>
              <a:buFont typeface="Wingdings" charset="2"/>
              <a:buChar char="Ø"/>
            </a:pPr>
            <a:r>
              <a:rPr lang="fr-FR" sz="3000"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Circonstances de découverte: </a:t>
            </a:r>
          </a:p>
          <a:p>
            <a:pPr marL="0" lvl="2" indent="0" algn="ctr">
              <a:lnSpc>
                <a:spcPct val="150000"/>
              </a:lnSpc>
              <a:spcBef>
                <a:spcPts val="1000"/>
              </a:spcBef>
              <a:buNone/>
            </a:pPr>
            <a:r>
              <a:rPr lang="fr-FR" sz="24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Sujet âgé devenant diabétique:</a:t>
            </a:r>
          </a:p>
          <a:p>
            <a:pPr algn="just"/>
            <a:r>
              <a:rPr lang="fr-FR" dirty="0">
                <a:latin typeface="Cambria Math" charset="0"/>
                <a:ea typeface="Cambria Math" charset="0"/>
                <a:cs typeface="Cambria Math" charset="0"/>
              </a:rPr>
              <a:t>Symptomatologie atypique: incontinence urinaire récente, polyurie nocturne à l’origine de chutes, d’une déshydratation, asthénie inhabituelle</a:t>
            </a:r>
          </a:p>
          <a:p>
            <a:pPr algn="just"/>
            <a:r>
              <a:rPr lang="fr-FR" dirty="0">
                <a:latin typeface="Cambria Math" charset="0"/>
                <a:ea typeface="Cambria Math" charset="0"/>
                <a:cs typeface="Cambria Math" charset="0"/>
              </a:rPr>
              <a:t> Les troubles du caractère, de l’humeur ou une altération des fonctions cognitives liée à l’hyperglycémie Les fonctions cognitives peuvent s’améliorer avec le contrôle des glycémies mais peu d’études</a:t>
            </a:r>
          </a:p>
          <a:p>
            <a:pPr algn="just"/>
            <a:r>
              <a:rPr lang="fr-FR" dirty="0">
                <a:latin typeface="Cambria Math" charset="0"/>
                <a:ea typeface="Cambria Math" charset="0"/>
                <a:cs typeface="Cambria Math" charset="0"/>
              </a:rPr>
              <a:t>Complications typiques du diabète du sujet âgé : otite maligne, neuropathie </a:t>
            </a:r>
            <a:r>
              <a:rPr lang="fr-FR" dirty="0" err="1">
                <a:latin typeface="Cambria Math" charset="0"/>
                <a:ea typeface="Cambria Math" charset="0"/>
                <a:cs typeface="Cambria Math" charset="0"/>
              </a:rPr>
              <a:t>cachectisante</a:t>
            </a:r>
            <a:r>
              <a:rPr lang="fr-FR" dirty="0">
                <a:latin typeface="Cambria Math" charset="0"/>
                <a:ea typeface="Cambria Math" charset="0"/>
                <a:cs typeface="Cambria Math" charset="0"/>
              </a:rPr>
              <a:t>, nécrose papillaire, </a:t>
            </a:r>
            <a:r>
              <a:rPr lang="fr-FR" dirty="0" err="1">
                <a:latin typeface="Cambria Math" charset="0"/>
                <a:ea typeface="Cambria Math" charset="0"/>
                <a:cs typeface="Cambria Math" charset="0"/>
              </a:rPr>
              <a:t>bullose</a:t>
            </a:r>
            <a:endParaRPr lang="fr-FR" dirty="0">
              <a:latin typeface="Cambria Math" charset="0"/>
              <a:ea typeface="Cambria Math" charset="0"/>
              <a:cs typeface="Cambria Math" charset="0"/>
            </a:endParaRPr>
          </a:p>
          <a:p>
            <a:pPr algn="just"/>
            <a:r>
              <a:rPr lang="fr-FR" dirty="0">
                <a:latin typeface="Cambria Math" charset="0"/>
                <a:ea typeface="Cambria Math" charset="0"/>
                <a:cs typeface="Cambria Math" charset="0"/>
              </a:rPr>
              <a:t>Complications </a:t>
            </a:r>
            <a:r>
              <a:rPr lang="fr-FR" dirty="0" err="1">
                <a:latin typeface="Cambria Math" charset="0"/>
                <a:ea typeface="Cambria Math" charset="0"/>
                <a:cs typeface="Cambria Math" charset="0"/>
              </a:rPr>
              <a:t>macroangiopathiques</a:t>
            </a:r>
            <a:r>
              <a:rPr lang="fr-FR" dirty="0">
                <a:latin typeface="Cambria Math" charset="0"/>
                <a:ea typeface="Cambria Math" charset="0"/>
                <a:cs typeface="Cambria Math" charset="0"/>
              </a:rPr>
              <a:t> (coronarienne) </a:t>
            </a:r>
            <a:endParaRPr lang="fr-FR" sz="3200" dirty="0">
              <a:latin typeface="Cambria Math" charset="0"/>
              <a:ea typeface="Cambria Math" charset="0"/>
              <a:cs typeface="Cambria Math" charset="0"/>
            </a:endParaRPr>
          </a:p>
          <a:p>
            <a:pPr marL="20638" lvl="2" indent="0" algn="just">
              <a:spcBef>
                <a:spcPts val="1000"/>
              </a:spcBef>
              <a:buNone/>
              <a:tabLst>
                <a:tab pos="87313" algn="l"/>
              </a:tabLst>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19</a:t>
            </a:fld>
            <a:endParaRPr lang="fr-FR"/>
          </a:p>
        </p:txBody>
      </p:sp>
    </p:spTree>
    <p:extLst>
      <p:ext uri="{BB962C8B-B14F-4D97-AF65-F5344CB8AC3E}">
        <p14:creationId xmlns:p14="http://schemas.microsoft.com/office/powerpoint/2010/main" val="1101612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0"/>
            <a:ext cx="10515600" cy="828675"/>
          </a:xfrm>
        </p:spPr>
        <p:txBody>
          <a:bodyPr>
            <a:normAutofit fontScale="90000"/>
          </a:bodyPr>
          <a:lstStyle/>
          <a:p>
            <a:pPr lvl="2" algn="ctr" rtl="0">
              <a:lnSpc>
                <a:spcPct val="90000"/>
              </a:lnSpc>
              <a:spcBef>
                <a:spcPct val="0"/>
              </a:spcBef>
            </a:pP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         					</a:t>
            </a:r>
            <a:b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b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					</a:t>
            </a:r>
            <a:b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br>
            <a:b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br>
            <a:b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br>
            <a:r>
              <a:rPr lang="fr-FR" sz="4000"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Clinique </a:t>
            </a:r>
            <a:br>
              <a:rPr lang="fr-FR" dirty="0"/>
            </a:br>
            <a:br>
              <a:rPr lang="fr-FR" dirty="0"/>
            </a:br>
            <a:br>
              <a:rPr lang="fr-FR" dirty="0"/>
            </a:br>
            <a:br>
              <a:rPr lang="fr-FR" sz="2600"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br>
            <a:endParaRPr lang="fr-FR" dirty="0"/>
          </a:p>
        </p:txBody>
      </p:sp>
      <p:sp>
        <p:nvSpPr>
          <p:cNvPr id="3" name="Espace réservé du contenu 2"/>
          <p:cNvSpPr>
            <a:spLocks noGrp="1"/>
          </p:cNvSpPr>
          <p:nvPr>
            <p:ph sz="half" idx="1"/>
          </p:nvPr>
        </p:nvSpPr>
        <p:spPr>
          <a:xfrm>
            <a:off x="914400" y="1336675"/>
            <a:ext cx="5181600" cy="4351338"/>
          </a:xfrm>
        </p:spPr>
        <p:txBody>
          <a:bodyPr>
            <a:normAutofit fontScale="92500" lnSpcReduction="20000"/>
          </a:bodyPr>
          <a:lstStyle/>
          <a:p>
            <a:pPr marL="623888" lvl="2" indent="-342900">
              <a:spcBef>
                <a:spcPts val="1000"/>
              </a:spcBef>
              <a:buFont typeface="Wingdings" panose="05000000000000000000" pitchFamily="2" charset="2"/>
              <a:buChar char="ü"/>
            </a:pPr>
            <a:r>
              <a:rPr lang="fr-FR" sz="2600" i="1"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Symptomatologie habituelle</a:t>
            </a:r>
          </a:p>
          <a:p>
            <a:pPr marL="493713" lvl="0" indent="-254000"/>
            <a:r>
              <a:rPr lang="fr-FR" sz="2600" dirty="0">
                <a:latin typeface="Cambria Math" charset="0"/>
                <a:ea typeface="Cambria Math" charset="0"/>
                <a:cs typeface="Cambria Math" charset="0"/>
              </a:rPr>
              <a:t>Asthénie </a:t>
            </a:r>
          </a:p>
          <a:p>
            <a:pPr marL="493713" lvl="0" indent="-254000"/>
            <a:r>
              <a:rPr lang="fr-FR" sz="2600" dirty="0">
                <a:latin typeface="Cambria Math" charset="0"/>
                <a:ea typeface="Cambria Math" charset="0"/>
                <a:cs typeface="Cambria Math" charset="0"/>
              </a:rPr>
              <a:t>Amaigrissement -amyotrophie</a:t>
            </a:r>
          </a:p>
          <a:p>
            <a:pPr marL="493713" lvl="0" indent="-254000"/>
            <a:r>
              <a:rPr lang="fr-FR" sz="2600" dirty="0">
                <a:latin typeface="Cambria Math" charset="0"/>
                <a:ea typeface="Cambria Math" charset="0"/>
                <a:cs typeface="Cambria Math" charset="0"/>
              </a:rPr>
              <a:t>Déshydratation</a:t>
            </a:r>
          </a:p>
          <a:p>
            <a:pPr marL="493713" lvl="0" indent="-254000"/>
            <a:r>
              <a:rPr lang="fr-FR" sz="2600" dirty="0">
                <a:latin typeface="Cambria Math" charset="0"/>
                <a:ea typeface="Cambria Math" charset="0"/>
                <a:cs typeface="Cambria Math" charset="0"/>
              </a:rPr>
              <a:t>Les complications comme: otite externe maligne,                                                     AVC, IDM, infection urinaire et pulmonaires, hypotension orthostatique, douleur neuropathique, </a:t>
            </a:r>
            <a:r>
              <a:rPr lang="fr-FR" sz="2600" dirty="0" err="1">
                <a:latin typeface="Cambria Math" charset="0"/>
                <a:ea typeface="Cambria Math" charset="0"/>
                <a:cs typeface="Cambria Math" charset="0"/>
              </a:rPr>
              <a:t>hyperosmolarité</a:t>
            </a:r>
            <a:r>
              <a:rPr lang="fr-FR" sz="2600" dirty="0">
                <a:latin typeface="Cambria Math" charset="0"/>
                <a:ea typeface="Cambria Math" charset="0"/>
                <a:cs typeface="Cambria Math" charset="0"/>
              </a:rPr>
              <a:t>, </a:t>
            </a:r>
            <a:r>
              <a:rPr lang="fr-FR" sz="2600" dirty="0" err="1">
                <a:latin typeface="Cambria Math" charset="0"/>
                <a:ea typeface="Cambria Math" charset="0"/>
                <a:cs typeface="Cambria Math" charset="0"/>
              </a:rPr>
              <a:t>cétoacidose</a:t>
            </a:r>
            <a:r>
              <a:rPr lang="fr-FR" sz="2600" dirty="0">
                <a:latin typeface="Cambria Math" charset="0"/>
                <a:ea typeface="Cambria Math" charset="0"/>
                <a:cs typeface="Cambria Math" charset="0"/>
              </a:rPr>
              <a:t>.</a:t>
            </a:r>
          </a:p>
          <a:p>
            <a:pPr marL="493713" lvl="0" indent="-254000"/>
            <a:r>
              <a:rPr lang="fr-FR" sz="2600" dirty="0">
                <a:latin typeface="Cambria Math" charset="0"/>
                <a:ea typeface="Cambria Math" charset="0"/>
                <a:cs typeface="Cambria Math" charset="0"/>
              </a:rPr>
              <a:t>Incontinence urinaire, </a:t>
            </a:r>
          </a:p>
          <a:p>
            <a:pPr marL="493713" lvl="0" indent="-254000"/>
            <a:r>
              <a:rPr lang="fr-FR" sz="2600" dirty="0">
                <a:latin typeface="Cambria Math" charset="0"/>
                <a:ea typeface="Cambria Math" charset="0"/>
                <a:cs typeface="Cambria Math" charset="0"/>
              </a:rPr>
              <a:t>Perte d'autonomie inexpliquée </a:t>
            </a:r>
          </a:p>
          <a:p>
            <a:endParaRPr lang="fr-FR" dirty="0"/>
          </a:p>
        </p:txBody>
      </p:sp>
      <p:sp>
        <p:nvSpPr>
          <p:cNvPr id="4" name="Espace réservé du contenu 3"/>
          <p:cNvSpPr>
            <a:spLocks noGrp="1"/>
          </p:cNvSpPr>
          <p:nvPr>
            <p:ph sz="half" idx="2"/>
          </p:nvPr>
        </p:nvSpPr>
        <p:spPr>
          <a:xfrm>
            <a:off x="6248400" y="1325563"/>
            <a:ext cx="5181600" cy="4351338"/>
          </a:xfrm>
        </p:spPr>
        <p:txBody>
          <a:bodyPr>
            <a:normAutofit fontScale="92500" lnSpcReduction="20000"/>
          </a:bodyPr>
          <a:lstStyle/>
          <a:p>
            <a:pPr marL="623888" lvl="2" indent="-342900">
              <a:spcBef>
                <a:spcPts val="1000"/>
              </a:spcBef>
              <a:buFont typeface="Wingdings" panose="05000000000000000000" pitchFamily="2" charset="2"/>
              <a:buChar char="ü"/>
            </a:pPr>
            <a:r>
              <a:rPr lang="fr-FR" sz="2600" i="1"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Symptomatologie atypique </a:t>
            </a:r>
          </a:p>
          <a:p>
            <a:pPr marL="900113" lvl="2" indent="-342900">
              <a:spcBef>
                <a:spcPts val="1000"/>
              </a:spcBef>
            </a:pPr>
            <a:r>
              <a:rPr lang="fr-FR" sz="2600" dirty="0">
                <a:latin typeface="Cambria Math" charset="0"/>
                <a:ea typeface="Cambria Math" charset="0"/>
                <a:cs typeface="Cambria Math" charset="0"/>
              </a:rPr>
              <a:t>Syndrome cardinal rare :  peut se réduire à AEG ou déshydratation</a:t>
            </a:r>
          </a:p>
          <a:p>
            <a:pPr marL="20638" lvl="2" indent="0">
              <a:spcBef>
                <a:spcPts val="1000"/>
              </a:spcBef>
              <a:buNone/>
              <a:tabLst>
                <a:tab pos="87313" algn="l"/>
              </a:tabLst>
            </a:pPr>
            <a:r>
              <a:rPr lang="fr-FR" sz="2600" dirty="0">
                <a:latin typeface="Cambria Math" charset="0"/>
                <a:ea typeface="Cambria Math" charset="0"/>
                <a:cs typeface="Cambria Math" charset="0"/>
              </a:rPr>
              <a:t>               Polyurie osmotique retardée</a:t>
            </a:r>
          </a:p>
          <a:p>
            <a:pPr marL="20638" lvl="2" indent="0">
              <a:spcBef>
                <a:spcPts val="1000"/>
              </a:spcBef>
              <a:buNone/>
              <a:tabLst>
                <a:tab pos="87313" algn="l"/>
              </a:tabLst>
            </a:pPr>
            <a:r>
              <a:rPr lang="fr-FR" sz="2600" dirty="0">
                <a:latin typeface="Cambria Math" charset="0"/>
                <a:ea typeface="Cambria Math" charset="0"/>
                <a:cs typeface="Cambria Math" charset="0"/>
              </a:rPr>
              <a:t>                Polydipsie quasi-absente</a:t>
            </a:r>
          </a:p>
          <a:p>
            <a:pPr marL="900113" lvl="2" indent="-342900">
              <a:spcBef>
                <a:spcPts val="1000"/>
              </a:spcBef>
              <a:tabLst>
                <a:tab pos="87313" algn="l"/>
              </a:tabLst>
            </a:pPr>
            <a:r>
              <a:rPr lang="fr-FR" sz="2600" dirty="0">
                <a:latin typeface="Cambria Math" charset="0"/>
                <a:ea typeface="Cambria Math" charset="0"/>
                <a:cs typeface="Cambria Math" charset="0"/>
              </a:rPr>
              <a:t>Perturbations cognitives</a:t>
            </a:r>
          </a:p>
          <a:p>
            <a:pPr marL="557213" lvl="2" indent="0">
              <a:spcBef>
                <a:spcPts val="1000"/>
              </a:spcBef>
              <a:buNone/>
              <a:tabLst>
                <a:tab pos="87313" algn="l"/>
              </a:tabLst>
            </a:pPr>
            <a:r>
              <a:rPr lang="fr-FR" sz="2600" dirty="0">
                <a:latin typeface="Cambria Math" charset="0"/>
                <a:ea typeface="Cambria Math" charset="0"/>
                <a:cs typeface="Cambria Math" charset="0"/>
              </a:rPr>
              <a:t>   Peu d’études, cependant:   on note 1 amélioration cognitive après équilibre </a:t>
            </a:r>
          </a:p>
          <a:p>
            <a:endParaRPr lang="fr-FR" dirty="0"/>
          </a:p>
        </p:txBody>
      </p:sp>
      <p:sp>
        <p:nvSpPr>
          <p:cNvPr id="5" name="Rectangle 4"/>
          <p:cNvSpPr/>
          <p:nvPr/>
        </p:nvSpPr>
        <p:spPr>
          <a:xfrm>
            <a:off x="914400" y="5699125"/>
            <a:ext cx="10948988" cy="995144"/>
          </a:xfrm>
          <a:prstGeom prst="rect">
            <a:avLst/>
          </a:prstGeom>
        </p:spPr>
        <p:txBody>
          <a:bodyPr wrap="square">
            <a:spAutoFit/>
          </a:bodyPr>
          <a:lstStyle/>
          <a:p>
            <a:pPr marL="557213" lvl="2" indent="0">
              <a:spcBef>
                <a:spcPts val="1000"/>
              </a:spcBef>
              <a:buNone/>
              <a:tabLst>
                <a:tab pos="87313" algn="l"/>
              </a:tabLst>
            </a:pPr>
            <a:r>
              <a:rPr lang="en-US" sz="1400" i="1" dirty="0">
                <a:latin typeface="Cambria Math" panose="02040503050406030204" pitchFamily="18" charset="0"/>
                <a:ea typeface="Cambria Math" panose="02040503050406030204" pitchFamily="18" charset="0"/>
              </a:rPr>
              <a:t>Home  visits  to  prevent nursing  home  admission  and  functional  decline  in  elderly  people.  JAMA 2002</a:t>
            </a:r>
          </a:p>
          <a:p>
            <a:pPr marL="557213" lvl="2" indent="0">
              <a:spcBef>
                <a:spcPts val="1000"/>
              </a:spcBef>
              <a:buNone/>
              <a:tabLst>
                <a:tab pos="87313" algn="l"/>
              </a:tabLst>
            </a:pPr>
            <a:r>
              <a:rPr lang="en-US" sz="1400" i="1" dirty="0">
                <a:latin typeface="Cambria Math" panose="02040503050406030204" pitchFamily="18" charset="0"/>
                <a:ea typeface="Cambria Math" panose="02040503050406030204" pitchFamily="18" charset="0"/>
              </a:rPr>
              <a:t>Effectiveness  of  a  geriatric  evaluation  unit,  a  randomized  clinical  trial.  N  </a:t>
            </a:r>
            <a:r>
              <a:rPr lang="en-US" sz="1400" i="1" dirty="0" err="1">
                <a:latin typeface="Cambria Math" panose="02040503050406030204" pitchFamily="18" charset="0"/>
                <a:ea typeface="Cambria Math" panose="02040503050406030204" pitchFamily="18" charset="0"/>
              </a:rPr>
              <a:t>Engl</a:t>
            </a:r>
            <a:r>
              <a:rPr lang="en-US" sz="1400" i="1" dirty="0">
                <a:latin typeface="Cambria Math" panose="02040503050406030204" pitchFamily="18" charset="0"/>
                <a:ea typeface="Cambria Math" panose="02040503050406030204" pitchFamily="18" charset="0"/>
              </a:rPr>
              <a:t>  J  Med 1984</a:t>
            </a:r>
          </a:p>
          <a:p>
            <a:pPr marL="557213" lvl="2" indent="0">
              <a:spcBef>
                <a:spcPts val="1000"/>
              </a:spcBef>
              <a:buNone/>
              <a:tabLst>
                <a:tab pos="87313" algn="l"/>
              </a:tabLst>
            </a:pPr>
            <a:r>
              <a:rPr lang="fr-FR" sz="1400" i="1" dirty="0">
                <a:latin typeface="Cambria Math" panose="02040503050406030204" pitchFamily="18" charset="0"/>
                <a:ea typeface="Cambria Math" panose="02040503050406030204" pitchFamily="18" charset="0"/>
              </a:rPr>
              <a:t>Y. </a:t>
            </a:r>
            <a:r>
              <a:rPr lang="fr-FR" sz="1400" i="1" dirty="0" err="1">
                <a:latin typeface="Cambria Math" panose="02040503050406030204" pitchFamily="18" charset="0"/>
                <a:ea typeface="Cambria Math" panose="02040503050406030204" pitchFamily="18" charset="0"/>
              </a:rPr>
              <a:t>Hasni</a:t>
            </a:r>
            <a:r>
              <a:rPr lang="fr-FR" sz="1400" i="1" dirty="0">
                <a:latin typeface="Cambria Math" panose="02040503050406030204" pitchFamily="18" charset="0"/>
                <a:ea typeface="Cambria Math" panose="02040503050406030204" pitchFamily="18" charset="0"/>
              </a:rPr>
              <a:t> (Tunisie 2013) :  défaillance cognitive proportionnelle à la durée d’évolution du diabète</a:t>
            </a:r>
          </a:p>
        </p:txBody>
      </p:sp>
      <p:sp>
        <p:nvSpPr>
          <p:cNvPr id="6" name="Rectangle 5"/>
          <p:cNvSpPr/>
          <p:nvPr/>
        </p:nvSpPr>
        <p:spPr>
          <a:xfrm>
            <a:off x="1699898" y="828675"/>
            <a:ext cx="2693366" cy="461665"/>
          </a:xfrm>
          <a:prstGeom prst="rect">
            <a:avLst/>
          </a:prstGeom>
        </p:spPr>
        <p:txBody>
          <a:bodyPr wrap="none">
            <a:spAutoFit/>
          </a:bodyPr>
          <a:lstStyle/>
          <a:p>
            <a:pPr marL="342900" indent="-342900">
              <a:buFont typeface="Wingdings" charset="2"/>
              <a:buChar char="Ø"/>
            </a:pPr>
            <a:r>
              <a:rPr lang="fr-FR" sz="2400"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Signes cliniques </a:t>
            </a:r>
            <a:endParaRPr lang="fr-FR" sz="2400" dirty="0"/>
          </a:p>
        </p:txBody>
      </p:sp>
    </p:spTree>
    <p:extLst>
      <p:ext uri="{BB962C8B-B14F-4D97-AF65-F5344CB8AC3E}">
        <p14:creationId xmlns:p14="http://schemas.microsoft.com/office/powerpoint/2010/main" val="1467533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Paraclinique </a:t>
            </a:r>
            <a:endParaRPr lang="fr-FR" dirty="0"/>
          </a:p>
        </p:txBody>
      </p:sp>
      <p:sp>
        <p:nvSpPr>
          <p:cNvPr id="5" name="Espace réservé du contenu 4"/>
          <p:cNvSpPr>
            <a:spLocks noGrp="1"/>
          </p:cNvSpPr>
          <p:nvPr>
            <p:ph idx="1"/>
          </p:nvPr>
        </p:nvSpPr>
        <p:spPr>
          <a:xfrm>
            <a:off x="838200" y="1509486"/>
            <a:ext cx="10515600" cy="5036457"/>
          </a:xfrm>
        </p:spPr>
        <p:txBody>
          <a:bodyPr>
            <a:normAutofit/>
          </a:bodyPr>
          <a:lstStyle/>
          <a:p>
            <a:pPr marL="457200" lvl="2" indent="-457200">
              <a:spcBef>
                <a:spcPts val="1000"/>
              </a:spcBef>
              <a:buFont typeface="Wingdings" charset="2"/>
              <a:buChar char="Ø"/>
            </a:pPr>
            <a:r>
              <a:rPr lang="fr-FR" sz="2600"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Signes paracliniques  </a:t>
            </a:r>
            <a:endParaRPr lang="fr-FR" sz="2600" dirty="0">
              <a:solidFill>
                <a:srgbClr val="0432FF"/>
              </a:solidFill>
              <a:latin typeface="Cambria Math" charset="0"/>
              <a:ea typeface="Cambria Math" charset="0"/>
              <a:cs typeface="Cambria Math" charset="0"/>
            </a:endParaRPr>
          </a:p>
          <a:p>
            <a:pPr marL="900113" lvl="2" indent="-342900">
              <a:spcBef>
                <a:spcPts val="1000"/>
              </a:spcBef>
              <a:buFont typeface="Wingdings" panose="05000000000000000000" pitchFamily="2" charset="2"/>
              <a:buChar char="ü"/>
              <a:tabLst>
                <a:tab pos="87313" algn="l"/>
              </a:tabLst>
            </a:pPr>
            <a:r>
              <a:rPr lang="fr-FR" sz="26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Glycémie </a:t>
            </a:r>
          </a:p>
          <a:p>
            <a:pPr marL="1160463" lvl="2" indent="-457200">
              <a:spcBef>
                <a:spcPts val="1000"/>
              </a:spcBef>
              <a:tabLst>
                <a:tab pos="87313" algn="l"/>
              </a:tabLst>
            </a:pPr>
            <a:r>
              <a:rPr lang="fr-FR" sz="2600" dirty="0">
                <a:latin typeface="Cambria Math" charset="0"/>
                <a:ea typeface="Cambria Math" charset="0"/>
                <a:cs typeface="Cambria Math" charset="0"/>
              </a:rPr>
              <a:t>Valeur seuil = 1,26g/l (7 </a:t>
            </a:r>
            <a:r>
              <a:rPr lang="fr-FR" sz="2600" dirty="0" err="1">
                <a:latin typeface="Cambria Math" charset="0"/>
                <a:ea typeface="Cambria Math" charset="0"/>
                <a:cs typeface="Cambria Math" charset="0"/>
              </a:rPr>
              <a:t>mmol</a:t>
            </a:r>
            <a:r>
              <a:rPr lang="fr-FR" sz="2600" dirty="0">
                <a:latin typeface="Cambria Math" charset="0"/>
                <a:ea typeface="Cambria Math" charset="0"/>
                <a:cs typeface="Cambria Math" charset="0"/>
              </a:rPr>
              <a:t>/l) </a:t>
            </a:r>
          </a:p>
          <a:p>
            <a:pPr marL="1160463" lvl="2" indent="-457200">
              <a:spcBef>
                <a:spcPts val="1000"/>
              </a:spcBef>
              <a:tabLst>
                <a:tab pos="87313" algn="l"/>
              </a:tabLst>
            </a:pPr>
            <a:r>
              <a:rPr lang="fr-FR" sz="2600" dirty="0">
                <a:latin typeface="Cambria Math" charset="0"/>
                <a:ea typeface="Cambria Math" charset="0"/>
                <a:cs typeface="Cambria Math" charset="0"/>
              </a:rPr>
              <a:t>Avant 90 ans: mêmes critères diagnostiques que chez le sujet jeune</a:t>
            </a:r>
          </a:p>
          <a:p>
            <a:pPr marL="1160463" lvl="2" indent="-457200">
              <a:spcBef>
                <a:spcPts val="1000"/>
              </a:spcBef>
              <a:tabLst>
                <a:tab pos="87313" algn="l"/>
              </a:tabLst>
            </a:pPr>
            <a:r>
              <a:rPr lang="fr-FR" sz="2600" dirty="0">
                <a:latin typeface="Cambria Math" charset="0"/>
                <a:ea typeface="Cambria Math" charset="0"/>
                <a:cs typeface="Cambria Math" charset="0"/>
              </a:rPr>
              <a:t>Après 90 ans : 1,27g/l: 2 glycémies à 1 mois d’intervalle</a:t>
            </a:r>
          </a:p>
          <a:p>
            <a:pPr marL="1160463" lvl="2" indent="-457200">
              <a:spcBef>
                <a:spcPts val="1000"/>
              </a:spcBef>
              <a:tabLst>
                <a:tab pos="87313" algn="l"/>
              </a:tabLst>
            </a:pPr>
            <a:r>
              <a:rPr lang="fr-FR" sz="2600" dirty="0">
                <a:latin typeface="Cambria Math" charset="0"/>
                <a:ea typeface="Cambria Math" charset="0"/>
                <a:cs typeface="Cambria Math" charset="0"/>
              </a:rPr>
              <a:t>Dosages glycémiques: </a:t>
            </a:r>
          </a:p>
          <a:p>
            <a:pPr marL="703263" lvl="2" indent="0">
              <a:spcBef>
                <a:spcPts val="1000"/>
              </a:spcBef>
              <a:buNone/>
              <a:tabLst>
                <a:tab pos="87313" algn="l"/>
              </a:tabLst>
            </a:pPr>
            <a:r>
              <a:rPr lang="fr-FR" sz="2600" dirty="0">
                <a:latin typeface="Cambria Math" charset="0"/>
                <a:ea typeface="Cambria Math" charset="0"/>
                <a:cs typeface="Cambria Math" charset="0"/>
              </a:rPr>
              <a:t>        Tous les 3 ans : sujet âgé sans facteur de risque </a:t>
            </a:r>
          </a:p>
          <a:p>
            <a:pPr marL="703263" lvl="2" indent="0">
              <a:spcBef>
                <a:spcPts val="1000"/>
              </a:spcBef>
              <a:buNone/>
              <a:tabLst>
                <a:tab pos="87313" algn="l"/>
              </a:tabLst>
            </a:pPr>
            <a:r>
              <a:rPr lang="fr-FR" sz="2600" dirty="0">
                <a:latin typeface="Cambria Math" charset="0"/>
                <a:ea typeface="Cambria Math" charset="0"/>
                <a:cs typeface="Cambria Math" charset="0"/>
              </a:rPr>
              <a:t>        Chaque année : sujet âgé avec facteur de risque</a:t>
            </a:r>
          </a:p>
          <a:p>
            <a:pPr marL="1160463" lvl="2" indent="-457200" defTabSz="1160463">
              <a:spcBef>
                <a:spcPts val="1000"/>
              </a:spcBef>
              <a:tabLst>
                <a:tab pos="87313" algn="l"/>
              </a:tabLst>
            </a:pPr>
            <a:r>
              <a:rPr lang="fr-FR" sz="2600" strike="sngStrike" dirty="0">
                <a:solidFill>
                  <a:srgbClr val="FF0000"/>
                </a:solidFill>
                <a:latin typeface="Cambria Math" charset="0"/>
                <a:ea typeface="Cambria Math" charset="0"/>
                <a:cs typeface="Cambria Math" charset="0"/>
              </a:rPr>
              <a:t>HGPO.     </a:t>
            </a:r>
          </a:p>
        </p:txBody>
      </p:sp>
      <p:sp>
        <p:nvSpPr>
          <p:cNvPr id="4" name="Rectangle à coins arrondis 3"/>
          <p:cNvSpPr/>
          <p:nvPr/>
        </p:nvSpPr>
        <p:spPr>
          <a:xfrm>
            <a:off x="4542972" y="5709950"/>
            <a:ext cx="7039428" cy="92375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FF00"/>
                </a:solidFill>
                <a:latin typeface="Cambria Math" charset="0"/>
                <a:ea typeface="Cambria Math" charset="0"/>
                <a:cs typeface="Cambria Math" charset="0"/>
              </a:rPr>
              <a:t>Une hyperglycémie isolée doit être confirmée par un second dosage en dehors de tout épisode de stress</a:t>
            </a:r>
          </a:p>
        </p:txBody>
      </p:sp>
      <p:sp>
        <p:nvSpPr>
          <p:cNvPr id="6" name="Espace réservé du pied de page 5"/>
          <p:cNvSpPr>
            <a:spLocks noGrp="1"/>
          </p:cNvSpPr>
          <p:nvPr>
            <p:ph type="ftr" sz="quarter" idx="11"/>
          </p:nvPr>
        </p:nvSpPr>
        <p:spPr/>
        <p:txBody>
          <a:bodyPr/>
          <a:lstStyle/>
          <a:p>
            <a:r>
              <a:rPr lang="fr-FR"/>
              <a:t>diabète du sujet âgé</a:t>
            </a:r>
          </a:p>
        </p:txBody>
      </p:sp>
      <p:sp>
        <p:nvSpPr>
          <p:cNvPr id="7" name="Espace réservé du numéro de diapositive 6"/>
          <p:cNvSpPr>
            <a:spLocks noGrp="1"/>
          </p:cNvSpPr>
          <p:nvPr>
            <p:ph type="sldNum" sz="quarter" idx="12"/>
          </p:nvPr>
        </p:nvSpPr>
        <p:spPr/>
        <p:txBody>
          <a:bodyPr/>
          <a:lstStyle/>
          <a:p>
            <a:fld id="{D3A43520-AA19-4309-BD0C-4B929C868866}" type="slidenum">
              <a:rPr lang="fr-FR" smtClean="0"/>
              <a:t>21</a:t>
            </a:fld>
            <a:endParaRPr lang="fr-FR"/>
          </a:p>
        </p:txBody>
      </p:sp>
      <p:pic>
        <p:nvPicPr>
          <p:cNvPr id="3" name="Image 2"/>
          <p:cNvPicPr>
            <a:picLocks noChangeAspect="1"/>
          </p:cNvPicPr>
          <p:nvPr/>
        </p:nvPicPr>
        <p:blipFill>
          <a:blip r:embed="rId3"/>
          <a:stretch>
            <a:fillRect/>
          </a:stretch>
        </p:blipFill>
        <p:spPr>
          <a:xfrm>
            <a:off x="3143250" y="5717548"/>
            <a:ext cx="666750" cy="638802"/>
          </a:xfrm>
          <a:prstGeom prst="rect">
            <a:avLst/>
          </a:prstGeom>
        </p:spPr>
      </p:pic>
    </p:spTree>
    <p:extLst>
      <p:ext uri="{BB962C8B-B14F-4D97-AF65-F5344CB8AC3E}">
        <p14:creationId xmlns:p14="http://schemas.microsoft.com/office/powerpoint/2010/main" val="45711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0"/>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Paraclinique </a:t>
            </a:r>
            <a:endParaRPr lang="fr-FR" dirty="0"/>
          </a:p>
        </p:txBody>
      </p:sp>
      <p:sp>
        <p:nvSpPr>
          <p:cNvPr id="3" name="Espace réservé du contenu 2"/>
          <p:cNvSpPr>
            <a:spLocks noGrp="1"/>
          </p:cNvSpPr>
          <p:nvPr>
            <p:ph sz="half" idx="1"/>
          </p:nvPr>
        </p:nvSpPr>
        <p:spPr>
          <a:xfrm>
            <a:off x="371475" y="2006362"/>
            <a:ext cx="5986463" cy="3970099"/>
          </a:xfrm>
        </p:spPr>
        <p:txBody>
          <a:bodyPr>
            <a:noAutofit/>
          </a:bodyPr>
          <a:lstStyle/>
          <a:p>
            <a:pPr lvl="0">
              <a:buFont typeface="Wingdings" charset="2"/>
              <a:buChar char="ü"/>
            </a:pPr>
            <a:r>
              <a:rPr lang="fr-FR"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Examens Biologiques </a:t>
            </a:r>
            <a:endParaRPr lang="fr-FR" dirty="0">
              <a:effectLst>
                <a:outerShdw blurRad="38100" dist="38100" dir="2700000" algn="tl">
                  <a:srgbClr val="000000">
                    <a:alpha val="43137"/>
                  </a:srgbClr>
                </a:outerShdw>
              </a:effectLst>
              <a:latin typeface="Cambria Math" charset="0"/>
              <a:ea typeface="Cambria Math" charset="0"/>
              <a:cs typeface="Cambria Math" charset="0"/>
            </a:endParaRPr>
          </a:p>
          <a:p>
            <a:pPr marL="393700" lvl="0" indent="-393700"/>
            <a:r>
              <a:rPr lang="fr-FR" dirty="0">
                <a:effectLst>
                  <a:outerShdw blurRad="38100" dist="38100" dir="2700000" algn="tl">
                    <a:srgbClr val="000000">
                      <a:alpha val="43137"/>
                    </a:srgbClr>
                  </a:outerShdw>
                </a:effectLst>
                <a:latin typeface="Cambria Math" charset="0"/>
                <a:ea typeface="Cambria Math" charset="0"/>
                <a:cs typeface="Cambria Math" charset="0"/>
              </a:rPr>
              <a:t>Glycosurie:</a:t>
            </a:r>
            <a:r>
              <a:rPr lang="fr-FR" dirty="0">
                <a:latin typeface="Cambria Math" charset="0"/>
                <a:ea typeface="Cambria Math" charset="0"/>
                <a:cs typeface="Cambria Math" charset="0"/>
              </a:rPr>
              <a:t> à confronter à la glycémie</a:t>
            </a:r>
          </a:p>
          <a:p>
            <a:pPr marL="393700" lvl="0" indent="-393700"/>
            <a:r>
              <a:rPr lang="fr-FR" dirty="0">
                <a:effectLst>
                  <a:outerShdw blurRad="38100" dist="38100" dir="2700000" algn="tl">
                    <a:srgbClr val="000000">
                      <a:alpha val="43137"/>
                    </a:srgbClr>
                  </a:outerShdw>
                </a:effectLst>
                <a:latin typeface="Cambria Math" charset="0"/>
                <a:ea typeface="Cambria Math" charset="0"/>
                <a:cs typeface="Cambria Math" charset="0"/>
              </a:rPr>
              <a:t>Cétonurie:</a:t>
            </a:r>
            <a:r>
              <a:rPr lang="fr-FR" dirty="0">
                <a:latin typeface="Cambria Math" charset="0"/>
                <a:ea typeface="Cambria Math" charset="0"/>
                <a:cs typeface="Cambria Math" charset="0"/>
              </a:rPr>
              <a:t> si glycémie  &gt;2,5 g/l</a:t>
            </a:r>
          </a:p>
          <a:p>
            <a:pPr marL="393700" lvl="0" indent="-393700"/>
            <a:r>
              <a:rPr lang="fr-FR" dirty="0">
                <a:effectLst>
                  <a:outerShdw blurRad="38100" dist="38100" dir="2700000" algn="tl">
                    <a:srgbClr val="000000">
                      <a:alpha val="43137"/>
                    </a:srgbClr>
                  </a:outerShdw>
                </a:effectLst>
                <a:latin typeface="Cambria Math" charset="0"/>
                <a:ea typeface="Cambria Math" charset="0"/>
                <a:cs typeface="Cambria Math" charset="0"/>
              </a:rPr>
              <a:t> HbA1c </a:t>
            </a:r>
            <a:r>
              <a:rPr lang="fr-FR" i="1" dirty="0">
                <a:effectLst>
                  <a:outerShdw blurRad="38100" dist="38100" dir="2700000" algn="tl">
                    <a:srgbClr val="000000">
                      <a:alpha val="43137"/>
                    </a:srgbClr>
                  </a:outerShdw>
                </a:effectLst>
                <a:latin typeface="Cambria Math" charset="0"/>
                <a:ea typeface="Cambria Math" charset="0"/>
                <a:cs typeface="Cambria Math" charset="0"/>
              </a:rPr>
              <a:t>recommandée :  </a:t>
            </a:r>
            <a:r>
              <a:rPr lang="fr-FR" b="1" i="1" dirty="0">
                <a:latin typeface="Cambria Math" charset="0"/>
                <a:ea typeface="Cambria Math" charset="0"/>
                <a:cs typeface="Cambria Math" charset="0"/>
              </a:rPr>
              <a:t>7,5% à 8%</a:t>
            </a:r>
            <a:endParaRPr lang="fr-FR" i="1" dirty="0">
              <a:effectLst>
                <a:outerShdw blurRad="38100" dist="38100" dir="2700000" algn="tl">
                  <a:srgbClr val="000000">
                    <a:alpha val="43137"/>
                  </a:srgbClr>
                </a:outerShdw>
              </a:effectLst>
              <a:latin typeface="Cambria Math" charset="0"/>
              <a:ea typeface="Cambria Math" charset="0"/>
              <a:cs typeface="Cambria Math" charset="0"/>
            </a:endParaRPr>
          </a:p>
          <a:p>
            <a:pPr marL="393700" lvl="2" indent="-393700">
              <a:spcBef>
                <a:spcPts val="1000"/>
              </a:spcBef>
            </a:pPr>
            <a:r>
              <a:rPr lang="fr-FR" sz="2800" dirty="0">
                <a:effectLst>
                  <a:outerShdw blurRad="38100" dist="38100" dir="2700000" algn="tl">
                    <a:srgbClr val="000000">
                      <a:alpha val="43137"/>
                    </a:srgbClr>
                  </a:outerShdw>
                </a:effectLst>
                <a:latin typeface="Cambria Math" charset="0"/>
                <a:ea typeface="Cambria Math" charset="0"/>
                <a:cs typeface="Cambria Math" charset="0"/>
              </a:rPr>
              <a:t>Lipides: </a:t>
            </a:r>
            <a:r>
              <a:rPr lang="fr-FR" sz="2800" dirty="0" err="1">
                <a:latin typeface="Cambria Math" charset="0"/>
                <a:ea typeface="Cambria Math" charset="0"/>
                <a:cs typeface="Cambria Math" charset="0"/>
              </a:rPr>
              <a:t>triglycéridémie</a:t>
            </a:r>
            <a:r>
              <a:rPr lang="fr-FR" sz="2800" dirty="0">
                <a:latin typeface="Cambria Math" charset="0"/>
                <a:ea typeface="Cambria Math" charset="0"/>
                <a:cs typeface="Cambria Math" charset="0"/>
              </a:rPr>
              <a:t> , cholestérol total, </a:t>
            </a:r>
            <a:r>
              <a:rPr lang="fr-FR" sz="2800" dirty="0" err="1">
                <a:latin typeface="Cambria Math" charset="0"/>
                <a:ea typeface="Cambria Math" charset="0"/>
                <a:cs typeface="Cambria Math" charset="0"/>
              </a:rPr>
              <a:t>LDLc</a:t>
            </a:r>
            <a:r>
              <a:rPr lang="fr-FR" sz="2800" dirty="0">
                <a:latin typeface="Cambria Math" charset="0"/>
                <a:ea typeface="Cambria Math" charset="0"/>
                <a:cs typeface="Cambria Math" charset="0"/>
              </a:rPr>
              <a:t>   </a:t>
            </a:r>
            <a:r>
              <a:rPr lang="fr-FR" sz="2800" dirty="0" err="1">
                <a:latin typeface="Cambria Math" charset="0"/>
                <a:ea typeface="Cambria Math" charset="0"/>
                <a:cs typeface="Cambria Math" charset="0"/>
              </a:rPr>
              <a:t>HDLc</a:t>
            </a:r>
            <a:endParaRPr lang="fr-FR" sz="2800" dirty="0">
              <a:latin typeface="Cambria Math" charset="0"/>
              <a:ea typeface="Cambria Math" charset="0"/>
              <a:cs typeface="Cambria Math" charset="0"/>
            </a:endParaRPr>
          </a:p>
          <a:p>
            <a:pPr marL="393700" lvl="2" indent="-393700">
              <a:spcBef>
                <a:spcPts val="1000"/>
              </a:spcBef>
            </a:pPr>
            <a:r>
              <a:rPr lang="fr-FR" sz="2800" b="1" dirty="0">
                <a:latin typeface="Cambria Math" charset="0"/>
                <a:ea typeface="Cambria Math" charset="0"/>
                <a:cs typeface="Cambria Math" charset="0"/>
              </a:rPr>
              <a:t>Bilan rénal: </a:t>
            </a:r>
            <a:r>
              <a:rPr lang="fr-FR" sz="2800" dirty="0">
                <a:latin typeface="Cambria Math" charset="0"/>
                <a:ea typeface="Cambria Math" charset="0"/>
                <a:cs typeface="Cambria Math" charset="0"/>
              </a:rPr>
              <a:t>Protéinurie et créatinine (DFG)</a:t>
            </a:r>
          </a:p>
          <a:p>
            <a:pPr marL="393700" indent="-393700"/>
            <a:endParaRPr lang="fr-FR" dirty="0"/>
          </a:p>
        </p:txBody>
      </p:sp>
      <p:sp>
        <p:nvSpPr>
          <p:cNvPr id="4" name="Espace réservé du contenu 3"/>
          <p:cNvSpPr>
            <a:spLocks noGrp="1"/>
          </p:cNvSpPr>
          <p:nvPr>
            <p:ph sz="half" idx="2"/>
          </p:nvPr>
        </p:nvSpPr>
        <p:spPr>
          <a:xfrm>
            <a:off x="6172200" y="2006362"/>
            <a:ext cx="5181600" cy="3551476"/>
          </a:xfrm>
        </p:spPr>
        <p:txBody>
          <a:bodyPr>
            <a:normAutofit lnSpcReduction="10000"/>
          </a:bodyPr>
          <a:lstStyle/>
          <a:p>
            <a:pPr marL="696912" indent="-457200">
              <a:buFont typeface="Wingdings" charset="2"/>
              <a:buChar char="ü"/>
            </a:pPr>
            <a:r>
              <a:rPr lang="fr-FR"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Imagerie </a:t>
            </a:r>
            <a:endParaRPr lang="fr-FR" dirty="0">
              <a:effectLst>
                <a:outerShdw blurRad="38100" dist="38100" dir="2700000" algn="tl">
                  <a:srgbClr val="000000">
                    <a:alpha val="43137"/>
                  </a:srgbClr>
                </a:outerShdw>
              </a:effectLst>
              <a:latin typeface="Cambria Math" charset="0"/>
              <a:ea typeface="Cambria Math" charset="0"/>
              <a:cs typeface="Cambria Math" charset="0"/>
            </a:endParaRPr>
          </a:p>
          <a:p>
            <a:pPr marL="450850" lvl="0" indent="-211138"/>
            <a:r>
              <a:rPr lang="fr-FR" dirty="0">
                <a:latin typeface="Cambria Math" charset="0"/>
                <a:ea typeface="Cambria Math" charset="0"/>
                <a:cs typeface="Cambria Math" charset="0"/>
              </a:rPr>
              <a:t>ECG</a:t>
            </a:r>
          </a:p>
          <a:p>
            <a:pPr marL="450850" lvl="0" indent="-211138"/>
            <a:r>
              <a:rPr lang="fr-FR" dirty="0">
                <a:latin typeface="Cambria Math" charset="0"/>
                <a:ea typeface="Cambria Math" charset="0"/>
                <a:cs typeface="Cambria Math" charset="0"/>
              </a:rPr>
              <a:t>Doppler des troncs supra-aortiques</a:t>
            </a:r>
          </a:p>
          <a:p>
            <a:pPr marL="450850" lvl="0" indent="-211138"/>
            <a:r>
              <a:rPr lang="fr-FR" dirty="0">
                <a:latin typeface="Cambria Math" charset="0"/>
                <a:ea typeface="Cambria Math" charset="0"/>
                <a:cs typeface="Cambria Math" charset="0"/>
              </a:rPr>
              <a:t>Doppler des membres inférieurs au besoin</a:t>
            </a:r>
          </a:p>
          <a:p>
            <a:pPr marL="450850" lvl="0" indent="-211138"/>
            <a:r>
              <a:rPr lang="fr-FR" dirty="0">
                <a:solidFill>
                  <a:schemeClr val="bg1">
                    <a:lumMod val="65000"/>
                  </a:schemeClr>
                </a:solidFill>
                <a:latin typeface="Cambria Math" charset="0"/>
                <a:ea typeface="Cambria Math" charset="0"/>
                <a:cs typeface="Cambria Math" charset="0"/>
              </a:rPr>
              <a:t>Écho ou TDM abdominale (conjoncturelles) </a:t>
            </a:r>
          </a:p>
        </p:txBody>
      </p:sp>
      <p:sp>
        <p:nvSpPr>
          <p:cNvPr id="6" name="Rectangle 5"/>
          <p:cNvSpPr/>
          <p:nvPr/>
        </p:nvSpPr>
        <p:spPr>
          <a:xfrm>
            <a:off x="5850731" y="5714851"/>
            <a:ext cx="6010276" cy="523220"/>
          </a:xfrm>
          <a:prstGeom prst="rect">
            <a:avLst/>
          </a:prstGeom>
        </p:spPr>
        <p:txBody>
          <a:bodyPr wrap="square">
            <a:spAutoFit/>
          </a:bodyPr>
          <a:lstStyle/>
          <a:p>
            <a:pPr marL="582612" lvl="0" indent="-342900">
              <a:buFont typeface="Wingdings" charset="2"/>
              <a:buChar char="ü"/>
            </a:pPr>
            <a:r>
              <a:rPr lang="fr-FR" sz="2800" b="1" i="1" dirty="0">
                <a:solidFill>
                  <a:schemeClr val="accent2">
                    <a:lumMod val="75000"/>
                  </a:schemeClr>
                </a:solidFill>
                <a:latin typeface="Cambria Math" charset="0"/>
                <a:ea typeface="Cambria Math" charset="0"/>
                <a:cs typeface="Cambria Math" charset="0"/>
              </a:rPr>
              <a:t>Consultation ophtalmologique</a:t>
            </a:r>
          </a:p>
        </p:txBody>
      </p:sp>
    </p:spTree>
    <p:extLst>
      <p:ext uri="{BB962C8B-B14F-4D97-AF65-F5344CB8AC3E}">
        <p14:creationId xmlns:p14="http://schemas.microsoft.com/office/powerpoint/2010/main" val="198726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endParaRPr lang="fr-FR" dirty="0"/>
          </a:p>
        </p:txBody>
      </p:sp>
      <p:sp>
        <p:nvSpPr>
          <p:cNvPr id="5" name="Espace réservé du contenu 4"/>
          <p:cNvSpPr>
            <a:spLocks noGrp="1"/>
          </p:cNvSpPr>
          <p:nvPr>
            <p:ph idx="1"/>
          </p:nvPr>
        </p:nvSpPr>
        <p:spPr/>
        <p:txBody>
          <a:bodyPr>
            <a:normAutofit/>
          </a:bodyPr>
          <a:lstStyle/>
          <a:p>
            <a:pPr marL="1006475" lvl="2" indent="0">
              <a:spcBef>
                <a:spcPts val="1000"/>
              </a:spcBef>
              <a:buNone/>
            </a:pPr>
            <a:r>
              <a:rPr lang="fr-FR" sz="2600" dirty="0">
                <a:solidFill>
                  <a:schemeClr val="accent2"/>
                </a:solidFill>
                <a:latin typeface="Cambria Math" charset="0"/>
                <a:ea typeface="Cambria Math" charset="0"/>
                <a:cs typeface="Cambria Math" charset="0"/>
              </a:rPr>
              <a:t>Complications métaboliques aiguës</a:t>
            </a:r>
          </a:p>
          <a:p>
            <a:pPr marL="1006475" lvl="2" indent="0">
              <a:spcBef>
                <a:spcPts val="1000"/>
              </a:spcBef>
              <a:buNone/>
            </a:pPr>
            <a:r>
              <a:rPr lang="fr-FR" sz="26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Hyperosmolarité</a:t>
            </a:r>
            <a:r>
              <a:rPr lang="fr-FR" sz="26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r>
              <a:rPr lang="fr-FR" sz="2600" i="1" dirty="0">
                <a:solidFill>
                  <a:srgbClr val="FF0000"/>
                </a:solidFill>
                <a:effectLst>
                  <a:outerShdw blurRad="38100" dist="38100" dir="2700000" algn="tl">
                    <a:srgbClr val="000000">
                      <a:alpha val="43137"/>
                    </a:srgbClr>
                  </a:outerShdw>
                </a:effectLst>
                <a:latin typeface="Cambria Math" charset="0"/>
                <a:ea typeface="Cambria Math" charset="0"/>
                <a:cs typeface="Cambria Math" charset="0"/>
              </a:rPr>
              <a:t>urgence+++</a:t>
            </a:r>
          </a:p>
          <a:p>
            <a:pPr marL="1006475" lvl="2" indent="0">
              <a:spcBef>
                <a:spcPts val="1000"/>
              </a:spcBef>
              <a:buNone/>
            </a:pPr>
            <a:r>
              <a:rPr lang="fr-FR" sz="2600" i="1" dirty="0">
                <a:solidFill>
                  <a:schemeClr val="accent1"/>
                </a:solidFill>
                <a:effectLst>
                  <a:outerShdw blurRad="38100" dist="38100" dir="2700000" algn="tl">
                    <a:srgbClr val="000000">
                      <a:alpha val="43137"/>
                    </a:srgbClr>
                  </a:outerShdw>
                </a:effectLst>
                <a:latin typeface="Cambria Math" charset="0"/>
                <a:ea typeface="Cambria Math" charset="0"/>
                <a:cs typeface="Cambria Math" charset="0"/>
              </a:rPr>
              <a:t>Mode habituel de découverte du diabète chez le sujet âgé</a:t>
            </a:r>
          </a:p>
          <a:p>
            <a:pPr marL="1006475" lvl="2" indent="0">
              <a:spcBef>
                <a:spcPts val="1000"/>
              </a:spcBef>
              <a:buNone/>
            </a:pPr>
            <a:r>
              <a:rPr lang="fr-FR" sz="2600" i="1" dirty="0" err="1">
                <a:latin typeface="Cambria Math" charset="0"/>
                <a:ea typeface="Cambria Math" charset="0"/>
                <a:cs typeface="Cambria Math" charset="0"/>
              </a:rPr>
              <a:t>Hyperosmolarité</a:t>
            </a:r>
            <a:r>
              <a:rPr lang="fr-FR" sz="2600" i="1" dirty="0">
                <a:latin typeface="Cambria Math" charset="0"/>
                <a:ea typeface="Cambria Math" charset="0"/>
                <a:cs typeface="Cambria Math" charset="0"/>
              </a:rPr>
              <a:t>= état de déshydratation </a:t>
            </a:r>
            <a:r>
              <a:rPr lang="fr-FR" sz="2600" i="1" dirty="0" err="1">
                <a:latin typeface="Cambria Math" charset="0"/>
                <a:ea typeface="Cambria Math" charset="0"/>
                <a:cs typeface="Cambria Math" charset="0"/>
              </a:rPr>
              <a:t>clinico</a:t>
            </a:r>
            <a:r>
              <a:rPr lang="fr-FR" sz="2600" i="1" dirty="0">
                <a:latin typeface="Cambria Math" charset="0"/>
                <a:ea typeface="Cambria Math" charset="0"/>
                <a:cs typeface="Cambria Math" charset="0"/>
              </a:rPr>
              <a:t>-biologique</a:t>
            </a:r>
          </a:p>
          <a:p>
            <a:pPr marL="1006475" lvl="2" indent="0">
              <a:spcBef>
                <a:spcPts val="1000"/>
              </a:spcBef>
              <a:buNone/>
            </a:pPr>
            <a:r>
              <a:rPr lang="fr-FR" sz="2600" dirty="0">
                <a:latin typeface="Cambria Math" charset="0"/>
                <a:ea typeface="Cambria Math" charset="0"/>
                <a:cs typeface="Cambria Math" charset="0"/>
              </a:rPr>
              <a:t>Glycémie </a:t>
            </a:r>
            <a:r>
              <a:rPr lang="fr-FR" sz="2800" dirty="0">
                <a:latin typeface="Cambria Math" charset="0"/>
                <a:ea typeface="Cambria Math" charset="0"/>
                <a:cs typeface="Cambria Math" charset="0"/>
              </a:rPr>
              <a:t>≥ 6 g/l ; </a:t>
            </a:r>
          </a:p>
          <a:p>
            <a:pPr marL="1006475" lvl="2" indent="0">
              <a:spcBef>
                <a:spcPts val="1000"/>
              </a:spcBef>
              <a:buNone/>
            </a:pPr>
            <a:r>
              <a:rPr lang="fr-FR" sz="2600" dirty="0">
                <a:latin typeface="Cambria Math" charset="0"/>
                <a:ea typeface="Cambria Math" charset="0"/>
                <a:cs typeface="Cambria Math" charset="0"/>
              </a:rPr>
              <a:t>           clinique: </a:t>
            </a:r>
            <a:endParaRPr lang="fr-FR" sz="2600" i="1" dirty="0">
              <a:latin typeface="Cambria Math" charset="0"/>
              <a:ea typeface="Cambria Math" charset="0"/>
              <a:cs typeface="Cambria Math" charset="0"/>
            </a:endParaRPr>
          </a:p>
          <a:p>
            <a:pPr marL="1800225" lvl="2" indent="-457200">
              <a:spcBef>
                <a:spcPts val="1000"/>
              </a:spcBef>
            </a:pPr>
            <a:r>
              <a:rPr lang="fr-FR" sz="2600" dirty="0" err="1">
                <a:latin typeface="Cambria Math" charset="0"/>
                <a:ea typeface="Cambria Math" charset="0"/>
                <a:cs typeface="Cambria Math" charset="0"/>
              </a:rPr>
              <a:t>Déshydration</a:t>
            </a:r>
            <a:endParaRPr lang="fr-FR" sz="2600" dirty="0">
              <a:latin typeface="Cambria Math" charset="0"/>
              <a:ea typeface="Cambria Math" charset="0"/>
              <a:cs typeface="Cambria Math" charset="0"/>
            </a:endParaRPr>
          </a:p>
          <a:p>
            <a:pPr marL="1800225" lvl="2" indent="-457200">
              <a:spcBef>
                <a:spcPts val="1000"/>
              </a:spcBef>
            </a:pPr>
            <a:r>
              <a:rPr lang="fr-FR" sz="2600" dirty="0">
                <a:latin typeface="Cambria Math" charset="0"/>
                <a:ea typeface="Cambria Math" charset="0"/>
                <a:cs typeface="Cambria Math" charset="0"/>
              </a:rPr>
              <a:t>troubles de la conscience et/ou </a:t>
            </a:r>
          </a:p>
          <a:p>
            <a:pPr marL="1800225" lvl="2" indent="-457200">
              <a:spcBef>
                <a:spcPts val="1000"/>
              </a:spcBef>
            </a:pPr>
            <a:r>
              <a:rPr lang="fr-FR" sz="2600" dirty="0">
                <a:latin typeface="Cambria Math" charset="0"/>
                <a:ea typeface="Cambria Math" charset="0"/>
                <a:cs typeface="Cambria Math" charset="0"/>
              </a:rPr>
              <a:t>signes neurologiques</a:t>
            </a:r>
          </a:p>
          <a:p>
            <a:pPr marL="1006475" lvl="2" indent="0">
              <a:spcBef>
                <a:spcPts val="1000"/>
              </a:spcBef>
              <a:buNone/>
            </a:pPr>
            <a:endParaRPr lang="fr-FR" sz="2600" dirty="0">
              <a:solidFill>
                <a:schemeClr val="accent2"/>
              </a:solidFill>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23</a:t>
            </a:fld>
            <a:endParaRPr lang="fr-FR"/>
          </a:p>
        </p:txBody>
      </p:sp>
    </p:spTree>
    <p:extLst>
      <p:ext uri="{BB962C8B-B14F-4D97-AF65-F5344CB8AC3E}">
        <p14:creationId xmlns:p14="http://schemas.microsoft.com/office/powerpoint/2010/main" val="884895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endParaRPr lang="fr-FR" dirty="0"/>
          </a:p>
        </p:txBody>
      </p:sp>
      <p:sp>
        <p:nvSpPr>
          <p:cNvPr id="5" name="Espace réservé du contenu 4"/>
          <p:cNvSpPr>
            <a:spLocks noGrp="1"/>
          </p:cNvSpPr>
          <p:nvPr>
            <p:ph idx="1"/>
          </p:nvPr>
        </p:nvSpPr>
        <p:spPr>
          <a:xfrm>
            <a:off x="838200" y="1500188"/>
            <a:ext cx="10515600" cy="5043487"/>
          </a:xfrm>
        </p:spPr>
        <p:txBody>
          <a:bodyPr>
            <a:normAutofit/>
          </a:bodyPr>
          <a:lstStyle/>
          <a:p>
            <a:pPr marL="804863" lvl="2" indent="0" algn="just">
              <a:spcBef>
                <a:spcPts val="1000"/>
              </a:spcBef>
              <a:buNone/>
            </a:pPr>
            <a:r>
              <a:rPr lang="fr-FR" sz="31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463675" lvl="2" indent="-457200" algn="just">
              <a:spcBef>
                <a:spcPts val="1000"/>
              </a:spcBef>
              <a:buFont typeface="Arial" charset="0"/>
              <a:buChar char="•"/>
            </a:pPr>
            <a:r>
              <a:rPr lang="fr-FR" sz="3100" dirty="0">
                <a:solidFill>
                  <a:schemeClr val="accent2"/>
                </a:solidFill>
                <a:latin typeface="Cambria Math" charset="0"/>
                <a:ea typeface="Cambria Math" charset="0"/>
                <a:cs typeface="Cambria Math" charset="0"/>
              </a:rPr>
              <a:t>Complications métaboliques aiguës: </a:t>
            </a:r>
          </a:p>
          <a:p>
            <a:pPr marL="1463675" lvl="2" indent="-457200" algn="just">
              <a:spcBef>
                <a:spcPts val="1000"/>
              </a:spcBef>
              <a:buFontTx/>
              <a:buChar char="-"/>
            </a:pPr>
            <a:r>
              <a:rPr lang="fr-FR" sz="3100" i="1" dirty="0">
                <a:solidFill>
                  <a:srgbClr val="0070C0"/>
                </a:solidFill>
                <a:latin typeface="Cambria Math" charset="0"/>
                <a:ea typeface="Cambria Math" charset="0"/>
                <a:cs typeface="Cambria Math" charset="0"/>
              </a:rPr>
              <a:t>hypoglycémie: </a:t>
            </a:r>
            <a:r>
              <a:rPr lang="fr-FR" sz="3100" i="1" dirty="0">
                <a:solidFill>
                  <a:srgbClr val="FF0000"/>
                </a:solidFill>
                <a:latin typeface="Cambria Math" charset="0"/>
                <a:ea typeface="Cambria Math" charset="0"/>
                <a:cs typeface="Cambria Math" charset="0"/>
              </a:rPr>
              <a:t>urgence ++++</a:t>
            </a:r>
          </a:p>
          <a:p>
            <a:pPr marL="1006475" lvl="2" indent="0">
              <a:spcBef>
                <a:spcPts val="1000"/>
              </a:spcBef>
              <a:buNone/>
            </a:pPr>
            <a:r>
              <a:rPr lang="fr-FR" sz="3100" dirty="0">
                <a:effectLst>
                  <a:outerShdw blurRad="38100" dist="38100" dir="2700000" algn="tl">
                    <a:srgbClr val="000000">
                      <a:alpha val="43137"/>
                    </a:srgbClr>
                  </a:outerShdw>
                </a:effectLst>
                <a:latin typeface="Cambria Math" charset="0"/>
                <a:ea typeface="Cambria Math" charset="0"/>
                <a:cs typeface="Cambria Math" charset="0"/>
              </a:rPr>
              <a:t>glycémie ≤ à 0,60 g/litre</a:t>
            </a:r>
            <a:r>
              <a:rPr lang="fr-FR" sz="3100" i="1" dirty="0">
                <a:effectLst>
                  <a:outerShdw blurRad="38100" dist="38100" dir="2700000" algn="tl">
                    <a:srgbClr val="000000">
                      <a:alpha val="43137"/>
                    </a:srgbClr>
                  </a:outerShdw>
                </a:effectLst>
                <a:latin typeface="Cambria Math" charset="0"/>
                <a:ea typeface="Cambria Math" charset="0"/>
                <a:cs typeface="Cambria Math" charset="0"/>
              </a:rPr>
              <a:t>      </a:t>
            </a:r>
          </a:p>
          <a:p>
            <a:pPr marL="1006475" lvl="2" indent="0">
              <a:spcBef>
                <a:spcPts val="1000"/>
              </a:spcBef>
              <a:buNone/>
            </a:pPr>
            <a:r>
              <a:rPr lang="fr-FR" sz="3100" i="1" dirty="0">
                <a:effectLst>
                  <a:outerShdw blurRad="38100" dist="38100" dir="2700000" algn="tl">
                    <a:srgbClr val="000000">
                      <a:alpha val="43137"/>
                    </a:srgbClr>
                  </a:outerShdw>
                </a:effectLst>
                <a:latin typeface="Cambria Math" charset="0"/>
                <a:ea typeface="Cambria Math" charset="0"/>
                <a:cs typeface="Cambria Math" charset="0"/>
              </a:rPr>
              <a:t>Complication la plus redoutée</a:t>
            </a:r>
          </a:p>
          <a:p>
            <a:pPr marL="1006475" lvl="2" indent="0">
              <a:spcBef>
                <a:spcPts val="1000"/>
              </a:spcBef>
              <a:buNone/>
            </a:pPr>
            <a:r>
              <a:rPr lang="fr-FR" sz="3100" dirty="0">
                <a:latin typeface="Cambria Math" charset="0"/>
                <a:ea typeface="Cambria Math" charset="0"/>
                <a:cs typeface="Cambria Math" charset="0"/>
              </a:rPr>
              <a:t>Education du patient et de son entourage /adaptation des objectifs glycémiques </a:t>
            </a:r>
          </a:p>
          <a:p>
            <a:pPr marL="1006475" lvl="2" indent="0">
              <a:spcBef>
                <a:spcPts val="1000"/>
              </a:spcBef>
              <a:buNone/>
            </a:pPr>
            <a:r>
              <a:rPr lang="fr-FR" sz="2600"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rPr>
              <a:t>Hospitalisations : Hypoglycémies &gt; hyperglycémies  en </a:t>
            </a:r>
          </a:p>
          <a:p>
            <a:pPr marL="1006475" lvl="2" indent="0">
              <a:spcBef>
                <a:spcPts val="1000"/>
              </a:spcBef>
              <a:buNone/>
            </a:pPr>
            <a:endParaRPr lang="fr-FR" sz="2800" dirty="0">
              <a:latin typeface="Cambria Math" charset="0"/>
              <a:ea typeface="Cambria Math" charset="0"/>
              <a:cs typeface="Cambria Math" charset="0"/>
            </a:endParaRPr>
          </a:p>
          <a:p>
            <a:pPr marL="1463675" lvl="2" indent="-457200" algn="just">
              <a:spcBef>
                <a:spcPts val="1000"/>
              </a:spcBef>
              <a:buFont typeface="Arial" charset="0"/>
              <a:buChar char="•"/>
            </a:pPr>
            <a:endParaRPr lang="fr-FR" sz="2600" i="1" dirty="0">
              <a:solidFill>
                <a:srgbClr val="FF0000"/>
              </a:solidFill>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24</a:t>
            </a:fld>
            <a:endParaRPr lang="fr-FR"/>
          </a:p>
        </p:txBody>
      </p:sp>
      <p:sp>
        <p:nvSpPr>
          <p:cNvPr id="7" name="Pensées 6"/>
          <p:cNvSpPr/>
          <p:nvPr/>
        </p:nvSpPr>
        <p:spPr>
          <a:xfrm>
            <a:off x="8248650" y="2133600"/>
            <a:ext cx="3347605" cy="2103366"/>
          </a:xfrm>
          <a:prstGeom prst="cloudCallout">
            <a:avLst>
              <a:gd name="adj1" fmla="val -81722"/>
              <a:gd name="adj2" fmla="val 34593"/>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sz="2400" dirty="0">
              <a:solidFill>
                <a:srgbClr val="FFC000"/>
              </a:solidFill>
              <a:latin typeface="Cambria Math" charset="0"/>
              <a:ea typeface="Cambria Math" charset="0"/>
              <a:cs typeface="Cambria Math" charset="0"/>
            </a:endParaRPr>
          </a:p>
          <a:p>
            <a:pPr algn="ctr"/>
            <a:r>
              <a:rPr lang="fr-FR" sz="2400" dirty="0">
                <a:solidFill>
                  <a:srgbClr val="FFC000"/>
                </a:solidFill>
                <a:latin typeface="Cambria Math" charset="0"/>
                <a:ea typeface="Cambria Math" charset="0"/>
                <a:cs typeface="Cambria Math" charset="0"/>
              </a:rPr>
              <a:t> </a:t>
            </a:r>
            <a:r>
              <a:rPr lang="fr-FR" dirty="0">
                <a:solidFill>
                  <a:srgbClr val="FFC000"/>
                </a:solidFill>
                <a:latin typeface="Cambria Math" charset="0"/>
                <a:ea typeface="Cambria Math" charset="0"/>
                <a:cs typeface="Cambria Math" charset="0"/>
              </a:rPr>
              <a:t>Symptômes neurologiques</a:t>
            </a:r>
          </a:p>
          <a:p>
            <a:pPr algn="ctr"/>
            <a:r>
              <a:rPr lang="fr-FR" dirty="0">
                <a:solidFill>
                  <a:srgbClr val="FFC000"/>
                </a:solidFill>
                <a:latin typeface="Cambria Math" charset="0"/>
                <a:ea typeface="Cambria Math" charset="0"/>
                <a:cs typeface="Cambria Math" charset="0"/>
              </a:rPr>
              <a:t>Risque d’IDM et D’AVC</a:t>
            </a:r>
          </a:p>
          <a:p>
            <a:pPr algn="ctr"/>
            <a:r>
              <a:rPr lang="fr-FR" dirty="0" err="1">
                <a:solidFill>
                  <a:srgbClr val="FFC000"/>
                </a:solidFill>
                <a:latin typeface="Cambria Math" charset="0"/>
                <a:ea typeface="Cambria Math" charset="0"/>
                <a:cs typeface="Cambria Math" charset="0"/>
              </a:rPr>
              <a:t>Polymédication</a:t>
            </a:r>
            <a:r>
              <a:rPr lang="fr-FR" dirty="0">
                <a:solidFill>
                  <a:srgbClr val="FFC000"/>
                </a:solidFill>
                <a:latin typeface="Cambria Math" charset="0"/>
                <a:ea typeface="Cambria Math" charset="0"/>
                <a:cs typeface="Cambria Math" charset="0"/>
              </a:rPr>
              <a:t> IRC, anorexie =risque  </a:t>
            </a:r>
          </a:p>
          <a:p>
            <a:pPr algn="ctr"/>
            <a:endParaRPr lang="fr-FR" sz="2400" dirty="0">
              <a:solidFill>
                <a:srgbClr val="FFC000"/>
              </a:solidFill>
            </a:endParaRPr>
          </a:p>
        </p:txBody>
      </p:sp>
      <p:sp>
        <p:nvSpPr>
          <p:cNvPr id="8" name="Rectangle 5">
            <a:extLst>
              <a:ext uri="{FF2B5EF4-FFF2-40B4-BE49-F238E27FC236}">
                <a16:creationId xmlns:a16="http://schemas.microsoft.com/office/drawing/2014/main" id="{F37A5A0A-5EBA-2A4A-83C3-9017F1181347}"/>
              </a:ext>
            </a:extLst>
          </p:cNvPr>
          <p:cNvSpPr>
            <a:spLocks noChangeArrowheads="1"/>
          </p:cNvSpPr>
          <p:nvPr/>
        </p:nvSpPr>
        <p:spPr bwMode="auto">
          <a:xfrm>
            <a:off x="7916982" y="5806559"/>
            <a:ext cx="32603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ML" i="1" dirty="0">
                <a:latin typeface="Cambria Math" panose="02040503050406030204" pitchFamily="18" charset="0"/>
                <a:ea typeface="Cambria Math" panose="02040503050406030204" pitchFamily="18" charset="0"/>
              </a:rPr>
              <a:t>L. Bordier &amp;</a:t>
            </a:r>
            <a:r>
              <a:rPr lang="fr-ML" sz="1400" i="1" dirty="0">
                <a:latin typeface="Cambria Math" panose="02040503050406030204" pitchFamily="18" charset="0"/>
                <a:ea typeface="Cambria Math" panose="02040503050406030204" pitchFamily="18" charset="0"/>
              </a:rPr>
              <a:t> al. </a:t>
            </a:r>
            <a:r>
              <a:rPr lang="fr-FR" sz="1400" b="1" i="1" dirty="0">
                <a:latin typeface="Cambria Math" panose="02040503050406030204" pitchFamily="18" charset="0"/>
                <a:ea typeface="Cambria Math" panose="02040503050406030204" pitchFamily="18" charset="0"/>
              </a:rPr>
              <a:t> EMC AKOS 2018</a:t>
            </a:r>
          </a:p>
        </p:txBody>
      </p:sp>
    </p:spTree>
    <p:extLst>
      <p:ext uri="{BB962C8B-B14F-4D97-AF65-F5344CB8AC3E}">
        <p14:creationId xmlns:p14="http://schemas.microsoft.com/office/powerpoint/2010/main" val="509560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endParaRPr lang="fr-FR" dirty="0"/>
          </a:p>
        </p:txBody>
      </p:sp>
      <p:sp>
        <p:nvSpPr>
          <p:cNvPr id="5" name="Espace réservé du contenu 4"/>
          <p:cNvSpPr>
            <a:spLocks noGrp="1"/>
          </p:cNvSpPr>
          <p:nvPr>
            <p:ph idx="1"/>
          </p:nvPr>
        </p:nvSpPr>
        <p:spPr>
          <a:xfrm>
            <a:off x="838200" y="1500188"/>
            <a:ext cx="10515600" cy="5043487"/>
          </a:xfrm>
        </p:spPr>
        <p:txBody>
          <a:bodyPr>
            <a:normAutofit/>
          </a:bodyPr>
          <a:lstStyle/>
          <a:p>
            <a:pPr marL="804863" lvl="2" indent="0" algn="just">
              <a:spcBef>
                <a:spcPts val="1000"/>
              </a:spcBef>
              <a:buNone/>
            </a:pPr>
            <a:r>
              <a:rPr lang="fr-FR" sz="31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463675" lvl="2" indent="-457200" algn="just">
              <a:spcBef>
                <a:spcPts val="1000"/>
              </a:spcBef>
              <a:buFont typeface="Arial" charset="0"/>
              <a:buChar char="•"/>
            </a:pPr>
            <a:r>
              <a:rPr lang="fr-FR" sz="3100" dirty="0">
                <a:solidFill>
                  <a:schemeClr val="accent2"/>
                </a:solidFill>
                <a:latin typeface="Cambria Math" charset="0"/>
                <a:ea typeface="Cambria Math" charset="0"/>
                <a:cs typeface="Cambria Math" charset="0"/>
              </a:rPr>
              <a:t>Complications métaboliques aiguës: </a:t>
            </a:r>
          </a:p>
          <a:p>
            <a:pPr marL="1463675" lvl="2" indent="-457200" algn="just">
              <a:spcBef>
                <a:spcPts val="1000"/>
              </a:spcBef>
              <a:buFontTx/>
              <a:buChar char="-"/>
            </a:pPr>
            <a:r>
              <a:rPr lang="fr-FR" sz="3100" i="1" dirty="0" err="1">
                <a:solidFill>
                  <a:srgbClr val="0070C0"/>
                </a:solidFill>
                <a:latin typeface="Cambria Math" charset="0"/>
                <a:ea typeface="Cambria Math" charset="0"/>
                <a:cs typeface="Cambria Math" charset="0"/>
              </a:rPr>
              <a:t>Cétoacidose</a:t>
            </a:r>
            <a:r>
              <a:rPr lang="fr-FR" sz="3100" i="1" dirty="0">
                <a:solidFill>
                  <a:srgbClr val="0070C0"/>
                </a:solidFill>
                <a:latin typeface="Cambria Math" charset="0"/>
                <a:ea typeface="Cambria Math" charset="0"/>
                <a:cs typeface="Cambria Math" charset="0"/>
              </a:rPr>
              <a:t>  </a:t>
            </a:r>
            <a:r>
              <a:rPr lang="fr-FR" sz="3100" i="1" dirty="0">
                <a:latin typeface="Cambria Math" charset="0"/>
                <a:ea typeface="Cambria Math" charset="0"/>
                <a:cs typeface="Cambria Math" charset="0"/>
              </a:rPr>
              <a:t>rare</a:t>
            </a:r>
            <a:r>
              <a:rPr lang="fr-FR" sz="3100" i="1" dirty="0">
                <a:solidFill>
                  <a:srgbClr val="0070C0"/>
                </a:solidFill>
                <a:latin typeface="Cambria Math" charset="0"/>
                <a:ea typeface="Cambria Math" charset="0"/>
                <a:cs typeface="Cambria Math" charset="0"/>
              </a:rPr>
              <a:t> </a:t>
            </a:r>
            <a:r>
              <a:rPr lang="fr-FR" sz="3100" i="1" dirty="0">
                <a:solidFill>
                  <a:srgbClr val="FF0000"/>
                </a:solidFill>
                <a:latin typeface="Cambria Math" charset="0"/>
                <a:ea typeface="Cambria Math" charset="0"/>
                <a:cs typeface="Cambria Math" charset="0"/>
              </a:rPr>
              <a:t>urgence ++++</a:t>
            </a:r>
          </a:p>
          <a:p>
            <a:pPr marL="1006475" lvl="2" indent="0" algn="just">
              <a:spcBef>
                <a:spcPts val="1000"/>
              </a:spcBef>
              <a:buNone/>
            </a:pPr>
            <a:endParaRPr lang="fr-FR" sz="3100" i="1" dirty="0">
              <a:solidFill>
                <a:srgbClr val="FF0000"/>
              </a:solidFill>
              <a:latin typeface="Cambria Math" charset="0"/>
              <a:ea typeface="Cambria Math" charset="0"/>
              <a:cs typeface="Cambria Math" charset="0"/>
            </a:endParaRPr>
          </a:p>
          <a:p>
            <a:pPr marL="1006475" lvl="2" indent="0">
              <a:spcBef>
                <a:spcPts val="1000"/>
              </a:spcBef>
              <a:buNone/>
            </a:pPr>
            <a:r>
              <a:rPr lang="fr-FR" sz="3100" dirty="0">
                <a:solidFill>
                  <a:srgbClr val="0070C0"/>
                </a:solidFill>
                <a:latin typeface="Cambria Math" charset="0"/>
                <a:ea typeface="Cambria Math" charset="0"/>
                <a:cs typeface="Cambria Math" charset="0"/>
              </a:rPr>
              <a:t>-       Acidose lactique  </a:t>
            </a:r>
            <a:r>
              <a:rPr lang="fr-FR" sz="3100" i="1" dirty="0">
                <a:solidFill>
                  <a:srgbClr val="0070C0"/>
                </a:solidFill>
                <a:latin typeface="Cambria Math" charset="0"/>
                <a:ea typeface="Cambria Math" charset="0"/>
                <a:cs typeface="Cambria Math" charset="0"/>
              </a:rPr>
              <a:t> </a:t>
            </a:r>
            <a:r>
              <a:rPr lang="fr-FR" sz="3100" dirty="0">
                <a:solidFill>
                  <a:srgbClr val="FF0000"/>
                </a:solidFill>
                <a:latin typeface="Cambria Math" charset="0"/>
                <a:ea typeface="Cambria Math" charset="0"/>
                <a:cs typeface="Cambria Math" charset="0"/>
              </a:rPr>
              <a:t>Rare mais de pronostic sévère </a:t>
            </a:r>
            <a:endParaRPr lang="fr-FR" sz="3100" i="1" dirty="0">
              <a:solidFill>
                <a:srgbClr val="0070C0"/>
              </a:solidFill>
              <a:latin typeface="Cambria Math" charset="0"/>
              <a:ea typeface="Cambria Math" charset="0"/>
              <a:cs typeface="Cambria Math" charset="0"/>
            </a:endParaRPr>
          </a:p>
          <a:p>
            <a:pPr marL="1006475" lvl="2" indent="0">
              <a:spcBef>
                <a:spcPts val="1000"/>
              </a:spcBef>
              <a:buNone/>
            </a:pPr>
            <a:r>
              <a:rPr lang="fr-FR" sz="3100" dirty="0">
                <a:latin typeface="Cambria Math" charset="0"/>
                <a:ea typeface="Cambria Math" charset="0"/>
                <a:cs typeface="Cambria Math" charset="0"/>
              </a:rPr>
              <a:t>taux plasmatiques de lactates supérieurs à 7mmol/L et un pH artériel inférieur à 7,25. </a:t>
            </a:r>
          </a:p>
          <a:p>
            <a:pPr marL="1006475" lvl="2" indent="0">
              <a:spcBef>
                <a:spcPts val="1000"/>
              </a:spcBef>
              <a:buNone/>
            </a:pPr>
            <a:endParaRPr lang="fr-FR" sz="2600"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endParaRPr>
          </a:p>
          <a:p>
            <a:pPr marL="1006475" lvl="2" indent="0">
              <a:spcBef>
                <a:spcPts val="1000"/>
              </a:spcBef>
              <a:buNone/>
            </a:pPr>
            <a:endParaRPr lang="fr-FR" sz="2800" dirty="0">
              <a:latin typeface="Cambria Math" charset="0"/>
              <a:ea typeface="Cambria Math" charset="0"/>
              <a:cs typeface="Cambria Math" charset="0"/>
            </a:endParaRPr>
          </a:p>
          <a:p>
            <a:pPr marL="1463675" lvl="2" indent="-457200" algn="just">
              <a:spcBef>
                <a:spcPts val="1000"/>
              </a:spcBef>
              <a:buFont typeface="Arial" charset="0"/>
              <a:buChar char="•"/>
            </a:pPr>
            <a:endParaRPr lang="fr-FR" sz="2600" i="1" dirty="0">
              <a:solidFill>
                <a:srgbClr val="FF0000"/>
              </a:solidFill>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25</a:t>
            </a:fld>
            <a:endParaRPr lang="fr-FR"/>
          </a:p>
        </p:txBody>
      </p:sp>
    </p:spTree>
    <p:extLst>
      <p:ext uri="{BB962C8B-B14F-4D97-AF65-F5344CB8AC3E}">
        <p14:creationId xmlns:p14="http://schemas.microsoft.com/office/powerpoint/2010/main" val="4292829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504269"/>
            <a:ext cx="10515600" cy="4351338"/>
          </a:xfrm>
        </p:spPr>
        <p:txBody>
          <a:bodyPr>
            <a:normAutofit/>
          </a:bodyPr>
          <a:lstStyle/>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p>
          <a:p>
            <a:pPr marL="1006475" lvl="2" indent="0">
              <a:spcBef>
                <a:spcPts val="1000"/>
              </a:spcBef>
              <a:buNone/>
            </a:pPr>
            <a:r>
              <a:rPr lang="fr-FR" sz="2600" dirty="0">
                <a:solidFill>
                  <a:schemeClr val="accent2"/>
                </a:solidFill>
                <a:latin typeface="Cambria Math" charset="0"/>
                <a:ea typeface="Cambria Math" charset="0"/>
                <a:cs typeface="Cambria Math" charset="0"/>
              </a:rPr>
              <a:t>Complications aiguës:</a:t>
            </a:r>
            <a:r>
              <a:rPr lang="fr-FR" sz="2600" b="1"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rPr>
              <a:t> Infectieuses</a:t>
            </a:r>
          </a:p>
          <a:p>
            <a:pPr marL="1006475" lvl="2" indent="0">
              <a:spcBef>
                <a:spcPts val="1000"/>
              </a:spcBef>
              <a:buNone/>
            </a:pPr>
            <a:r>
              <a:rPr lang="fr-FR" sz="2600" dirty="0">
                <a:latin typeface="Cambria Math" charset="0"/>
                <a:ea typeface="Cambria Math" charset="0"/>
                <a:cs typeface="Cambria Math" charset="0"/>
              </a:rPr>
              <a:t> </a:t>
            </a: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r>
              <a:rPr lang="fr-FR" sz="2600" dirty="0">
                <a:latin typeface="Cambria Math" charset="0"/>
                <a:ea typeface="Cambria Math" charset="0"/>
                <a:cs typeface="Cambria Math" charset="0"/>
              </a:rPr>
              <a:t> </a:t>
            </a:r>
          </a:p>
        </p:txBody>
      </p:sp>
      <p:sp>
        <p:nvSpPr>
          <p:cNvPr id="6" name="Rectangle à coins arrondis 5"/>
          <p:cNvSpPr/>
          <p:nvPr/>
        </p:nvSpPr>
        <p:spPr>
          <a:xfrm>
            <a:off x="2133600" y="2981704"/>
            <a:ext cx="2743200" cy="667371"/>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Cambria Math" charset="0"/>
                <a:ea typeface="Cambria Math" charset="0"/>
                <a:cs typeface="Cambria Math" charset="0"/>
              </a:rPr>
              <a:t>vieillissement du système immunitaire </a:t>
            </a:r>
            <a:endParaRPr lang="fr-FR" dirty="0">
              <a:latin typeface="Cambria Math" charset="0"/>
              <a:ea typeface="Cambria Math" charset="0"/>
              <a:cs typeface="Cambria Math" charset="0"/>
            </a:endParaRPr>
          </a:p>
        </p:txBody>
      </p:sp>
      <p:sp>
        <p:nvSpPr>
          <p:cNvPr id="7" name="Rectangle à coins arrondis 6"/>
          <p:cNvSpPr/>
          <p:nvPr/>
        </p:nvSpPr>
        <p:spPr>
          <a:xfrm>
            <a:off x="2133600" y="3758040"/>
            <a:ext cx="2743200" cy="70051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Cambria Math" charset="0"/>
                <a:ea typeface="Cambria Math" charset="0"/>
                <a:cs typeface="Cambria Math" charset="0"/>
              </a:rPr>
              <a:t>situations </a:t>
            </a:r>
            <a:r>
              <a:rPr lang="fr-FR" sz="1600" dirty="0" err="1">
                <a:solidFill>
                  <a:schemeClr val="tx1"/>
                </a:solidFill>
                <a:latin typeface="Cambria Math" charset="0"/>
                <a:ea typeface="Cambria Math" charset="0"/>
                <a:cs typeface="Cambria Math" charset="0"/>
              </a:rPr>
              <a:t>prédisposantes</a:t>
            </a:r>
            <a:r>
              <a:rPr lang="fr-FR" sz="1600" dirty="0">
                <a:solidFill>
                  <a:schemeClr val="tx1"/>
                </a:solidFill>
                <a:latin typeface="Cambria Math" charset="0"/>
                <a:ea typeface="Cambria Math" charset="0"/>
                <a:cs typeface="Cambria Math" charset="0"/>
              </a:rPr>
              <a:t>, en particulier, la dénutrition et l'alitement</a:t>
            </a:r>
            <a:endParaRPr lang="fr-FR" sz="1600" dirty="0">
              <a:latin typeface="Cambria Math" charset="0"/>
              <a:ea typeface="Cambria Math" charset="0"/>
              <a:cs typeface="Cambria Math" charset="0"/>
            </a:endParaRPr>
          </a:p>
        </p:txBody>
      </p:sp>
      <p:sp>
        <p:nvSpPr>
          <p:cNvPr id="8" name="Rectangle à coins arrondis 7"/>
          <p:cNvSpPr/>
          <p:nvPr/>
        </p:nvSpPr>
        <p:spPr>
          <a:xfrm>
            <a:off x="2133600" y="4580012"/>
            <a:ext cx="2743200" cy="68436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Cambria Math" charset="0"/>
                <a:ea typeface="Cambria Math" charset="0"/>
                <a:cs typeface="Cambria Math" charset="0"/>
              </a:rPr>
              <a:t> </a:t>
            </a:r>
            <a:r>
              <a:rPr lang="fr-FR" sz="1600" dirty="0">
                <a:solidFill>
                  <a:schemeClr val="tx1"/>
                </a:solidFill>
                <a:latin typeface="Cambria Math" charset="0"/>
                <a:ea typeface="Cambria Math" charset="0"/>
                <a:cs typeface="Cambria Math" charset="0"/>
              </a:rPr>
              <a:t>altération fonctions leucocytaires: </a:t>
            </a:r>
            <a:r>
              <a:rPr lang="fr-FR" sz="1600" dirty="0" err="1">
                <a:solidFill>
                  <a:schemeClr val="tx1"/>
                </a:solidFill>
                <a:latin typeface="Cambria Math" charset="0"/>
                <a:ea typeface="Cambria Math" charset="0"/>
                <a:cs typeface="Cambria Math" charset="0"/>
              </a:rPr>
              <a:t>macrophagiques</a:t>
            </a:r>
            <a:endParaRPr lang="fr-FR" dirty="0">
              <a:latin typeface="Cambria Math" charset="0"/>
              <a:ea typeface="Cambria Math" charset="0"/>
              <a:cs typeface="Cambria Math" charset="0"/>
            </a:endParaRPr>
          </a:p>
        </p:txBody>
      </p:sp>
      <p:sp>
        <p:nvSpPr>
          <p:cNvPr id="9" name="Rectangle à coins arrondis 8"/>
          <p:cNvSpPr/>
          <p:nvPr/>
        </p:nvSpPr>
        <p:spPr>
          <a:xfrm>
            <a:off x="6656611" y="3655447"/>
            <a:ext cx="2351315" cy="111760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Cambria Math" charset="0"/>
                <a:ea typeface="Cambria Math" charset="0"/>
                <a:cs typeface="Cambria Math" charset="0"/>
              </a:rPr>
              <a:t>Fréquence élevée des infections </a:t>
            </a:r>
            <a:endParaRPr lang="fr-FR" dirty="0">
              <a:latin typeface="Cambria Math" charset="0"/>
              <a:ea typeface="Cambria Math" charset="0"/>
              <a:cs typeface="Cambria Math" charset="0"/>
            </a:endParaRPr>
          </a:p>
        </p:txBody>
      </p:sp>
      <p:sp>
        <p:nvSpPr>
          <p:cNvPr id="10" name="Rectangle à coins arrondis 9"/>
          <p:cNvSpPr/>
          <p:nvPr/>
        </p:nvSpPr>
        <p:spPr>
          <a:xfrm>
            <a:off x="2336800" y="5399315"/>
            <a:ext cx="7939314" cy="912584"/>
          </a:xfrm>
          <a:prstGeom prst="roundRect">
            <a:avLst/>
          </a:prstGeom>
          <a:solidFill>
            <a:schemeClr val="accent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06475" lvl="2" indent="0">
              <a:spcBef>
                <a:spcPts val="1000"/>
              </a:spcBef>
              <a:buNone/>
            </a:pPr>
            <a:r>
              <a:rPr lang="fr-FR" dirty="0">
                <a:latin typeface="Cambria Math" charset="0"/>
                <a:ea typeface="Cambria Math" charset="0"/>
                <a:cs typeface="Cambria Math" charset="0"/>
              </a:rPr>
              <a:t>Otite maligne externe à </a:t>
            </a:r>
            <a:r>
              <a:rPr lang="fr-FR" i="1" dirty="0">
                <a:latin typeface="Cambria Math" charset="0"/>
                <a:ea typeface="Cambria Math" charset="0"/>
                <a:cs typeface="Cambria Math" charset="0"/>
              </a:rPr>
              <a:t>Pseudomonas </a:t>
            </a:r>
            <a:r>
              <a:rPr lang="fr-FR" i="1" dirty="0" err="1">
                <a:latin typeface="Cambria Math" charset="0"/>
                <a:ea typeface="Cambria Math" charset="0"/>
                <a:cs typeface="Cambria Math" charset="0"/>
              </a:rPr>
              <a:t>aeruginosa</a:t>
            </a:r>
            <a:r>
              <a:rPr lang="fr-FR" i="1" dirty="0">
                <a:latin typeface="Cambria Math" charset="0"/>
                <a:ea typeface="Cambria Math" charset="0"/>
                <a:cs typeface="Cambria Math" charset="0"/>
              </a:rPr>
              <a:t> </a:t>
            </a:r>
            <a:r>
              <a:rPr lang="fr-FR" dirty="0">
                <a:latin typeface="Cambria Math" charset="0"/>
                <a:ea typeface="Cambria Math" charset="0"/>
                <a:cs typeface="Cambria Math" charset="0"/>
              </a:rPr>
              <a:t>exclusivement chez le diabétique âgé</a:t>
            </a:r>
          </a:p>
          <a:p>
            <a:pPr marL="1006475" lvl="2" indent="0">
              <a:spcBef>
                <a:spcPts val="1000"/>
              </a:spcBef>
              <a:buNone/>
            </a:pPr>
            <a:r>
              <a:rPr lang="fr-FR" dirty="0">
                <a:latin typeface="Cambria Math" charset="0"/>
                <a:ea typeface="Cambria Math" charset="0"/>
                <a:cs typeface="Cambria Math" charset="0"/>
              </a:rPr>
              <a:t>  D’où examen des oreilles à la recherche d’écoulement</a:t>
            </a:r>
          </a:p>
        </p:txBody>
      </p:sp>
      <p:cxnSp>
        <p:nvCxnSpPr>
          <p:cNvPr id="12" name="Connecteur droit 11"/>
          <p:cNvCxnSpPr/>
          <p:nvPr/>
        </p:nvCxnSpPr>
        <p:spPr>
          <a:xfrm>
            <a:off x="4905833" y="3280229"/>
            <a:ext cx="5370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876805" y="4108298"/>
            <a:ext cx="5370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4884065" y="5023796"/>
            <a:ext cx="5370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442861" y="3280229"/>
            <a:ext cx="0" cy="1758081"/>
          </a:xfrm>
          <a:prstGeom prst="line">
            <a:avLst/>
          </a:prstGeom>
        </p:spPr>
        <p:style>
          <a:lnRef idx="1">
            <a:schemeClr val="accent1"/>
          </a:lnRef>
          <a:fillRef idx="0">
            <a:schemeClr val="accent1"/>
          </a:fillRef>
          <a:effectRef idx="0">
            <a:schemeClr val="accent1"/>
          </a:effectRef>
          <a:fontRef idx="minor">
            <a:schemeClr val="tx1"/>
          </a:fontRef>
        </p:style>
      </p:cxnSp>
      <p:sp>
        <p:nvSpPr>
          <p:cNvPr id="18" name="Flèche droite 17"/>
          <p:cNvSpPr/>
          <p:nvPr/>
        </p:nvSpPr>
        <p:spPr>
          <a:xfrm>
            <a:off x="5631543" y="3965395"/>
            <a:ext cx="812800" cy="404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8"/>
          <p:cNvSpPr/>
          <p:nvPr/>
        </p:nvSpPr>
        <p:spPr>
          <a:xfrm>
            <a:off x="3120571" y="6113702"/>
            <a:ext cx="384629"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pied de page 20"/>
          <p:cNvSpPr>
            <a:spLocks noGrp="1"/>
          </p:cNvSpPr>
          <p:nvPr>
            <p:ph type="ftr" sz="quarter" idx="11"/>
          </p:nvPr>
        </p:nvSpPr>
        <p:spPr/>
        <p:txBody>
          <a:bodyPr/>
          <a:lstStyle/>
          <a:p>
            <a:r>
              <a:rPr lang="fr-FR"/>
              <a:t>diabète du sujet âgé</a:t>
            </a:r>
          </a:p>
        </p:txBody>
      </p:sp>
      <p:sp>
        <p:nvSpPr>
          <p:cNvPr id="22" name="Espace réservé du numéro de diapositive 21"/>
          <p:cNvSpPr>
            <a:spLocks noGrp="1"/>
          </p:cNvSpPr>
          <p:nvPr>
            <p:ph type="sldNum" sz="quarter" idx="12"/>
          </p:nvPr>
        </p:nvSpPr>
        <p:spPr/>
        <p:txBody>
          <a:bodyPr/>
          <a:lstStyle/>
          <a:p>
            <a:fld id="{D3A43520-AA19-4309-BD0C-4B929C868866}" type="slidenum">
              <a:rPr lang="fr-FR" smtClean="0"/>
              <a:t>26</a:t>
            </a:fld>
            <a:endParaRPr lang="fr-FR"/>
          </a:p>
        </p:txBody>
      </p:sp>
    </p:spTree>
    <p:extLst>
      <p:ext uri="{BB962C8B-B14F-4D97-AF65-F5344CB8AC3E}">
        <p14:creationId xmlns:p14="http://schemas.microsoft.com/office/powerpoint/2010/main" val="1596034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422400"/>
            <a:ext cx="10515600" cy="4754563"/>
          </a:xfrm>
        </p:spPr>
        <p:txBody>
          <a:bodyPr>
            <a:normAutofit/>
          </a:bodyPr>
          <a:lstStyle/>
          <a:p>
            <a:pPr marL="0" lvl="2" indent="0">
              <a:spcBef>
                <a:spcPts val="1000"/>
              </a:spcBef>
              <a:buNone/>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p>
          <a:p>
            <a:pPr marL="1262063" lvl="2" indent="-457200">
              <a:spcBef>
                <a:spcPts val="1000"/>
              </a:spcBef>
              <a:buFont typeface="Wingdings" panose="05000000000000000000" pitchFamily="2" charset="2"/>
              <a:buChar char="ü"/>
            </a:pPr>
            <a:r>
              <a:rPr lang="fr-FR" sz="32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32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32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32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propres au sujet âgé</a:t>
            </a:r>
          </a:p>
          <a:p>
            <a:pPr marL="1973263" lvl="2" indent="-457200">
              <a:spcBef>
                <a:spcPts val="1000"/>
              </a:spcBef>
              <a:buFont typeface="Wingdings" panose="05000000000000000000" pitchFamily="2" charset="2"/>
              <a:buChar char="§"/>
            </a:pPr>
            <a:r>
              <a:rPr lang="fr-FR" sz="28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Perte d’autonomie</a:t>
            </a:r>
            <a:r>
              <a:rPr lang="fr-FR" sz="28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 et </a:t>
            </a:r>
            <a:r>
              <a:rPr lang="fr-FR" sz="28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chutes</a:t>
            </a:r>
            <a:r>
              <a:rPr lang="fr-FR" sz="28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                                </a:t>
            </a:r>
          </a:p>
          <a:p>
            <a:pPr marL="1006475" lvl="2" indent="0">
              <a:spcBef>
                <a:spcPts val="1000"/>
              </a:spcBef>
              <a:buNone/>
            </a:pPr>
            <a:r>
              <a:rPr lang="fr-FR" sz="2800" dirty="0">
                <a:latin typeface="Cambria Math" charset="0"/>
                <a:ea typeface="Cambria Math" charset="0"/>
                <a:cs typeface="Cambria Math" charset="0"/>
              </a:rPr>
              <a:t>Dues à l’impact combiné: </a:t>
            </a:r>
          </a:p>
          <a:p>
            <a:pPr marL="1349375" lvl="2" indent="-342900">
              <a:spcBef>
                <a:spcPts val="1000"/>
              </a:spcBef>
              <a:buFontTx/>
              <a:buChar char="-"/>
            </a:pPr>
            <a:r>
              <a:rPr lang="fr-FR" sz="2800" dirty="0">
                <a:latin typeface="Cambria Math" charset="0"/>
                <a:ea typeface="Cambria Math" charset="0"/>
                <a:cs typeface="Cambria Math" charset="0"/>
              </a:rPr>
              <a:t>Neuropathie périphérique, </a:t>
            </a:r>
          </a:p>
          <a:p>
            <a:pPr marL="1349375" lvl="2" indent="-342900">
              <a:spcBef>
                <a:spcPts val="1000"/>
              </a:spcBef>
              <a:buFontTx/>
              <a:buChar char="-"/>
            </a:pPr>
            <a:r>
              <a:rPr lang="fr-FR" sz="2800" dirty="0">
                <a:latin typeface="Cambria Math" charset="0"/>
                <a:ea typeface="Cambria Math" charset="0"/>
                <a:cs typeface="Cambria Math" charset="0"/>
              </a:rPr>
              <a:t>Artériopathie </a:t>
            </a:r>
            <a:r>
              <a:rPr lang="fr-FR" sz="2800" dirty="0" err="1">
                <a:latin typeface="Cambria Math" charset="0"/>
                <a:ea typeface="Cambria Math" charset="0"/>
                <a:cs typeface="Cambria Math" charset="0"/>
              </a:rPr>
              <a:t>oblitérante</a:t>
            </a:r>
            <a:r>
              <a:rPr lang="fr-FR" sz="2800" dirty="0">
                <a:latin typeface="Cambria Math" charset="0"/>
                <a:ea typeface="Cambria Math" charset="0"/>
                <a:cs typeface="Cambria Math" charset="0"/>
              </a:rPr>
              <a:t> des membres inférieurs, </a:t>
            </a:r>
          </a:p>
          <a:p>
            <a:pPr marL="1349375" lvl="2" indent="-342900">
              <a:spcBef>
                <a:spcPts val="1000"/>
              </a:spcBef>
              <a:buFontTx/>
              <a:buChar char="-"/>
            </a:pPr>
            <a:r>
              <a:rPr lang="fr-FR" sz="2800" dirty="0">
                <a:latin typeface="Cambria Math" charset="0"/>
                <a:ea typeface="Cambria Math" charset="0"/>
                <a:cs typeface="Cambria Math" charset="0"/>
              </a:rPr>
              <a:t>Insuffisance cardiaque, </a:t>
            </a:r>
          </a:p>
          <a:p>
            <a:pPr marL="1349375" lvl="2" indent="-342900">
              <a:spcBef>
                <a:spcPts val="1000"/>
              </a:spcBef>
              <a:buFontTx/>
              <a:buChar char="-"/>
            </a:pPr>
            <a:r>
              <a:rPr lang="fr-FR" sz="2800" dirty="0">
                <a:latin typeface="Cambria Math" charset="0"/>
                <a:ea typeface="Cambria Math" charset="0"/>
                <a:cs typeface="Cambria Math" charset="0"/>
              </a:rPr>
              <a:t>Troubles de la vision.</a:t>
            </a:r>
          </a:p>
          <a:p>
            <a:pPr marL="1006475" lvl="2" indent="0">
              <a:spcBef>
                <a:spcPts val="1000"/>
              </a:spcBef>
              <a:buNone/>
            </a:pPr>
            <a:endParaRPr lang="fr-FR" sz="2800" dirty="0">
              <a:latin typeface="Cambria Math" charset="0"/>
              <a:ea typeface="Cambria Math" charset="0"/>
              <a:cs typeface="Cambria Math" charset="0"/>
            </a:endParaRPr>
          </a:p>
          <a:p>
            <a:pPr marL="1006475" lvl="2" indent="0">
              <a:spcBef>
                <a:spcPts val="1000"/>
              </a:spcBef>
              <a:buNone/>
            </a:pPr>
            <a:endParaRPr lang="fr-FR" sz="28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27</a:t>
            </a:fld>
            <a:endParaRPr lang="fr-FR"/>
          </a:p>
        </p:txBody>
      </p:sp>
    </p:spTree>
    <p:extLst>
      <p:ext uri="{BB962C8B-B14F-4D97-AF65-F5344CB8AC3E}">
        <p14:creationId xmlns:p14="http://schemas.microsoft.com/office/powerpoint/2010/main" val="3503948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propres au sujet âgé</a:t>
            </a:r>
          </a:p>
          <a:p>
            <a:pPr marL="1973263" lvl="2" indent="-457200">
              <a:spcBef>
                <a:spcPts val="1000"/>
              </a:spcBef>
              <a:buFont typeface="Wingdings" panose="05000000000000000000" pitchFamily="2" charset="2"/>
              <a:buChar char="§"/>
            </a:pPr>
            <a:r>
              <a:rPr lang="fr-FR" sz="24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Affections psychiatriques </a:t>
            </a:r>
            <a:r>
              <a:rPr lang="fr-FR" sz="2400" dirty="0">
                <a:latin typeface="Cambria Math" charset="0"/>
                <a:ea typeface="Cambria Math" charset="0"/>
                <a:cs typeface="Cambria Math" charset="0"/>
              </a:rPr>
              <a:t> </a:t>
            </a:r>
          </a:p>
          <a:p>
            <a:pPr marL="1349375" lvl="2" indent="-342900">
              <a:spcBef>
                <a:spcPts val="1000"/>
              </a:spcBef>
              <a:buFont typeface="Courier New" panose="02070309020205020404" pitchFamily="49" charset="0"/>
              <a:buChar char="o"/>
            </a:pPr>
            <a:r>
              <a:rPr lang="fr-FR" sz="2400" dirty="0">
                <a:solidFill>
                  <a:srgbClr val="0070C0"/>
                </a:solidFill>
                <a:latin typeface="Cambria Math" charset="0"/>
                <a:ea typeface="Cambria Math" charset="0"/>
                <a:cs typeface="Cambria Math" charset="0"/>
              </a:rPr>
              <a:t>Troubles cognitifs </a:t>
            </a:r>
          </a:p>
          <a:p>
            <a:pPr marL="1524000" lvl="2" indent="-342900">
              <a:spcBef>
                <a:spcPts val="1000"/>
              </a:spcBef>
            </a:pPr>
            <a:r>
              <a:rPr lang="fr-FR" sz="2400" dirty="0">
                <a:latin typeface="Cambria Math" charset="0"/>
                <a:ea typeface="Cambria Math" charset="0"/>
                <a:cs typeface="Cambria Math" charset="0"/>
              </a:rPr>
              <a:t>Prédominance chez le diabétique:  trouble de l’attention</a:t>
            </a:r>
          </a:p>
          <a:p>
            <a:pPr marL="1524000" lvl="2" indent="-342900">
              <a:spcBef>
                <a:spcPts val="1000"/>
              </a:spcBef>
            </a:pPr>
            <a:r>
              <a:rPr lang="fr-FR" sz="2400" dirty="0">
                <a:latin typeface="Cambria Math" charset="0"/>
                <a:ea typeface="Cambria Math" charset="0"/>
                <a:cs typeface="Cambria Math" charset="0"/>
              </a:rPr>
              <a:t>Liés à l’ancienneté et à l’équilibre glycémique</a:t>
            </a:r>
          </a:p>
          <a:p>
            <a:pPr marL="1524000" lvl="2" indent="-342900">
              <a:spcBef>
                <a:spcPts val="1000"/>
              </a:spcBef>
            </a:pPr>
            <a:r>
              <a:rPr lang="fr-FR" sz="2400" dirty="0">
                <a:latin typeface="Cambria Math" charset="0"/>
                <a:ea typeface="Cambria Math" charset="0"/>
                <a:cs typeface="Cambria Math" charset="0"/>
              </a:rPr>
              <a:t>Important de les dépister       état nutritionnel et thérapeutique</a:t>
            </a:r>
          </a:p>
          <a:p>
            <a:pPr marL="1524000" lvl="2" indent="-342900">
              <a:spcBef>
                <a:spcPts val="1000"/>
              </a:spcBef>
            </a:pPr>
            <a:r>
              <a:rPr lang="fr-FR" sz="2400" dirty="0">
                <a:latin typeface="Cambria Math" charset="0"/>
                <a:ea typeface="Cambria Math" charset="0"/>
                <a:cs typeface="Cambria Math" charset="0"/>
              </a:rPr>
              <a:t>Déséquilibre doit faire rechercher un trouble cognitif </a:t>
            </a: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28</a:t>
            </a:fld>
            <a:endParaRPr lang="fr-FR"/>
          </a:p>
        </p:txBody>
      </p:sp>
      <p:sp>
        <p:nvSpPr>
          <p:cNvPr id="7" name="Flèche droite 6"/>
          <p:cNvSpPr/>
          <p:nvPr/>
        </p:nvSpPr>
        <p:spPr>
          <a:xfrm>
            <a:off x="5878286" y="4321297"/>
            <a:ext cx="217714" cy="261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9187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propres au sujet âgé</a:t>
            </a:r>
          </a:p>
          <a:p>
            <a:pPr marL="1973263" lvl="2" indent="-457200">
              <a:spcBef>
                <a:spcPts val="1000"/>
              </a:spcBef>
              <a:buFont typeface="Wingdings" panose="05000000000000000000" pitchFamily="2" charset="2"/>
              <a:buChar char="§"/>
            </a:pPr>
            <a:r>
              <a:rPr lang="fr-FR" sz="24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Affections psychiatriques </a:t>
            </a:r>
            <a:r>
              <a:rPr lang="fr-FR" sz="2400" dirty="0">
                <a:latin typeface="Cambria Math" charset="0"/>
                <a:ea typeface="Cambria Math" charset="0"/>
                <a:cs typeface="Cambria Math" charset="0"/>
              </a:rPr>
              <a:t> </a:t>
            </a:r>
          </a:p>
          <a:p>
            <a:pPr marL="1349375" lvl="2" indent="-342900">
              <a:spcBef>
                <a:spcPts val="1000"/>
              </a:spcBef>
              <a:buFont typeface="Courier New" panose="02070309020205020404" pitchFamily="49" charset="0"/>
              <a:buChar char="o"/>
            </a:pPr>
            <a:r>
              <a:rPr lang="fr-FR" sz="2400" dirty="0">
                <a:solidFill>
                  <a:srgbClr val="0070C0"/>
                </a:solidFill>
                <a:latin typeface="Cambria Math" charset="0"/>
                <a:ea typeface="Cambria Math" charset="0"/>
                <a:cs typeface="Cambria Math" charset="0"/>
              </a:rPr>
              <a:t>États démentiels</a:t>
            </a:r>
          </a:p>
          <a:p>
            <a:pPr marL="1524000" lvl="2" indent="-342900">
              <a:spcBef>
                <a:spcPts val="1000"/>
              </a:spcBef>
            </a:pPr>
            <a:r>
              <a:rPr lang="fr-FR" sz="2400" dirty="0">
                <a:latin typeface="Cambria Math" charset="0"/>
                <a:ea typeface="Cambria Math" charset="0"/>
                <a:cs typeface="Cambria Math" charset="0"/>
              </a:rPr>
              <a:t> Diabète multiplie par 2 le risque de démence vasculaire l’association à l’HTA multiplie par 6</a:t>
            </a:r>
          </a:p>
          <a:p>
            <a:pPr marL="1524000" lvl="2" indent="-342900">
              <a:spcBef>
                <a:spcPts val="1000"/>
              </a:spcBef>
            </a:pPr>
            <a:r>
              <a:rPr lang="fr-FR" sz="2400" dirty="0">
                <a:latin typeface="Cambria Math" charset="0"/>
                <a:ea typeface="Cambria Math" charset="0"/>
                <a:cs typeface="Cambria Math" charset="0"/>
              </a:rPr>
              <a:t>Aggravation éventuelle d’une maladie d’Alzheimer </a:t>
            </a:r>
          </a:p>
          <a:p>
            <a:pPr marL="1524000" lvl="2" indent="-342900">
              <a:spcBef>
                <a:spcPts val="1000"/>
              </a:spcBef>
            </a:pPr>
            <a:r>
              <a:rPr lang="fr-FR" sz="2400" dirty="0">
                <a:latin typeface="Cambria Math" charset="0"/>
                <a:ea typeface="Cambria Math" charset="0"/>
                <a:cs typeface="Cambria Math" charset="0"/>
              </a:rPr>
              <a:t>Démence = obstacle majeur pour la prise en charge</a:t>
            </a:r>
          </a:p>
          <a:p>
            <a:pPr marL="1524000" lvl="2" indent="-342900">
              <a:spcBef>
                <a:spcPts val="1000"/>
              </a:spcBef>
            </a:pPr>
            <a:r>
              <a:rPr lang="fr-FR" sz="2400" dirty="0">
                <a:latin typeface="Cambria Math" charset="0"/>
                <a:ea typeface="Cambria Math" charset="0"/>
                <a:cs typeface="Cambria Math" charset="0"/>
              </a:rPr>
              <a:t>Mini mental score (MMS) est indispensable </a:t>
            </a:r>
          </a:p>
          <a:p>
            <a:pPr marL="1524000" lvl="2" indent="-342900">
              <a:spcBef>
                <a:spcPts val="1000"/>
              </a:spcBef>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29</a:t>
            </a:fld>
            <a:endParaRPr lang="fr-FR"/>
          </a:p>
        </p:txBody>
      </p:sp>
    </p:spTree>
    <p:extLst>
      <p:ext uri="{BB962C8B-B14F-4D97-AF65-F5344CB8AC3E}">
        <p14:creationId xmlns:p14="http://schemas.microsoft.com/office/powerpoint/2010/main" val="4008667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endParaRPr lang="fr-FR" dirty="0"/>
          </a:p>
        </p:txBody>
      </p:sp>
      <p:sp>
        <p:nvSpPr>
          <p:cNvPr id="5" name="Espace réservé du contenu 4"/>
          <p:cNvSpPr>
            <a:spLocks noGrp="1"/>
          </p:cNvSpPr>
          <p:nvPr>
            <p:ph idx="1"/>
          </p:nvPr>
        </p:nvSpPr>
        <p:spPr>
          <a:xfrm>
            <a:off x="838200" y="1422400"/>
            <a:ext cx="10515600" cy="5254171"/>
          </a:xfrm>
        </p:spPr>
        <p:txBody>
          <a:bodyPr>
            <a:normAutofit/>
          </a:bodyPr>
          <a:lstStyle/>
          <a:p>
            <a:pPr marL="1262063" lvl="2" indent="-457200">
              <a:spcBef>
                <a:spcPts val="1000"/>
              </a:spcBef>
              <a:buFont typeface="Wingdings" panose="05000000000000000000" pitchFamily="2" charset="2"/>
              <a:buChar char="ü"/>
            </a:pPr>
            <a:r>
              <a:rPr lang="fr-FR" sz="22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2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2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2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Microangiopathies</a:t>
            </a:r>
            <a:r>
              <a:rPr lang="fr-FR" sz="22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973263" lvl="2" indent="-457200">
              <a:spcBef>
                <a:spcPts val="1000"/>
              </a:spcBef>
              <a:buFont typeface="Wingdings" panose="05000000000000000000" pitchFamily="2" charset="2"/>
              <a:buChar char="§"/>
            </a:pPr>
            <a:r>
              <a:rPr lang="fr-FR" sz="22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Rétinopathie diabétique</a:t>
            </a:r>
          </a:p>
          <a:p>
            <a:pPr marL="711200" lvl="2" indent="-457200">
              <a:spcBef>
                <a:spcPts val="1000"/>
              </a:spcBef>
              <a:buFontTx/>
              <a:buChar char="-"/>
            </a:pPr>
            <a:r>
              <a:rPr lang="fr-FR" sz="2200" dirty="0">
                <a:latin typeface="Cambria Math" charset="0"/>
                <a:ea typeface="Cambria Math" charset="0"/>
                <a:cs typeface="Cambria Math" charset="0"/>
              </a:rPr>
              <a:t>Grave, fréquente 20 % à la découverte </a:t>
            </a:r>
          </a:p>
          <a:p>
            <a:pPr marL="711200" lvl="2" indent="-457200">
              <a:spcBef>
                <a:spcPts val="1000"/>
              </a:spcBef>
              <a:buFontTx/>
              <a:buChar char="-"/>
            </a:pPr>
            <a:r>
              <a:rPr lang="fr-FR" sz="2200" dirty="0">
                <a:latin typeface="Cambria Math" charset="0"/>
                <a:ea typeface="Cambria Math" charset="0"/>
                <a:cs typeface="Cambria Math" charset="0"/>
              </a:rPr>
              <a:t>4</a:t>
            </a:r>
            <a:r>
              <a:rPr lang="fr-FR" sz="2200" baseline="30000" dirty="0">
                <a:latin typeface="Cambria Math" charset="0"/>
                <a:ea typeface="Cambria Math" charset="0"/>
                <a:cs typeface="Cambria Math" charset="0"/>
              </a:rPr>
              <a:t>ème</a:t>
            </a:r>
            <a:r>
              <a:rPr lang="fr-FR" sz="2200" dirty="0">
                <a:latin typeface="Cambria Math" charset="0"/>
                <a:ea typeface="Cambria Math" charset="0"/>
                <a:cs typeface="Cambria Math" charset="0"/>
              </a:rPr>
              <a:t> cause de baisse de l’acuité visuelle chez le sujet âgé</a:t>
            </a:r>
          </a:p>
          <a:p>
            <a:pPr marL="711200" lvl="2" indent="-457200">
              <a:spcBef>
                <a:spcPts val="1000"/>
              </a:spcBef>
              <a:buFontTx/>
              <a:buChar char="-"/>
            </a:pPr>
            <a:r>
              <a:rPr lang="fr-FR" sz="2200" dirty="0">
                <a:latin typeface="Cambria Math" charset="0"/>
                <a:ea typeface="Cambria Math" charset="0"/>
                <a:cs typeface="Cambria Math" charset="0"/>
              </a:rPr>
              <a:t>Complications :Intrication polypathologie ophtalmologique</a:t>
            </a:r>
          </a:p>
          <a:p>
            <a:pPr marL="711200" lvl="2" indent="-457200">
              <a:spcBef>
                <a:spcPts val="1000"/>
              </a:spcBef>
              <a:buFontTx/>
              <a:buChar char="-"/>
            </a:pPr>
            <a:r>
              <a:rPr lang="fr-FR" sz="2200" i="1" dirty="0">
                <a:solidFill>
                  <a:srgbClr val="0070C0"/>
                </a:solidFill>
                <a:latin typeface="Cambria Math" charset="0"/>
                <a:ea typeface="Cambria Math" charset="0"/>
                <a:cs typeface="Cambria Math" charset="0"/>
              </a:rPr>
              <a:t>Moindre évolutivité </a:t>
            </a:r>
          </a:p>
          <a:p>
            <a:pPr marL="711200" lvl="2" indent="-457200">
              <a:spcBef>
                <a:spcPts val="1000"/>
              </a:spcBef>
              <a:buFontTx/>
              <a:buChar char="-"/>
            </a:pPr>
            <a:r>
              <a:rPr lang="fr-FR" sz="2200" dirty="0">
                <a:latin typeface="Cambria Math" charset="0"/>
                <a:ea typeface="Cambria Math" charset="0"/>
                <a:cs typeface="Cambria Math" charset="0"/>
              </a:rPr>
              <a:t>Complication spécifique: </a:t>
            </a:r>
            <a:r>
              <a:rPr lang="fr-FR" sz="2200" i="1" dirty="0">
                <a:solidFill>
                  <a:srgbClr val="0070C0"/>
                </a:solidFill>
                <a:latin typeface="Cambria Math" charset="0"/>
                <a:ea typeface="Cambria Math" charset="0"/>
                <a:cs typeface="Cambria Math" charset="0"/>
              </a:rPr>
              <a:t>œdème maculaire </a:t>
            </a:r>
          </a:p>
          <a:p>
            <a:pPr marL="711200" lvl="2" indent="-457200">
              <a:spcBef>
                <a:spcPts val="1000"/>
              </a:spcBef>
              <a:buFontTx/>
              <a:buChar char="-"/>
            </a:pPr>
            <a:r>
              <a:rPr lang="fr-FR" sz="2200" i="1" dirty="0">
                <a:latin typeface="Cambria Math" charset="0"/>
                <a:ea typeface="Cambria Math" charset="0"/>
                <a:cs typeface="Cambria Math" charset="0"/>
              </a:rPr>
              <a:t>Il faut : </a:t>
            </a:r>
            <a:r>
              <a:rPr lang="fr-FR" sz="2200" dirty="0">
                <a:latin typeface="Cambria Math" charset="0"/>
                <a:ea typeface="Cambria Math" charset="0"/>
                <a:cs typeface="Cambria Math" charset="0"/>
              </a:rPr>
              <a:t>contrôle du diabète, de PA et lipides; signaler l’existence de troubles cognitifs; collaboration pluridisciplinaire. </a:t>
            </a:r>
          </a:p>
          <a:p>
            <a:pPr marL="711200" lvl="2" indent="-457200">
              <a:spcBef>
                <a:spcPts val="1000"/>
              </a:spcBef>
              <a:buFontTx/>
              <a:buChar char="-"/>
            </a:pPr>
            <a:endParaRPr lang="fr-FR" sz="2600" dirty="0">
              <a:latin typeface="Cambria Math" charset="0"/>
              <a:ea typeface="Cambria Math" charset="0"/>
              <a:cs typeface="Cambria Math" charset="0"/>
            </a:endParaRPr>
          </a:p>
          <a:p>
            <a:pPr marL="711200" lvl="2" indent="-457200">
              <a:spcBef>
                <a:spcPts val="1000"/>
              </a:spcBef>
              <a:buFontTx/>
              <a:buChar char="-"/>
            </a:pPr>
            <a:endParaRPr lang="fr-FR" sz="2600" i="1"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p:txBody>
      </p:sp>
      <p:sp>
        <p:nvSpPr>
          <p:cNvPr id="3" name="Rectangle à coins arrondis 2"/>
          <p:cNvSpPr/>
          <p:nvPr/>
        </p:nvSpPr>
        <p:spPr>
          <a:xfrm>
            <a:off x="8969829" y="3055257"/>
            <a:ext cx="2732314" cy="1320800"/>
          </a:xfrm>
          <a:prstGeom prst="wedgeRoundRectCallout">
            <a:avLst>
              <a:gd name="adj1" fmla="val -65045"/>
              <a:gd name="adj2" fmla="val 30292"/>
              <a:gd name="adj3" fmla="val 16667"/>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600" dirty="0">
                <a:latin typeface="Cambria Math" charset="0"/>
                <a:ea typeface="Cambria Math" charset="0"/>
                <a:cs typeface="Cambria Math" charset="0"/>
              </a:rPr>
              <a:t>Vieillissement oculaire</a:t>
            </a:r>
          </a:p>
          <a:p>
            <a:pPr marL="285750" indent="-285750">
              <a:buFont typeface="Arial" panose="020B0604020202020204" pitchFamily="34" charset="0"/>
              <a:buChar char="•"/>
            </a:pPr>
            <a:r>
              <a:rPr lang="fr-FR" sz="1600" dirty="0">
                <a:latin typeface="Cambria Math" charset="0"/>
                <a:ea typeface="Cambria Math" charset="0"/>
                <a:cs typeface="Cambria Math" charset="0"/>
              </a:rPr>
              <a:t>Cataracte &amp; glaucome+++</a:t>
            </a:r>
          </a:p>
          <a:p>
            <a:pPr marL="285750" indent="-285750">
              <a:buFont typeface="Arial" panose="020B0604020202020204" pitchFamily="34" charset="0"/>
              <a:buChar char="•"/>
            </a:pPr>
            <a:r>
              <a:rPr lang="fr-FR" sz="1600" dirty="0">
                <a:latin typeface="Cambria Math" charset="0"/>
                <a:ea typeface="Cambria Math" charset="0"/>
                <a:cs typeface="Cambria Math" charset="0"/>
              </a:rPr>
              <a:t>Dégénérescence maculaire liée à l’âge   </a:t>
            </a:r>
          </a:p>
        </p:txBody>
      </p:sp>
      <p:sp>
        <p:nvSpPr>
          <p:cNvPr id="4" name="Rectangle à coins arrondis 3"/>
          <p:cNvSpPr/>
          <p:nvPr/>
        </p:nvSpPr>
        <p:spPr>
          <a:xfrm>
            <a:off x="2381002" y="5652906"/>
            <a:ext cx="8229600" cy="703443"/>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C000"/>
                </a:solidFill>
                <a:latin typeface="Cambria Math" charset="0"/>
                <a:ea typeface="Cambria Math" charset="0"/>
                <a:cs typeface="Cambria Math" charset="0"/>
              </a:rPr>
              <a:t>Même chez le sujet âgé la rétinopathie est fonction de la durée d'évolution du diabète et de la qualité de l'équilibre glycémique; d’où la surveillance régulière</a:t>
            </a:r>
          </a:p>
        </p:txBody>
      </p:sp>
      <p:sp>
        <p:nvSpPr>
          <p:cNvPr id="7" name="Espace réservé du pied de page 6"/>
          <p:cNvSpPr>
            <a:spLocks noGrp="1"/>
          </p:cNvSpPr>
          <p:nvPr>
            <p:ph type="ftr" sz="quarter" idx="11"/>
          </p:nvPr>
        </p:nvSpPr>
        <p:spPr/>
        <p:txBody>
          <a:bodyPr/>
          <a:lstStyle/>
          <a:p>
            <a:r>
              <a:rPr lang="fr-FR" dirty="0"/>
              <a:t>diabète du sujet âgé</a:t>
            </a:r>
          </a:p>
        </p:txBody>
      </p:sp>
      <p:sp>
        <p:nvSpPr>
          <p:cNvPr id="8" name="Espace réservé du numéro de diapositive 7"/>
          <p:cNvSpPr>
            <a:spLocks noGrp="1"/>
          </p:cNvSpPr>
          <p:nvPr>
            <p:ph type="sldNum" sz="quarter" idx="12"/>
          </p:nvPr>
        </p:nvSpPr>
        <p:spPr/>
        <p:txBody>
          <a:bodyPr/>
          <a:lstStyle/>
          <a:p>
            <a:fld id="{D3A43520-AA19-4309-BD0C-4B929C868866}" type="slidenum">
              <a:rPr lang="fr-FR" smtClean="0"/>
              <a:t>30</a:t>
            </a:fld>
            <a:endParaRPr lang="fr-FR"/>
          </a:p>
        </p:txBody>
      </p:sp>
    </p:spTree>
    <p:extLst>
      <p:ext uri="{BB962C8B-B14F-4D97-AF65-F5344CB8AC3E}">
        <p14:creationId xmlns:p14="http://schemas.microsoft.com/office/powerpoint/2010/main" val="210929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2247"/>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422399"/>
            <a:ext cx="10515600" cy="4491264"/>
          </a:xfrm>
        </p:spPr>
        <p:txBody>
          <a:bodyPr>
            <a:normAutofit fontScale="92500" lnSpcReduction="10000"/>
          </a:bodyPr>
          <a:lstStyle/>
          <a:p>
            <a:pPr marL="0" lvl="2" indent="0">
              <a:spcBef>
                <a:spcPts val="1000"/>
              </a:spcBef>
              <a:buNone/>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p>
          <a:p>
            <a:pPr marL="1262063" lvl="2" indent="-457200">
              <a:spcBef>
                <a:spcPts val="1000"/>
              </a:spcBef>
              <a:buFont typeface="Wingdings" panose="05000000000000000000" pitchFamily="2" charset="2"/>
              <a:buChar char="ü"/>
            </a:pPr>
            <a:r>
              <a:rPr lang="fr-FR" sz="26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6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6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6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Microangiopathies</a:t>
            </a:r>
            <a:r>
              <a:rPr lang="fr-FR" sz="26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973263" lvl="2" indent="-457200">
              <a:spcBef>
                <a:spcPts val="1000"/>
              </a:spcBef>
              <a:buFont typeface="Wingdings" panose="05000000000000000000" pitchFamily="2" charset="2"/>
              <a:buChar char="§"/>
            </a:pPr>
            <a:r>
              <a:rPr lang="fr-FR" sz="26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Néphropathie diabétique</a:t>
            </a:r>
          </a:p>
          <a:p>
            <a:pPr marL="1006475" lvl="2" indent="0">
              <a:spcBef>
                <a:spcPts val="1000"/>
              </a:spcBef>
              <a:buNone/>
            </a:pPr>
            <a:r>
              <a:rPr lang="fr-FR" sz="2600" dirty="0">
                <a:latin typeface="Cambria Math" charset="0"/>
                <a:ea typeface="Cambria Math" charset="0"/>
                <a:cs typeface="Cambria Math" charset="0"/>
              </a:rPr>
              <a:t> </a:t>
            </a: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endParaRPr lang="fr-FR" sz="2600" dirty="0">
              <a:latin typeface="Cambria Math" charset="0"/>
              <a:ea typeface="Cambria Math" charset="0"/>
              <a:cs typeface="Cambria Math" charset="0"/>
            </a:endParaRPr>
          </a:p>
          <a:p>
            <a:pPr marL="1006475" lvl="2" indent="0">
              <a:spcBef>
                <a:spcPts val="1000"/>
              </a:spcBef>
              <a:buNone/>
            </a:pPr>
            <a:r>
              <a:rPr lang="fr-FR" sz="2600" dirty="0">
                <a:latin typeface="Cambria Math" charset="0"/>
                <a:ea typeface="Cambria Math" charset="0"/>
                <a:cs typeface="Cambria Math" charset="0"/>
              </a:rPr>
              <a:t> </a:t>
            </a:r>
          </a:p>
        </p:txBody>
      </p:sp>
      <p:sp>
        <p:nvSpPr>
          <p:cNvPr id="6" name="Rectangle à coins arrondis 5"/>
          <p:cNvSpPr/>
          <p:nvPr/>
        </p:nvSpPr>
        <p:spPr>
          <a:xfrm>
            <a:off x="1933731" y="3241685"/>
            <a:ext cx="2996087" cy="667371"/>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mbria Math" charset="0"/>
                <a:ea typeface="Cambria Math" charset="0"/>
                <a:cs typeface="Cambria Math" charset="0"/>
              </a:rPr>
              <a:t>vieillissement</a:t>
            </a:r>
            <a:r>
              <a:rPr lang="fr-FR" dirty="0">
                <a:solidFill>
                  <a:schemeClr val="tx1"/>
                </a:solidFill>
                <a:latin typeface="Cambria Math" charset="0"/>
                <a:ea typeface="Cambria Math" charset="0"/>
                <a:cs typeface="Cambria Math" charset="0"/>
              </a:rPr>
              <a:t> </a:t>
            </a:r>
            <a:r>
              <a:rPr lang="fr-FR" sz="2400" dirty="0">
                <a:solidFill>
                  <a:schemeClr val="tx1"/>
                </a:solidFill>
                <a:latin typeface="Cambria Math" charset="0"/>
                <a:ea typeface="Cambria Math" charset="0"/>
                <a:cs typeface="Cambria Math" charset="0"/>
              </a:rPr>
              <a:t>rénal</a:t>
            </a:r>
            <a:endParaRPr lang="fr-FR" sz="2400" dirty="0">
              <a:latin typeface="Cambria Math" charset="0"/>
              <a:ea typeface="Cambria Math" charset="0"/>
              <a:cs typeface="Cambria Math" charset="0"/>
            </a:endParaRPr>
          </a:p>
        </p:txBody>
      </p:sp>
      <p:sp>
        <p:nvSpPr>
          <p:cNvPr id="7" name="Rectangle à coins arrondis 6"/>
          <p:cNvSpPr/>
          <p:nvPr/>
        </p:nvSpPr>
        <p:spPr>
          <a:xfrm>
            <a:off x="5580287" y="3049067"/>
            <a:ext cx="2743200" cy="700516"/>
          </a:xfrm>
          <a:prstGeom prst="roundRect">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mbria Math" charset="0"/>
                <a:ea typeface="Cambria Math" charset="0"/>
                <a:cs typeface="Cambria Math" charset="0"/>
              </a:rPr>
              <a:t>Diabète</a:t>
            </a:r>
            <a:endParaRPr lang="fr-FR" sz="2400" dirty="0">
              <a:latin typeface="Cambria Math" charset="0"/>
              <a:ea typeface="Cambria Math" charset="0"/>
              <a:cs typeface="Cambria Math" charset="0"/>
            </a:endParaRPr>
          </a:p>
        </p:txBody>
      </p:sp>
      <p:sp>
        <p:nvSpPr>
          <p:cNvPr id="8" name="Rectangle à coins arrondis 7"/>
          <p:cNvSpPr/>
          <p:nvPr/>
        </p:nvSpPr>
        <p:spPr>
          <a:xfrm>
            <a:off x="1864451" y="5666611"/>
            <a:ext cx="3175539" cy="68436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mbria Math" charset="0"/>
                <a:ea typeface="Cambria Math" charset="0"/>
                <a:cs typeface="Cambria Math" charset="0"/>
              </a:rPr>
              <a:t>HTA + </a:t>
            </a:r>
            <a:r>
              <a:rPr lang="fr-FR" sz="2400" dirty="0" err="1">
                <a:solidFill>
                  <a:schemeClr val="tx1"/>
                </a:solidFill>
                <a:latin typeface="Cambria Math" charset="0"/>
                <a:ea typeface="Cambria Math" charset="0"/>
                <a:cs typeface="Cambria Math" charset="0"/>
              </a:rPr>
              <a:t>athéromatose</a:t>
            </a:r>
            <a:r>
              <a:rPr lang="fr-FR" dirty="0">
                <a:solidFill>
                  <a:schemeClr val="tx1"/>
                </a:solidFill>
                <a:latin typeface="Cambria Math" charset="0"/>
                <a:ea typeface="Cambria Math" charset="0"/>
                <a:cs typeface="Cambria Math" charset="0"/>
              </a:rPr>
              <a:t> </a:t>
            </a:r>
            <a:endParaRPr lang="fr-FR" dirty="0">
              <a:latin typeface="Cambria Math" charset="0"/>
              <a:ea typeface="Cambria Math" charset="0"/>
              <a:cs typeface="Cambria Math" charset="0"/>
            </a:endParaRPr>
          </a:p>
        </p:txBody>
      </p:sp>
      <p:sp>
        <p:nvSpPr>
          <p:cNvPr id="9" name="Rectangle à coins arrondis 8"/>
          <p:cNvSpPr/>
          <p:nvPr/>
        </p:nvSpPr>
        <p:spPr>
          <a:xfrm>
            <a:off x="5763984" y="4434979"/>
            <a:ext cx="2504151" cy="111760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latin typeface="Cambria Math" charset="0"/>
                <a:ea typeface="Cambria Math" charset="0"/>
                <a:cs typeface="Cambria Math" charset="0"/>
              </a:rPr>
              <a:t>Néphropathie</a:t>
            </a:r>
            <a:endParaRPr lang="fr-FR" sz="2800" dirty="0">
              <a:latin typeface="Cambria Math" charset="0"/>
              <a:ea typeface="Cambria Math" charset="0"/>
              <a:cs typeface="Cambria Math" charset="0"/>
            </a:endParaRPr>
          </a:p>
        </p:txBody>
      </p:sp>
      <p:sp>
        <p:nvSpPr>
          <p:cNvPr id="18" name="Flèche droite 17"/>
          <p:cNvSpPr/>
          <p:nvPr/>
        </p:nvSpPr>
        <p:spPr>
          <a:xfrm rot="8187131">
            <a:off x="8330468" y="4032029"/>
            <a:ext cx="560263" cy="404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8953065" y="3241685"/>
            <a:ext cx="3051204" cy="667371"/>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mbria Math" charset="0"/>
                <a:ea typeface="Cambria Math" charset="0"/>
                <a:cs typeface="Cambria Math" charset="0"/>
              </a:rPr>
              <a:t>Infections urinaires </a:t>
            </a:r>
            <a:endParaRPr lang="fr-FR" sz="2400" dirty="0">
              <a:latin typeface="Cambria Math" charset="0"/>
              <a:ea typeface="Cambria Math" charset="0"/>
              <a:cs typeface="Cambria Math" charset="0"/>
            </a:endParaRPr>
          </a:p>
        </p:txBody>
      </p:sp>
      <p:sp>
        <p:nvSpPr>
          <p:cNvPr id="17" name="Rectangle à coins arrondis 16"/>
          <p:cNvSpPr/>
          <p:nvPr/>
        </p:nvSpPr>
        <p:spPr>
          <a:xfrm>
            <a:off x="8953063" y="5678894"/>
            <a:ext cx="3051205" cy="70051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mbria Math" charset="0"/>
                <a:ea typeface="Cambria Math" charset="0"/>
                <a:cs typeface="Cambria Math" charset="0"/>
              </a:rPr>
              <a:t>Obstacle sur la voie urinaire</a:t>
            </a:r>
            <a:endParaRPr lang="fr-FR" sz="2400" dirty="0">
              <a:latin typeface="Cambria Math" charset="0"/>
              <a:ea typeface="Cambria Math" charset="0"/>
              <a:cs typeface="Cambria Math" charset="0"/>
            </a:endParaRPr>
          </a:p>
        </p:txBody>
      </p:sp>
      <p:sp>
        <p:nvSpPr>
          <p:cNvPr id="21" name="Flèche droite 20"/>
          <p:cNvSpPr/>
          <p:nvPr/>
        </p:nvSpPr>
        <p:spPr>
          <a:xfrm rot="12690805">
            <a:off x="8203921" y="5404753"/>
            <a:ext cx="560263" cy="324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21"/>
          <p:cNvSpPr/>
          <p:nvPr/>
        </p:nvSpPr>
        <p:spPr>
          <a:xfrm rot="19870330">
            <a:off x="5128626" y="5491190"/>
            <a:ext cx="560263" cy="324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droite 22"/>
          <p:cNvSpPr/>
          <p:nvPr/>
        </p:nvSpPr>
        <p:spPr>
          <a:xfrm rot="2480602">
            <a:off x="5065697" y="4064624"/>
            <a:ext cx="560263" cy="324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droite 23"/>
          <p:cNvSpPr/>
          <p:nvPr/>
        </p:nvSpPr>
        <p:spPr>
          <a:xfrm rot="5400000">
            <a:off x="6591335" y="3908756"/>
            <a:ext cx="560263" cy="404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pied de page 3"/>
          <p:cNvSpPr>
            <a:spLocks noGrp="1"/>
          </p:cNvSpPr>
          <p:nvPr>
            <p:ph type="ftr" sz="quarter" idx="11"/>
          </p:nvPr>
        </p:nvSpPr>
        <p:spPr/>
        <p:txBody>
          <a:bodyPr/>
          <a:lstStyle/>
          <a:p>
            <a:r>
              <a:rPr lang="fr-FR" dirty="0"/>
              <a:t>diabète du sujet âgé</a:t>
            </a:r>
          </a:p>
        </p:txBody>
      </p:sp>
      <p:sp>
        <p:nvSpPr>
          <p:cNvPr id="11" name="Espace réservé du numéro de diapositive 10"/>
          <p:cNvSpPr>
            <a:spLocks noGrp="1"/>
          </p:cNvSpPr>
          <p:nvPr>
            <p:ph type="sldNum" sz="quarter" idx="12"/>
          </p:nvPr>
        </p:nvSpPr>
        <p:spPr/>
        <p:txBody>
          <a:bodyPr/>
          <a:lstStyle/>
          <a:p>
            <a:fld id="{D3A43520-AA19-4309-BD0C-4B929C868866}" type="slidenum">
              <a:rPr lang="fr-FR" smtClean="0"/>
              <a:t>31</a:t>
            </a:fld>
            <a:endParaRPr lang="fr-FR"/>
          </a:p>
        </p:txBody>
      </p:sp>
    </p:spTree>
    <p:extLst>
      <p:ext uri="{BB962C8B-B14F-4D97-AF65-F5344CB8AC3E}">
        <p14:creationId xmlns:p14="http://schemas.microsoft.com/office/powerpoint/2010/main" val="155827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504" y="-9013"/>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027906"/>
            <a:ext cx="10515600" cy="4754563"/>
          </a:xfrm>
        </p:spPr>
        <p:txBody>
          <a:bodyPr>
            <a:normAutofit fontScale="85000" lnSpcReduction="20000"/>
          </a:bodyPr>
          <a:lstStyle/>
          <a:p>
            <a:pPr marL="0" lvl="2" indent="0">
              <a:spcBef>
                <a:spcPts val="1000"/>
              </a:spcBef>
              <a:buNone/>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p>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8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Microangiopathies</a:t>
            </a: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973263" lvl="2" indent="-457200">
              <a:spcBef>
                <a:spcPts val="1000"/>
              </a:spcBef>
              <a:buFont typeface="Wingdings" panose="05000000000000000000" pitchFamily="2" charset="2"/>
              <a:buChar char="§"/>
            </a:pPr>
            <a:r>
              <a:rPr lang="fr-FR" sz="2600" i="1"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Neuropathies diabétiques</a:t>
            </a:r>
          </a:p>
          <a:p>
            <a:pPr marL="1463675" lvl="2" indent="-457200">
              <a:spcBef>
                <a:spcPts val="1000"/>
              </a:spcBef>
              <a:buFontTx/>
              <a:buChar char="-"/>
            </a:pPr>
            <a:r>
              <a:rPr lang="fr-FR" sz="2600" dirty="0">
                <a:solidFill>
                  <a:srgbClr val="0070C0"/>
                </a:solidFill>
                <a:latin typeface="Cambria Math" charset="0"/>
                <a:ea typeface="Cambria Math" charset="0"/>
                <a:cs typeface="Cambria Math" charset="0"/>
              </a:rPr>
              <a:t>Polyneuropathie sensitivoreflexe distale en chaussette+++</a:t>
            </a:r>
          </a:p>
          <a:p>
            <a:pPr marL="1463675" lvl="2" indent="-457200">
              <a:spcBef>
                <a:spcPts val="1000"/>
              </a:spcBef>
              <a:buFontTx/>
              <a:buChar char="-"/>
            </a:pPr>
            <a:r>
              <a:rPr lang="fr-FR" sz="2600" dirty="0">
                <a:latin typeface="Cambria Math" charset="0"/>
                <a:ea typeface="Cambria Math" charset="0"/>
                <a:cs typeface="Cambria Math" charset="0"/>
              </a:rPr>
              <a:t>Atteinte motrice : diplopie, amyotrophies         chute </a:t>
            </a:r>
          </a:p>
          <a:p>
            <a:pPr marL="1463675" lvl="2" indent="-457200">
              <a:spcBef>
                <a:spcPts val="1000"/>
              </a:spcBef>
              <a:buFontTx/>
              <a:buChar char="-"/>
            </a:pPr>
            <a:r>
              <a:rPr lang="fr-FR" sz="2600" dirty="0">
                <a:latin typeface="Cambria Math" charset="0"/>
                <a:ea typeface="Cambria Math" charset="0"/>
                <a:cs typeface="Cambria Math" charset="0"/>
              </a:rPr>
              <a:t>Neuropathie autonome : hypotension orthostatique, stase vésicale et troubles gastriques, </a:t>
            </a:r>
          </a:p>
          <a:p>
            <a:pPr marL="1463675" lvl="2" indent="-457200">
              <a:spcBef>
                <a:spcPts val="1000"/>
              </a:spcBef>
              <a:buFontTx/>
              <a:buChar char="-"/>
            </a:pPr>
            <a:r>
              <a:rPr lang="fr-FR" sz="2600" dirty="0">
                <a:latin typeface="Cambria Math" charset="0"/>
                <a:ea typeface="Cambria Math" charset="0"/>
                <a:cs typeface="Cambria Math" charset="0"/>
              </a:rPr>
              <a:t>Atteintes sensitives : territoires distaux+++     douleur de type neurogène, exposes aux risque de trouble trophiques</a:t>
            </a:r>
          </a:p>
          <a:p>
            <a:pPr marL="1463675" lvl="2" indent="-457200">
              <a:spcBef>
                <a:spcPts val="1000"/>
              </a:spcBef>
              <a:buFontTx/>
              <a:buChar char="-"/>
            </a:pPr>
            <a:r>
              <a:rPr lang="fr-FR" sz="2600" dirty="0">
                <a:latin typeface="Cambria Math" charset="0"/>
                <a:ea typeface="Cambria Math" charset="0"/>
                <a:cs typeface="Cambria Math" charset="0"/>
              </a:rPr>
              <a:t>Formes spécifiques : </a:t>
            </a:r>
          </a:p>
          <a:p>
            <a:pPr marL="1006475" lvl="2" indent="0">
              <a:spcBef>
                <a:spcPts val="1000"/>
              </a:spcBef>
              <a:buNone/>
            </a:pPr>
            <a:r>
              <a:rPr lang="fr-FR" sz="2600" i="1" dirty="0">
                <a:solidFill>
                  <a:srgbClr val="0070C0"/>
                </a:solidFill>
                <a:latin typeface="Cambria Math" charset="0"/>
                <a:ea typeface="Cambria Math" charset="0"/>
                <a:cs typeface="Cambria Math" charset="0"/>
              </a:rPr>
              <a:t>       Amyotrophie de Garland</a:t>
            </a:r>
          </a:p>
          <a:p>
            <a:pPr marL="1006475" lvl="2" indent="0">
              <a:spcBef>
                <a:spcPts val="1000"/>
              </a:spcBef>
              <a:buNone/>
            </a:pPr>
            <a:r>
              <a:rPr lang="fr-FR" sz="2600" i="1" dirty="0">
                <a:solidFill>
                  <a:srgbClr val="0070C0"/>
                </a:solidFill>
                <a:latin typeface="Cambria Math" charset="0"/>
                <a:ea typeface="Cambria Math" charset="0"/>
                <a:cs typeface="Cambria Math" charset="0"/>
              </a:rPr>
              <a:t>      Neuropathie douloureuse cachectisante pseudo-néoplasique d’</a:t>
            </a:r>
            <a:r>
              <a:rPr lang="fr-FR" sz="2600" i="1" dirty="0" err="1">
                <a:solidFill>
                  <a:srgbClr val="0070C0"/>
                </a:solidFill>
                <a:latin typeface="Cambria Math" charset="0"/>
                <a:ea typeface="Cambria Math" charset="0"/>
                <a:cs typeface="Cambria Math" charset="0"/>
              </a:rPr>
              <a:t>Ellenberg</a:t>
            </a:r>
            <a:r>
              <a:rPr lang="fr-FR" sz="2600" i="1" dirty="0">
                <a:solidFill>
                  <a:srgbClr val="0070C0"/>
                </a:solidFill>
                <a:latin typeface="Cambria Math" charset="0"/>
                <a:ea typeface="Cambria Math" charset="0"/>
                <a:cs typeface="Cambria Math" charset="0"/>
              </a:rPr>
              <a:t> </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32</a:t>
            </a:fld>
            <a:endParaRPr lang="fr-FR"/>
          </a:p>
        </p:txBody>
      </p:sp>
      <p:sp>
        <p:nvSpPr>
          <p:cNvPr id="7" name="Flèche vers la droite 6"/>
          <p:cNvSpPr/>
          <p:nvPr/>
        </p:nvSpPr>
        <p:spPr>
          <a:xfrm>
            <a:off x="7337223" y="2891881"/>
            <a:ext cx="447167" cy="25043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762896" y="5486401"/>
            <a:ext cx="10666208" cy="75960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2000" dirty="0">
                <a:latin typeface="Cambria Math" charset="0"/>
                <a:ea typeface="Cambria Math" charset="0"/>
                <a:cs typeface="Cambria Math" charset="0"/>
              </a:rPr>
              <a:t>Neuropathie           Diminution notoire de la qualité de vie et de l’autonomie du vieux diabétique </a:t>
            </a:r>
          </a:p>
        </p:txBody>
      </p:sp>
      <p:sp>
        <p:nvSpPr>
          <p:cNvPr id="9" name="Flèche droite 8"/>
          <p:cNvSpPr/>
          <p:nvPr/>
        </p:nvSpPr>
        <p:spPr>
          <a:xfrm>
            <a:off x="2525671" y="5798903"/>
            <a:ext cx="217530" cy="20184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239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422400"/>
            <a:ext cx="10515600" cy="5178425"/>
          </a:xfrm>
        </p:spPr>
        <p:txBody>
          <a:bodyPr>
            <a:normAutofit/>
          </a:bodyPr>
          <a:lstStyle/>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8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Macroangiopathies</a:t>
            </a: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33</a:t>
            </a:fld>
            <a:endParaRPr lang="fr-FR"/>
          </a:p>
        </p:txBody>
      </p:sp>
      <p:sp>
        <p:nvSpPr>
          <p:cNvPr id="7" name="Rectangle à coins arrondis 6"/>
          <p:cNvSpPr/>
          <p:nvPr/>
        </p:nvSpPr>
        <p:spPr>
          <a:xfrm>
            <a:off x="1028701" y="2886075"/>
            <a:ext cx="3300412" cy="3714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endParaRPr lang="fr-FR" sz="2000" b="1" dirty="0">
              <a:solidFill>
                <a:srgbClr val="FFC000"/>
              </a:solidFill>
              <a:latin typeface="Cambria Math" charset="0"/>
              <a:ea typeface="Cambria Math" charset="0"/>
              <a:cs typeface="Cambria Math" charset="0"/>
            </a:endParaRPr>
          </a:p>
          <a:p>
            <a:pPr algn="ctr"/>
            <a:r>
              <a:rPr lang="fr-FR" sz="2000" b="1" dirty="0">
                <a:solidFill>
                  <a:srgbClr val="FFC000"/>
                </a:solidFill>
                <a:latin typeface="Cambria Math" charset="0"/>
                <a:ea typeface="Cambria Math" charset="0"/>
                <a:cs typeface="Cambria Math" charset="0"/>
              </a:rPr>
              <a:t>Hypertension artérielle:</a:t>
            </a:r>
          </a:p>
          <a:p>
            <a:r>
              <a:rPr lang="fr-FR" dirty="0">
                <a:latin typeface="Cambria Math" charset="0"/>
                <a:ea typeface="Cambria Math" charset="0"/>
                <a:cs typeface="Cambria Math" charset="0"/>
              </a:rPr>
              <a:t>Systolique ++++</a:t>
            </a:r>
          </a:p>
          <a:p>
            <a:r>
              <a:rPr lang="fr-FR" dirty="0" err="1">
                <a:latin typeface="Cambria Math" charset="0"/>
                <a:ea typeface="Cambria Math" charset="0"/>
                <a:cs typeface="Cambria Math" charset="0"/>
              </a:rPr>
              <a:t>Entred</a:t>
            </a:r>
            <a:r>
              <a:rPr lang="fr-FR" dirty="0">
                <a:latin typeface="Cambria Math" charset="0"/>
                <a:ea typeface="Cambria Math" charset="0"/>
                <a:cs typeface="Cambria Math" charset="0"/>
              </a:rPr>
              <a:t> : &gt;70% 85 ans : </a:t>
            </a:r>
          </a:p>
          <a:p>
            <a:r>
              <a:rPr lang="fr-FR" dirty="0">
                <a:latin typeface="Cambria Math" charset="0"/>
                <a:ea typeface="Cambria Math" charset="0"/>
                <a:cs typeface="Cambria Math" charset="0"/>
              </a:rPr>
              <a:t>HYVET: &lt;140/80 </a:t>
            </a:r>
            <a:r>
              <a:rPr lang="fr-FR" dirty="0" err="1">
                <a:latin typeface="Cambria Math" charset="0"/>
                <a:ea typeface="Cambria Math" charset="0"/>
                <a:cs typeface="Cambria Math" charset="0"/>
              </a:rPr>
              <a:t>mmHg</a:t>
            </a:r>
            <a:r>
              <a:rPr lang="fr-FR" dirty="0">
                <a:latin typeface="Cambria Math" charset="0"/>
                <a:ea typeface="Cambria Math" charset="0"/>
                <a:cs typeface="Cambria Math" charset="0"/>
              </a:rPr>
              <a:t> prévention de l ‘AVC</a:t>
            </a:r>
          </a:p>
          <a:p>
            <a:r>
              <a:rPr lang="fr-FR" dirty="0">
                <a:latin typeface="Cambria Math" charset="0"/>
                <a:ea typeface="Cambria Math" charset="0"/>
                <a:cs typeface="Cambria Math" charset="0"/>
              </a:rPr>
              <a:t>Éviter régime sans sel strict</a:t>
            </a:r>
          </a:p>
          <a:p>
            <a:r>
              <a:rPr lang="fr-FR" dirty="0">
                <a:latin typeface="Cambria Math" charset="0"/>
                <a:ea typeface="Cambria Math" charset="0"/>
                <a:cs typeface="Cambria Math" charset="0"/>
              </a:rPr>
              <a:t>Baisse de 30% puis progressive si pression très élevée </a:t>
            </a:r>
          </a:p>
          <a:p>
            <a:r>
              <a:rPr lang="fr-FR" dirty="0">
                <a:latin typeface="Cambria Math" charset="0"/>
                <a:ea typeface="Cambria Math" charset="0"/>
                <a:cs typeface="Cambria Math" charset="0"/>
              </a:rPr>
              <a:t>Thérapeutique fonction des comorbidités </a:t>
            </a:r>
          </a:p>
          <a:p>
            <a:r>
              <a:rPr lang="fr-FR" dirty="0">
                <a:latin typeface="Cambria Math" charset="0"/>
                <a:ea typeface="Cambria Math" charset="0"/>
                <a:cs typeface="Cambria Math" charset="0"/>
              </a:rPr>
              <a:t>Surveillance clinique+++</a:t>
            </a:r>
          </a:p>
          <a:p>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8" name="Rectangle à coins arrondis 7"/>
          <p:cNvSpPr/>
          <p:nvPr/>
        </p:nvSpPr>
        <p:spPr>
          <a:xfrm>
            <a:off x="4852988" y="2886075"/>
            <a:ext cx="3300412" cy="3714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000"/>
              </a:solidFill>
              <a:effectLst>
                <a:outerShdw blurRad="38100" dist="38100" dir="2700000" algn="tl">
                  <a:srgbClr val="000000">
                    <a:alpha val="43137"/>
                  </a:srgbClr>
                </a:outerShdw>
              </a:effectLst>
              <a:latin typeface="Cambria Math" charset="0"/>
              <a:ea typeface="Cambria Math" charset="0"/>
              <a:cs typeface="Cambria Math" charset="0"/>
            </a:endParaRPr>
          </a:p>
          <a:p>
            <a:pPr algn="ctr"/>
            <a:endParaRPr lang="fr-FR" dirty="0">
              <a:solidFill>
                <a:srgbClr val="FFC000"/>
              </a:solidFill>
              <a:effectLst>
                <a:outerShdw blurRad="38100" dist="38100" dir="2700000" algn="tl">
                  <a:srgbClr val="000000">
                    <a:alpha val="43137"/>
                  </a:srgbClr>
                </a:outerShdw>
              </a:effectLst>
              <a:latin typeface="Cambria Math" charset="0"/>
              <a:ea typeface="Cambria Math" charset="0"/>
              <a:cs typeface="Cambria Math" charset="0"/>
            </a:endParaRPr>
          </a:p>
          <a:p>
            <a:pPr algn="ctr"/>
            <a:r>
              <a:rPr lang="fr-FR" dirty="0">
                <a:solidFill>
                  <a:srgbClr val="FFC000"/>
                </a:solidFill>
                <a:effectLst>
                  <a:outerShdw blurRad="38100" dist="38100" dir="2700000" algn="tl">
                    <a:srgbClr val="000000">
                      <a:alpha val="43137"/>
                    </a:srgbClr>
                  </a:outerShdw>
                </a:effectLst>
                <a:latin typeface="Cambria Math" charset="0"/>
                <a:ea typeface="Cambria Math" charset="0"/>
                <a:cs typeface="Cambria Math" charset="0"/>
              </a:rPr>
              <a:t>Coronaropathie:</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Peu symptomatique </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Ischémie myocardique +++ et de mauvais pronostic </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Scintigraphie myocardique </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Ou </a:t>
            </a:r>
            <a:r>
              <a:rPr lang="fr-FR" dirty="0" err="1">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échodoppler</a:t>
            </a:r>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 de stress  </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Pas d’épreuve d’effort </a:t>
            </a:r>
          </a:p>
          <a:p>
            <a:r>
              <a:rPr lang="fr-FR" dirty="0">
                <a:solidFill>
                  <a:schemeClr val="bg1"/>
                </a:solidFill>
                <a:effectLst>
                  <a:outerShdw blurRad="38100" dist="38100" dir="2700000" algn="tl">
                    <a:srgbClr val="000000">
                      <a:alpha val="43137"/>
                    </a:srgbClr>
                  </a:outerShdw>
                </a:effectLst>
                <a:latin typeface="Cambria Math" charset="0"/>
                <a:ea typeface="Cambria Math" charset="0"/>
                <a:cs typeface="Cambria Math" charset="0"/>
              </a:rPr>
              <a:t>Prise optimale : médicaments et autres facteurs de risque: HTA, lipides, arrêt tabac  </a:t>
            </a:r>
          </a:p>
          <a:p>
            <a:endParaRPr lang="fr-FR" dirty="0">
              <a:solidFill>
                <a:srgbClr val="FFC000"/>
              </a:solidFill>
              <a:effectLst>
                <a:outerShdw blurRad="38100" dist="38100" dir="2700000" algn="tl">
                  <a:srgbClr val="000000">
                    <a:alpha val="43137"/>
                  </a:srgbClr>
                </a:outerShdw>
              </a:effectLst>
              <a:latin typeface="Cambria Math" charset="0"/>
              <a:ea typeface="Cambria Math" charset="0"/>
              <a:cs typeface="Cambria Math" charset="0"/>
            </a:endParaRPr>
          </a:p>
          <a:p>
            <a:pPr algn="ctr"/>
            <a:endParaRPr lang="fr-FR" dirty="0">
              <a:solidFill>
                <a:srgbClr val="FFC000"/>
              </a:solidFill>
              <a:effectLst>
                <a:outerShdw blurRad="38100" dist="38100" dir="2700000" algn="tl">
                  <a:srgbClr val="000000">
                    <a:alpha val="43137"/>
                  </a:srgbClr>
                </a:outerShdw>
              </a:effectLst>
              <a:latin typeface="Cambria Math" charset="0"/>
              <a:ea typeface="Cambria Math" charset="0"/>
              <a:cs typeface="Cambria Math" charset="0"/>
            </a:endParaRPr>
          </a:p>
          <a:p>
            <a:pPr algn="ctr"/>
            <a:endParaRPr lang="fr-FR" dirty="0">
              <a:solidFill>
                <a:srgbClr val="FFC000"/>
              </a:solidFill>
            </a:endParaRPr>
          </a:p>
        </p:txBody>
      </p:sp>
      <p:sp>
        <p:nvSpPr>
          <p:cNvPr id="9" name="Rectangle à coins arrondis 8"/>
          <p:cNvSpPr/>
          <p:nvPr/>
        </p:nvSpPr>
        <p:spPr>
          <a:xfrm>
            <a:off x="8529638" y="2886075"/>
            <a:ext cx="3300412" cy="3470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rgbClr val="FFC000"/>
                </a:solidFill>
                <a:latin typeface="Cambria Math" charset="0"/>
                <a:ea typeface="Cambria Math" charset="0"/>
                <a:cs typeface="Cambria Math" charset="0"/>
              </a:rPr>
              <a:t>Artériopathies:</a:t>
            </a:r>
          </a:p>
          <a:p>
            <a:r>
              <a:rPr lang="fr-FR" dirty="0">
                <a:solidFill>
                  <a:schemeClr val="bg1"/>
                </a:solidFill>
                <a:latin typeface="Cambria Math" charset="0"/>
                <a:ea typeface="Cambria Math" charset="0"/>
                <a:cs typeface="Cambria Math" charset="0"/>
              </a:rPr>
              <a:t>Facteurs de risque d’ulcération et d’évolution défavorable de plaie et d’amputation. </a:t>
            </a:r>
          </a:p>
          <a:p>
            <a:r>
              <a:rPr lang="fr-FR" dirty="0">
                <a:solidFill>
                  <a:srgbClr val="FFC000"/>
                </a:solidFill>
                <a:latin typeface="Cambria Math" charset="0"/>
                <a:ea typeface="Cambria Math" charset="0"/>
                <a:cs typeface="Cambria Math" charset="0"/>
              </a:rPr>
              <a:t>AVC :</a:t>
            </a:r>
          </a:p>
          <a:p>
            <a:r>
              <a:rPr lang="fr-FR" dirty="0">
                <a:solidFill>
                  <a:srgbClr val="FFC000"/>
                </a:solidFill>
                <a:latin typeface="Cambria Math" charset="0"/>
                <a:ea typeface="Cambria Math" charset="0"/>
                <a:cs typeface="Cambria Math" charset="0"/>
              </a:rPr>
              <a:t>Ischémie +++ </a:t>
            </a:r>
            <a:r>
              <a:rPr lang="fr-FR" dirty="0">
                <a:solidFill>
                  <a:schemeClr val="bg1"/>
                </a:solidFill>
                <a:latin typeface="Cambria Math" charset="0"/>
                <a:ea typeface="Cambria Math" charset="0"/>
                <a:cs typeface="Cambria Math" charset="0"/>
              </a:rPr>
              <a:t>surtout si HTA, FA, sténose carotidienne ou mauvais équilibre .</a:t>
            </a:r>
          </a:p>
          <a:p>
            <a:r>
              <a:rPr lang="fr-FR" dirty="0">
                <a:solidFill>
                  <a:schemeClr val="bg1"/>
                </a:solidFill>
                <a:latin typeface="Cambria Math" charset="0"/>
                <a:ea typeface="Cambria Math" charset="0"/>
                <a:cs typeface="Cambria Math" charset="0"/>
              </a:rPr>
              <a:t>Cause majeure de décès</a:t>
            </a:r>
          </a:p>
        </p:txBody>
      </p:sp>
    </p:spTree>
    <p:extLst>
      <p:ext uri="{BB962C8B-B14F-4D97-AF65-F5344CB8AC3E}">
        <p14:creationId xmlns:p14="http://schemas.microsoft.com/office/powerpoint/2010/main" val="414344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dirty="0"/>
              <a:t> </a:t>
            </a:r>
          </a:p>
        </p:txBody>
      </p:sp>
      <p:sp>
        <p:nvSpPr>
          <p:cNvPr id="5" name="Espace réservé du contenu 4"/>
          <p:cNvSpPr>
            <a:spLocks noGrp="1"/>
          </p:cNvSpPr>
          <p:nvPr>
            <p:ph idx="1"/>
          </p:nvPr>
        </p:nvSpPr>
        <p:spPr>
          <a:xfrm>
            <a:off x="838200" y="1422400"/>
            <a:ext cx="10515600" cy="4754563"/>
          </a:xfrm>
        </p:spPr>
        <p:txBody>
          <a:bodyPr>
            <a:normAutofit/>
          </a:bodyPr>
          <a:lstStyle/>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973263" lvl="2" indent="-457200">
              <a:spcBef>
                <a:spcPts val="1000"/>
              </a:spcBef>
              <a:buFont typeface="Wingdings" panose="05000000000000000000" pitchFamily="2" charset="2"/>
              <a:buChar char="§"/>
            </a:pPr>
            <a:r>
              <a:rPr lang="fr-FR" sz="26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 l’insuffisance cardiaque </a:t>
            </a:r>
          </a:p>
          <a:p>
            <a:pPr marL="987425" lvl="2" indent="-342900">
              <a:spcBef>
                <a:spcPts val="1000"/>
              </a:spcBef>
            </a:pPr>
            <a:r>
              <a:rPr lang="fr-FR" sz="2600" dirty="0">
                <a:latin typeface="Cambria Math" charset="0"/>
                <a:ea typeface="Cambria Math" charset="0"/>
                <a:cs typeface="Cambria Math" charset="0"/>
              </a:rPr>
              <a:t>Origine multifactorielle et cause majeure de mortalité et d’hospitalisation</a:t>
            </a:r>
          </a:p>
          <a:p>
            <a:pPr marL="987425" lvl="2" indent="-342900">
              <a:spcBef>
                <a:spcPts val="1000"/>
              </a:spcBef>
            </a:pPr>
            <a:r>
              <a:rPr lang="fr-FR" sz="2600" dirty="0">
                <a:latin typeface="Cambria Math" charset="0"/>
                <a:ea typeface="Cambria Math" charset="0"/>
                <a:cs typeface="Cambria Math" charset="0"/>
              </a:rPr>
              <a:t>Conjugaison: HTA, coronaropathie et valvulopathie     gravité particulière</a:t>
            </a:r>
          </a:p>
          <a:p>
            <a:pPr marL="987425" lvl="2" indent="-342900">
              <a:spcBef>
                <a:spcPts val="1000"/>
              </a:spcBef>
            </a:pPr>
            <a:r>
              <a:rPr lang="fr-FR" sz="2600" dirty="0">
                <a:latin typeface="Cambria Math" charset="0"/>
                <a:ea typeface="Cambria Math" charset="0"/>
                <a:cs typeface="Cambria Math" charset="0"/>
              </a:rPr>
              <a:t>Examen clé : Echo cardiaque identifie IC diastolique</a:t>
            </a: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34</a:t>
            </a:fld>
            <a:endParaRPr lang="fr-FR"/>
          </a:p>
        </p:txBody>
      </p:sp>
      <p:sp>
        <p:nvSpPr>
          <p:cNvPr id="9" name="Rectangle à coins arrondis 8"/>
          <p:cNvSpPr/>
          <p:nvPr/>
        </p:nvSpPr>
        <p:spPr>
          <a:xfrm>
            <a:off x="2485572" y="5181601"/>
            <a:ext cx="2452914" cy="1174750"/>
          </a:xfrm>
          <a:prstGeom prst="roundRect">
            <a:avLst/>
          </a:prstGeom>
          <a:solidFill>
            <a:srgbClr val="0000FF"/>
          </a:solidFill>
          <a:ln>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FF00"/>
                </a:solidFill>
                <a:latin typeface="Cambria Math" charset="0"/>
                <a:ea typeface="Cambria Math" charset="0"/>
                <a:cs typeface="Cambria Math" charset="0"/>
              </a:rPr>
              <a:t>Prescription de régime désodé raisonnée et surveillée</a:t>
            </a:r>
          </a:p>
        </p:txBody>
      </p:sp>
      <p:sp>
        <p:nvSpPr>
          <p:cNvPr id="10" name="Rectangle à coins arrondis 9"/>
          <p:cNvSpPr/>
          <p:nvPr/>
        </p:nvSpPr>
        <p:spPr>
          <a:xfrm>
            <a:off x="7340600" y="5181601"/>
            <a:ext cx="2322285" cy="1174750"/>
          </a:xfrm>
          <a:prstGeom prst="roundRect">
            <a:avLst/>
          </a:prstGeom>
          <a:solidFill>
            <a:srgbClr val="0000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FF00"/>
                </a:solidFill>
                <a:latin typeface="Cambria Math" charset="0"/>
                <a:ea typeface="Cambria Math" charset="0"/>
                <a:cs typeface="Cambria Math" charset="0"/>
              </a:rPr>
              <a:t>Arrêt des glitazones</a:t>
            </a:r>
          </a:p>
        </p:txBody>
      </p:sp>
      <p:sp>
        <p:nvSpPr>
          <p:cNvPr id="11" name="Double flèche horizontale 10"/>
          <p:cNvSpPr/>
          <p:nvPr/>
        </p:nvSpPr>
        <p:spPr>
          <a:xfrm>
            <a:off x="4938486" y="5181599"/>
            <a:ext cx="2402114" cy="1174749"/>
          </a:xfrm>
          <a:prstGeom prst="leftRightArrow">
            <a:avLst/>
          </a:prstGeom>
          <a:solidFill>
            <a:srgbClr val="0000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FF00"/>
                </a:solidFill>
                <a:latin typeface="Cambria Math" charset="0"/>
                <a:ea typeface="Cambria Math" charset="0"/>
                <a:cs typeface="Cambria Math" charset="0"/>
              </a:rPr>
              <a:t>Insuffisance cardiaque</a:t>
            </a:r>
          </a:p>
        </p:txBody>
      </p:sp>
    </p:spTree>
    <p:extLst>
      <p:ext uri="{BB962C8B-B14F-4D97-AF65-F5344CB8AC3E}">
        <p14:creationId xmlns:p14="http://schemas.microsoft.com/office/powerpoint/2010/main" val="347079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Signes</a:t>
            </a:r>
            <a:r>
              <a:rPr lang="fr-FR" b="1" dirty="0">
                <a:solidFill>
                  <a:srgbClr val="0432FF"/>
                </a:solidFill>
                <a:latin typeface="Cambria Math" charset="0"/>
                <a:ea typeface="Cambria Math" charset="0"/>
                <a:cs typeface="Cambria Math" charset="0"/>
              </a:rPr>
              <a:t> </a:t>
            </a:r>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Evolution </a:t>
            </a:r>
          </a:p>
          <a:p>
            <a:pPr marL="1262063" lvl="2" indent="-457200">
              <a:spcBef>
                <a:spcPts val="1000"/>
              </a:spcBef>
              <a:buFont typeface="Wingdings" panose="05000000000000000000" pitchFamily="2" charset="2"/>
              <a:buChar char="ü"/>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dégénératives:</a:t>
            </a:r>
            <a:endParaRPr lang="fr-FR" sz="2800" i="1" dirty="0">
              <a:effectLst>
                <a:outerShdw blurRad="38100" dist="38100" dir="2700000" algn="tl">
                  <a:srgbClr val="000000">
                    <a:alpha val="43137"/>
                  </a:srgbClr>
                </a:outerShdw>
              </a:effectLst>
              <a:latin typeface="Cambria Math" charset="0"/>
              <a:ea typeface="Cambria Math" charset="0"/>
              <a:cs typeface="Cambria Math" charset="0"/>
            </a:endParaRPr>
          </a:p>
          <a:p>
            <a:pPr marL="1611313" lvl="2" indent="-457200">
              <a:spcBef>
                <a:spcPts val="1000"/>
              </a:spcBef>
              <a:buFont typeface="Courier New" charset="0"/>
              <a:buChar char="o"/>
            </a:pP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Complications </a:t>
            </a:r>
            <a:r>
              <a:rPr lang="fr-FR" sz="2800" i="1" dirty="0" err="1">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podologiques</a:t>
            </a:r>
            <a:r>
              <a:rPr lang="fr-FR" sz="2800" i="1" dirty="0">
                <a:solidFill>
                  <a:schemeClr val="accent2"/>
                </a:solidFill>
                <a:effectLst>
                  <a:outerShdw blurRad="38100" dist="38100" dir="2700000" algn="tl">
                    <a:srgbClr val="000000">
                      <a:alpha val="43137"/>
                    </a:srgbClr>
                  </a:outerShdw>
                </a:effectLst>
                <a:latin typeface="Cambria Math" charset="0"/>
                <a:ea typeface="Cambria Math" charset="0"/>
                <a:cs typeface="Cambria Math" charset="0"/>
              </a:rPr>
              <a:t> </a:t>
            </a:r>
          </a:p>
          <a:p>
            <a:pPr marL="1973263" lvl="2" indent="-457200">
              <a:spcBef>
                <a:spcPts val="1000"/>
              </a:spcBef>
              <a:buFont typeface="Wingdings" panose="05000000000000000000" pitchFamily="2" charset="2"/>
              <a:buChar char="§"/>
            </a:pPr>
            <a:endParaRPr lang="fr-FR" sz="2400" dirty="0">
              <a:latin typeface="Cambria Math" charset="0"/>
              <a:ea typeface="Cambria Math" charset="0"/>
              <a:cs typeface="Cambria Math" charset="0"/>
            </a:endParaRPr>
          </a:p>
          <a:p>
            <a:pPr marL="1516063" lvl="2" indent="0">
              <a:spcBef>
                <a:spcPts val="1000"/>
              </a:spcBef>
              <a:buNone/>
            </a:pPr>
            <a:r>
              <a:rPr lang="fr-FR" sz="2400" dirty="0">
                <a:latin typeface="Cambria Math" charset="0"/>
                <a:ea typeface="Cambria Math" charset="0"/>
                <a:cs typeface="Cambria Math" charset="0"/>
              </a:rPr>
              <a:t>                               </a:t>
            </a: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35</a:t>
            </a:fld>
            <a:endParaRPr lang="fr-FR"/>
          </a:p>
        </p:txBody>
      </p:sp>
      <p:sp>
        <p:nvSpPr>
          <p:cNvPr id="7" name="Flèche vers le bas 6"/>
          <p:cNvSpPr/>
          <p:nvPr/>
        </p:nvSpPr>
        <p:spPr>
          <a:xfrm rot="16200000">
            <a:off x="4689929" y="3866374"/>
            <a:ext cx="517072" cy="370833"/>
          </a:xfrm>
          <a:prstGeom prst="downArrow">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2728686" y="2973794"/>
            <a:ext cx="1727200" cy="954887"/>
          </a:xfrm>
          <a:prstGeom prst="roundRect">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mbria Math" charset="0"/>
                <a:ea typeface="Cambria Math" charset="0"/>
                <a:cs typeface="Cambria Math" charset="0"/>
              </a:rPr>
              <a:t>Augmentation risque de neuropathie</a:t>
            </a:r>
          </a:p>
        </p:txBody>
      </p:sp>
      <p:sp>
        <p:nvSpPr>
          <p:cNvPr id="10" name="Rectangle à coins arrondis 9"/>
          <p:cNvSpPr/>
          <p:nvPr/>
        </p:nvSpPr>
        <p:spPr>
          <a:xfrm>
            <a:off x="2728686" y="4108069"/>
            <a:ext cx="1727200" cy="1031234"/>
          </a:xfrm>
          <a:prstGeom prst="roundRect">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mbria Math" charset="0"/>
                <a:ea typeface="Cambria Math" charset="0"/>
                <a:cs typeface="Cambria Math" charset="0"/>
              </a:rPr>
              <a:t>atteinte vasculaires diabétiques </a:t>
            </a:r>
          </a:p>
        </p:txBody>
      </p:sp>
      <p:sp>
        <p:nvSpPr>
          <p:cNvPr id="11" name="Rectangle à coins arrondis 10"/>
          <p:cNvSpPr/>
          <p:nvPr/>
        </p:nvSpPr>
        <p:spPr>
          <a:xfrm>
            <a:off x="5324929" y="3725218"/>
            <a:ext cx="1309914" cy="653143"/>
          </a:xfrm>
          <a:prstGeom prst="roundRect">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mbria Math" charset="0"/>
                <a:ea typeface="Cambria Math" charset="0"/>
                <a:cs typeface="Cambria Math" charset="0"/>
              </a:rPr>
              <a:t>Plaies du pied</a:t>
            </a:r>
          </a:p>
        </p:txBody>
      </p:sp>
      <p:sp>
        <p:nvSpPr>
          <p:cNvPr id="12" name="Rectangle à coins arrondis 11"/>
          <p:cNvSpPr/>
          <p:nvPr/>
        </p:nvSpPr>
        <p:spPr>
          <a:xfrm>
            <a:off x="7489368" y="2956056"/>
            <a:ext cx="1712686" cy="614457"/>
          </a:xfrm>
          <a:prstGeom prst="roundRect">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mbria Math" charset="0"/>
                <a:ea typeface="Cambria Math" charset="0"/>
                <a:cs typeface="Cambria Math" charset="0"/>
              </a:rPr>
              <a:t>Perte d’autonomie </a:t>
            </a:r>
          </a:p>
        </p:txBody>
      </p:sp>
      <p:sp>
        <p:nvSpPr>
          <p:cNvPr id="13" name="Rectangle à coins arrondis 12"/>
          <p:cNvSpPr/>
          <p:nvPr/>
        </p:nvSpPr>
        <p:spPr>
          <a:xfrm>
            <a:off x="7445826" y="4459074"/>
            <a:ext cx="1712686" cy="614457"/>
          </a:xfrm>
          <a:prstGeom prst="roundRect">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mbria Math" charset="0"/>
                <a:ea typeface="Cambria Math" charset="0"/>
                <a:cs typeface="Cambria Math" charset="0"/>
              </a:rPr>
              <a:t>65 % des amputations </a:t>
            </a:r>
          </a:p>
        </p:txBody>
      </p:sp>
      <p:sp>
        <p:nvSpPr>
          <p:cNvPr id="14" name="Flèche droite 13"/>
          <p:cNvSpPr/>
          <p:nvPr/>
        </p:nvSpPr>
        <p:spPr>
          <a:xfrm rot="19626755">
            <a:off x="6906188" y="3613082"/>
            <a:ext cx="509004" cy="340539"/>
          </a:xfrm>
          <a:prstGeom prst="rightArrow">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droite 14"/>
          <p:cNvSpPr/>
          <p:nvPr/>
        </p:nvSpPr>
        <p:spPr>
          <a:xfrm rot="2411822">
            <a:off x="6904310" y="4126543"/>
            <a:ext cx="509004" cy="340539"/>
          </a:xfrm>
          <a:prstGeom prst="rightArrow">
            <a:avLst/>
          </a:prstGeom>
          <a:solidFill>
            <a:srgbClr val="00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Arrondir un rectangle avec un coin diagonal 7"/>
          <p:cNvSpPr/>
          <p:nvPr/>
        </p:nvSpPr>
        <p:spPr>
          <a:xfrm>
            <a:off x="2800296" y="5278331"/>
            <a:ext cx="6396305" cy="780275"/>
          </a:xfrm>
          <a:prstGeom prst="round2DiagRect">
            <a:avLst/>
          </a:prstGeom>
          <a:solidFill>
            <a:srgbClr val="0000FF"/>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marL="1006475" lvl="2" indent="0" algn="ctr">
              <a:spcBef>
                <a:spcPts val="1000"/>
              </a:spcBef>
              <a:buNone/>
            </a:pPr>
            <a:r>
              <a:rPr lang="fr-FR" sz="2200" dirty="0">
                <a:latin typeface="Cambria Math" charset="0"/>
                <a:ea typeface="Cambria Math" charset="0"/>
                <a:cs typeface="Cambria Math" charset="0"/>
              </a:rPr>
              <a:t>Faire examen clinique rigoureux pour estimer le risque et adapter la PEC</a:t>
            </a:r>
          </a:p>
        </p:txBody>
      </p:sp>
    </p:spTree>
    <p:extLst>
      <p:ext uri="{BB962C8B-B14F-4D97-AF65-F5344CB8AC3E}">
        <p14:creationId xmlns:p14="http://schemas.microsoft.com/office/powerpoint/2010/main" val="2040336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Diagnostic</a:t>
            </a:r>
            <a:endParaRPr lang="fr-FR" b="1" dirty="0">
              <a:solidFill>
                <a:srgbClr val="0432FF"/>
              </a:solidFill>
              <a:latin typeface="Cambria Math" charset="0"/>
              <a:ea typeface="Cambria Math" charset="0"/>
              <a:cs typeface="Cambria Math" charset="0"/>
            </a:endParaRPr>
          </a:p>
        </p:txBody>
      </p:sp>
      <p:sp>
        <p:nvSpPr>
          <p:cNvPr id="5" name="Espace réservé du contenu 4"/>
          <p:cNvSpPr>
            <a:spLocks noGrp="1"/>
          </p:cNvSpPr>
          <p:nvPr>
            <p:ph idx="1"/>
          </p:nvPr>
        </p:nvSpPr>
        <p:spPr>
          <a:xfrm>
            <a:off x="838200" y="1422400"/>
            <a:ext cx="10515600" cy="4754563"/>
          </a:xfrm>
        </p:spPr>
        <p:txBody>
          <a:bodyPr>
            <a:normAutofit lnSpcReduction="10000"/>
          </a:bodyPr>
          <a:lstStyle/>
          <a:p>
            <a:pPr marL="457200" lvl="2" indent="-457200">
              <a:spcBef>
                <a:spcPts val="1000"/>
              </a:spcBef>
              <a:buFont typeface="Wingdings" charset="2"/>
              <a:buChar char="Ø"/>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Diagnostic positif </a:t>
            </a:r>
          </a:p>
          <a:p>
            <a:pPr marL="804863" lvl="2" indent="0">
              <a:spcBef>
                <a:spcPts val="1000"/>
              </a:spcBef>
              <a:buNone/>
            </a:pPr>
            <a:r>
              <a:rPr lang="fr-FR" sz="2800" i="1" dirty="0">
                <a:effectLst>
                  <a:outerShdw blurRad="38100" dist="38100" dir="2700000" algn="tl">
                    <a:srgbClr val="000000">
                      <a:alpha val="43137"/>
                    </a:srgbClr>
                  </a:outerShdw>
                </a:effectLst>
                <a:latin typeface="Cambria Math" charset="0"/>
                <a:ea typeface="Cambria Math" charset="0"/>
                <a:cs typeface="Cambria Math" charset="0"/>
              </a:rPr>
              <a:t> </a:t>
            </a:r>
            <a:r>
              <a:rPr lang="fr-FR" sz="2800" dirty="0">
                <a:latin typeface="Cambria Math" charset="0"/>
                <a:ea typeface="Cambria Math" charset="0"/>
                <a:cs typeface="Cambria Math" charset="0"/>
              </a:rPr>
              <a:t>Repose sur </a:t>
            </a:r>
            <a:r>
              <a:rPr lang="fr-FR" sz="2800" dirty="0">
                <a:solidFill>
                  <a:srgbClr val="FF0000"/>
                </a:solidFill>
                <a:latin typeface="Cambria Math" charset="0"/>
                <a:ea typeface="Cambria Math" charset="0"/>
                <a:cs typeface="Cambria Math" charset="0"/>
              </a:rPr>
              <a:t>glycémie ≥ 1,26g/l (7 </a:t>
            </a:r>
            <a:r>
              <a:rPr lang="fr-FR" sz="2800" dirty="0" err="1">
                <a:solidFill>
                  <a:srgbClr val="FF0000"/>
                </a:solidFill>
                <a:latin typeface="Cambria Math" charset="0"/>
                <a:ea typeface="Cambria Math" charset="0"/>
                <a:cs typeface="Cambria Math" charset="0"/>
              </a:rPr>
              <a:t>mmol</a:t>
            </a:r>
            <a:r>
              <a:rPr lang="fr-FR" sz="2800" dirty="0">
                <a:solidFill>
                  <a:srgbClr val="FF0000"/>
                </a:solidFill>
                <a:latin typeface="Cambria Math" charset="0"/>
                <a:ea typeface="Cambria Math" charset="0"/>
                <a:cs typeface="Cambria Math" charset="0"/>
              </a:rPr>
              <a:t>/l</a:t>
            </a:r>
            <a:r>
              <a:rPr lang="fr-FR" sz="2800" dirty="0">
                <a:latin typeface="Cambria Math" charset="0"/>
                <a:ea typeface="Cambria Math" charset="0"/>
                <a:cs typeface="Cambria Math" charset="0"/>
              </a:rPr>
              <a:t>) à deux reprises ou toute ≥ à 2 g/l (11,1 </a:t>
            </a:r>
            <a:r>
              <a:rPr lang="fr-FR" sz="2800" dirty="0" err="1">
                <a:latin typeface="Cambria Math" charset="0"/>
                <a:ea typeface="Cambria Math" charset="0"/>
                <a:cs typeface="Cambria Math" charset="0"/>
              </a:rPr>
              <a:t>mmol</a:t>
            </a:r>
            <a:r>
              <a:rPr lang="fr-FR" sz="2800" dirty="0">
                <a:latin typeface="Cambria Math" charset="0"/>
                <a:ea typeface="Cambria Math" charset="0"/>
                <a:cs typeface="Cambria Math" charset="0"/>
              </a:rPr>
              <a:t>/l) à tout moment.</a:t>
            </a:r>
          </a:p>
          <a:p>
            <a:pPr marL="804863" lvl="2" indent="0">
              <a:spcBef>
                <a:spcPts val="1000"/>
              </a:spcBef>
              <a:buNone/>
            </a:pPr>
            <a:r>
              <a:rPr lang="fr-FR" sz="2800" dirty="0">
                <a:solidFill>
                  <a:srgbClr val="FF0000"/>
                </a:solidFill>
                <a:latin typeface="Cambria Math" charset="0"/>
                <a:ea typeface="Cambria Math" charset="0"/>
                <a:cs typeface="Cambria Math" charset="0"/>
              </a:rPr>
              <a:t>Après 90 ans : 1,27g/l: 2 glycémies à 1 mois d’intervalle</a:t>
            </a:r>
          </a:p>
          <a:p>
            <a:pPr marL="804863" lvl="2" indent="0">
              <a:spcBef>
                <a:spcPts val="1000"/>
              </a:spcBef>
              <a:buNone/>
            </a:pPr>
            <a:r>
              <a:rPr lang="fr-FR" sz="2800" dirty="0">
                <a:latin typeface="Cambria Math" charset="0"/>
                <a:ea typeface="Cambria Math" charset="0"/>
                <a:cs typeface="Cambria Math" charset="0"/>
              </a:rPr>
              <a:t>Une hyperglycémie isolée doit être confirmée par un second dosage en dehors de tout épisode de stress</a:t>
            </a:r>
          </a:p>
          <a:p>
            <a:pPr marL="804863" lvl="2" indent="0">
              <a:spcBef>
                <a:spcPts val="1000"/>
              </a:spcBef>
              <a:buNone/>
            </a:pPr>
            <a:r>
              <a:rPr lang="fr-FR" sz="2800" dirty="0">
                <a:latin typeface="Cambria Math" charset="0"/>
                <a:ea typeface="Cambria Math" charset="0"/>
                <a:cs typeface="Cambria Math" charset="0"/>
              </a:rPr>
              <a:t>Recommandations:</a:t>
            </a:r>
          </a:p>
          <a:p>
            <a:pPr marL="804863" lvl="2" indent="0">
              <a:spcBef>
                <a:spcPts val="1000"/>
              </a:spcBef>
              <a:buNone/>
            </a:pPr>
            <a:r>
              <a:rPr lang="fr-FR" sz="2800" dirty="0">
                <a:latin typeface="Cambria Math" charset="0"/>
                <a:ea typeface="Cambria Math" charset="0"/>
                <a:cs typeface="Cambria Math" charset="0"/>
              </a:rPr>
              <a:t>glycémie tous les 3 ans chez les patients âgés et tous les ans chez les sujets âgés à risque élevé ou présentant des complications évocatrices de diabète</a:t>
            </a:r>
          </a:p>
          <a:p>
            <a:pPr marL="804863" lvl="2" indent="0">
              <a:spcBef>
                <a:spcPts val="1000"/>
              </a:spcBef>
              <a:buNone/>
            </a:pPr>
            <a:r>
              <a:rPr lang="fr-FR" sz="2800" strike="sngStrike" dirty="0">
                <a:latin typeface="Cambria Math" charset="0"/>
                <a:ea typeface="Cambria Math" charset="0"/>
                <a:cs typeface="Cambria Math" charset="0"/>
              </a:rPr>
              <a:t> hyperglycémie provoquée par voie orale</a:t>
            </a:r>
            <a:r>
              <a:rPr lang="fr-FR" sz="2800" dirty="0">
                <a:latin typeface="Cambria Math" charset="0"/>
                <a:ea typeface="Cambria Math" charset="0"/>
                <a:cs typeface="Cambria Math" charset="0"/>
              </a:rPr>
              <a:t>.</a:t>
            </a:r>
          </a:p>
          <a:p>
            <a:pPr marL="804863" lvl="2" indent="0">
              <a:spcBef>
                <a:spcPts val="1000"/>
              </a:spcBef>
              <a:buNone/>
            </a:pPr>
            <a:endParaRPr lang="fr-FR" sz="28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i="1" dirty="0"/>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36</a:t>
            </a:fld>
            <a:endParaRPr lang="fr-FR"/>
          </a:p>
        </p:txBody>
      </p:sp>
    </p:spTree>
    <p:extLst>
      <p:ext uri="{BB962C8B-B14F-4D97-AF65-F5344CB8AC3E}">
        <p14:creationId xmlns:p14="http://schemas.microsoft.com/office/powerpoint/2010/main" val="1551364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Diagnostic</a:t>
            </a:r>
            <a:endParaRPr lang="fr-FR" b="1" dirty="0">
              <a:solidFill>
                <a:srgbClr val="0432FF"/>
              </a:solidFill>
              <a:latin typeface="Cambria Math" charset="0"/>
              <a:ea typeface="Cambria Math" charset="0"/>
              <a:cs typeface="Cambria Math" charset="0"/>
            </a:endParaRPr>
          </a:p>
        </p:txBody>
      </p:sp>
      <p:sp>
        <p:nvSpPr>
          <p:cNvPr id="5" name="Espace réservé du contenu 4"/>
          <p:cNvSpPr>
            <a:spLocks noGrp="1"/>
          </p:cNvSpPr>
          <p:nvPr>
            <p:ph idx="1"/>
          </p:nvPr>
        </p:nvSpPr>
        <p:spPr>
          <a:xfrm>
            <a:off x="838200" y="1422400"/>
            <a:ext cx="10515600" cy="4754563"/>
          </a:xfrm>
        </p:spPr>
        <p:txBody>
          <a:bodyPr>
            <a:normAutofit fontScale="92500" lnSpcReduction="10000"/>
          </a:bodyPr>
          <a:lstStyle/>
          <a:p>
            <a:pPr marL="457200" lvl="2" indent="-457200">
              <a:spcBef>
                <a:spcPts val="1000"/>
              </a:spcBef>
              <a:buFont typeface="Wingdings" charset="2"/>
              <a:buChar char="Ø"/>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Diagnostic étiologique  </a:t>
            </a:r>
          </a:p>
          <a:p>
            <a:pPr marL="1262063" lvl="2" indent="-457200">
              <a:spcBef>
                <a:spcPts val="1000"/>
              </a:spcBef>
              <a:buFont typeface="Wingdings" charset="2"/>
              <a:buChar char="ü"/>
            </a:pPr>
            <a:r>
              <a:rPr lang="fr-FR" sz="2800" i="1" dirty="0">
                <a:effectLst>
                  <a:outerShdw blurRad="38100" dist="38100" dir="2700000" algn="tl">
                    <a:srgbClr val="000000">
                      <a:alpha val="43137"/>
                    </a:srgbClr>
                  </a:outerShdw>
                </a:effectLst>
                <a:latin typeface="Cambria Math" charset="0"/>
                <a:ea typeface="Cambria Math" charset="0"/>
                <a:cs typeface="Cambria Math" charset="0"/>
              </a:rPr>
              <a:t>   </a:t>
            </a:r>
            <a:r>
              <a:rPr lang="fr-FR" sz="2800"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rPr>
              <a:t>Diabètes secondaires</a:t>
            </a:r>
            <a:endParaRPr lang="fr-FR" sz="2400" dirty="0">
              <a:solidFill>
                <a:srgbClr val="002060"/>
              </a:solidFill>
              <a:latin typeface="Cambria Math" charset="0"/>
              <a:ea typeface="Cambria Math" charset="0"/>
              <a:cs typeface="Cambria Math" charset="0"/>
            </a:endParaRPr>
          </a:p>
          <a:p>
            <a:pPr marL="1524000" lvl="2" indent="-342900">
              <a:spcBef>
                <a:spcPts val="1000"/>
              </a:spcBef>
              <a:buFont typeface="Courier New" charset="0"/>
              <a:buChar char="o"/>
            </a:pPr>
            <a:r>
              <a:rPr lang="fr-FR" sz="2400" dirty="0">
                <a:solidFill>
                  <a:srgbClr val="FFC000"/>
                </a:solidFill>
                <a:latin typeface="Cambria Math" charset="0"/>
                <a:ea typeface="Cambria Math" charset="0"/>
                <a:cs typeface="Cambria Math" charset="0"/>
              </a:rPr>
              <a:t>Étiologies pancréatiques et hépatiques</a:t>
            </a:r>
          </a:p>
          <a:p>
            <a:pPr marL="1524000" lvl="2" indent="-342900">
              <a:spcBef>
                <a:spcPts val="1000"/>
              </a:spcBef>
            </a:pPr>
            <a:r>
              <a:rPr lang="fr-FR" sz="2400" dirty="0">
                <a:latin typeface="Cambria Math" charset="0"/>
                <a:ea typeface="Cambria Math" charset="0"/>
                <a:cs typeface="Cambria Math" charset="0"/>
              </a:rPr>
              <a:t>Pancréatites chroniques calcifiantes</a:t>
            </a:r>
          </a:p>
          <a:p>
            <a:pPr marL="1524000" lvl="2" indent="-342900">
              <a:spcBef>
                <a:spcPts val="1000"/>
              </a:spcBef>
            </a:pPr>
            <a:r>
              <a:rPr lang="fr-FR" sz="2400" dirty="0">
                <a:latin typeface="Cambria Math" charset="0"/>
                <a:ea typeface="Cambria Math" charset="0"/>
                <a:cs typeface="Cambria Math" charset="0"/>
              </a:rPr>
              <a:t>Pancréatites aiguës (diabète transitoire)</a:t>
            </a:r>
          </a:p>
          <a:p>
            <a:pPr marL="1524000" lvl="2" indent="-342900">
              <a:spcBef>
                <a:spcPts val="1000"/>
              </a:spcBef>
            </a:pPr>
            <a:r>
              <a:rPr lang="fr-FR" sz="2400" dirty="0">
                <a:solidFill>
                  <a:srgbClr val="FF0000"/>
                </a:solidFill>
                <a:latin typeface="Cambria Math" charset="0"/>
                <a:ea typeface="Cambria Math" charset="0"/>
                <a:cs typeface="Cambria Math" charset="0"/>
              </a:rPr>
              <a:t>Cancer du pancréas.    </a:t>
            </a:r>
          </a:p>
          <a:p>
            <a:pPr marL="1524000" lvl="2" indent="-342900">
              <a:spcBef>
                <a:spcPts val="1000"/>
              </a:spcBef>
            </a:pPr>
            <a:r>
              <a:rPr lang="fr-FR" sz="2400" dirty="0">
                <a:latin typeface="Cambria Math" charset="0"/>
                <a:ea typeface="Cambria Math" charset="0"/>
                <a:cs typeface="Cambria Math" charset="0"/>
              </a:rPr>
              <a:t>Pancréatectomie partielle (50 %) ou totale</a:t>
            </a:r>
          </a:p>
          <a:p>
            <a:pPr marL="1524000" lvl="2" indent="-342900">
              <a:spcBef>
                <a:spcPts val="1000"/>
              </a:spcBef>
            </a:pPr>
            <a:r>
              <a:rPr lang="fr-FR" sz="2400" dirty="0">
                <a:latin typeface="Cambria Math" charset="0"/>
                <a:ea typeface="Cambria Math" charset="0"/>
                <a:cs typeface="Cambria Math" charset="0"/>
              </a:rPr>
              <a:t>Pancréatites calcifiantes et/ou fibreuses tropicales nutritionnelles (Asie, Afrique).</a:t>
            </a:r>
          </a:p>
          <a:p>
            <a:pPr marL="1524000" lvl="2" indent="-342900">
              <a:spcBef>
                <a:spcPts val="1000"/>
              </a:spcBef>
            </a:pPr>
            <a:r>
              <a:rPr lang="fr-FR" sz="2400" dirty="0">
                <a:latin typeface="Cambria Math" charset="0"/>
                <a:ea typeface="Cambria Math" charset="0"/>
                <a:cs typeface="Cambria Math" charset="0"/>
              </a:rPr>
              <a:t>Mucoviscidose.</a:t>
            </a:r>
          </a:p>
          <a:p>
            <a:pPr marL="1524000" lvl="2" indent="-342900">
              <a:spcBef>
                <a:spcPts val="1000"/>
              </a:spcBef>
            </a:pPr>
            <a:r>
              <a:rPr lang="fr-FR" sz="2400" dirty="0">
                <a:latin typeface="Cambria Math" charset="0"/>
                <a:ea typeface="Cambria Math" charset="0"/>
                <a:cs typeface="Cambria Math" charset="0"/>
              </a:rPr>
              <a:t>Hémochromatose</a:t>
            </a:r>
          </a:p>
          <a:p>
            <a:pPr marL="1524000" lvl="2" indent="-342900">
              <a:spcBef>
                <a:spcPts val="1000"/>
              </a:spcBef>
            </a:pPr>
            <a:r>
              <a:rPr lang="fr-FR" sz="2400" dirty="0">
                <a:latin typeface="Cambria Math" charset="0"/>
                <a:ea typeface="Cambria Math" charset="0"/>
                <a:cs typeface="Cambria Math" charset="0"/>
              </a:rPr>
              <a:t>Cirrhoses (insulinorésistance)</a:t>
            </a:r>
          </a:p>
          <a:p>
            <a:pPr marL="1524000" lvl="2" indent="-342900">
              <a:spcBef>
                <a:spcPts val="1000"/>
              </a:spcBef>
            </a:pPr>
            <a:endParaRPr lang="fr-FR" sz="2400" dirty="0">
              <a:latin typeface="Cambria Math" charset="0"/>
              <a:ea typeface="Cambria Math" charset="0"/>
              <a:cs typeface="Cambria Math" charset="0"/>
            </a:endParaRPr>
          </a:p>
          <a:p>
            <a:pPr marL="1524000" lvl="2" indent="-342900">
              <a:spcBef>
                <a:spcPts val="1000"/>
              </a:spcBef>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37</a:t>
            </a:fld>
            <a:endParaRPr lang="fr-FR"/>
          </a:p>
        </p:txBody>
      </p:sp>
      <p:pic>
        <p:nvPicPr>
          <p:cNvPr id="3" name="Image 2"/>
          <p:cNvPicPr>
            <a:picLocks noChangeAspect="1"/>
          </p:cNvPicPr>
          <p:nvPr/>
        </p:nvPicPr>
        <p:blipFill>
          <a:blip r:embed="rId3"/>
          <a:stretch>
            <a:fillRect/>
          </a:stretch>
        </p:blipFill>
        <p:spPr>
          <a:xfrm>
            <a:off x="7975807" y="2914650"/>
            <a:ext cx="1253918" cy="1110080"/>
          </a:xfrm>
          <a:prstGeom prst="rect">
            <a:avLst/>
          </a:prstGeom>
        </p:spPr>
      </p:pic>
      <p:sp>
        <p:nvSpPr>
          <p:cNvPr id="9" name="Bulle ronde 8"/>
          <p:cNvSpPr/>
          <p:nvPr/>
        </p:nvSpPr>
        <p:spPr>
          <a:xfrm>
            <a:off x="7415213" y="2914650"/>
            <a:ext cx="2500312" cy="1200149"/>
          </a:xfrm>
          <a:prstGeom prst="wedgeEllipseCallout">
            <a:avLst>
              <a:gd name="adj1" fmla="val -123561"/>
              <a:gd name="adj2" fmla="val 1419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9572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chemeClr val="accent5">
                    <a:lumMod val="50000"/>
                  </a:schemeClr>
                </a:solidFill>
                <a:effectLst>
                  <a:outerShdw blurRad="38100" dist="38100" dir="2700000" algn="tl">
                    <a:srgbClr val="000000">
                      <a:alpha val="43137"/>
                    </a:srgbClr>
                  </a:outerShdw>
                </a:effectLst>
              </a:rPr>
              <a:t> </a:t>
            </a: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Diagnostic</a:t>
            </a:r>
            <a:endParaRPr lang="fr-FR" b="1" dirty="0">
              <a:solidFill>
                <a:srgbClr val="0432FF"/>
              </a:solidFill>
              <a:latin typeface="Cambria Math" charset="0"/>
              <a:ea typeface="Cambria Math" charset="0"/>
              <a:cs typeface="Cambria Math" charset="0"/>
            </a:endParaRPr>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Diagnostic étiologique  </a:t>
            </a:r>
          </a:p>
          <a:p>
            <a:pPr marL="1262063" lvl="2" indent="-457200">
              <a:spcBef>
                <a:spcPts val="1000"/>
              </a:spcBef>
              <a:buFont typeface="Wingdings" charset="2"/>
              <a:buChar char="ü"/>
            </a:pPr>
            <a:r>
              <a:rPr lang="fr-FR" sz="2800" i="1" dirty="0">
                <a:effectLst>
                  <a:outerShdw blurRad="38100" dist="38100" dir="2700000" algn="tl">
                    <a:srgbClr val="000000">
                      <a:alpha val="43137"/>
                    </a:srgbClr>
                  </a:outerShdw>
                </a:effectLst>
                <a:latin typeface="Cambria Math" charset="0"/>
                <a:ea typeface="Cambria Math" charset="0"/>
                <a:cs typeface="Cambria Math" charset="0"/>
              </a:rPr>
              <a:t>   </a:t>
            </a:r>
            <a:r>
              <a:rPr lang="fr-FR" sz="2800"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rPr>
              <a:t>Diabètes secondaires</a:t>
            </a:r>
            <a:endParaRPr lang="fr-FR" sz="2400" dirty="0">
              <a:solidFill>
                <a:srgbClr val="002060"/>
              </a:solidFill>
              <a:latin typeface="Cambria Math" charset="0"/>
              <a:ea typeface="Cambria Math" charset="0"/>
              <a:cs typeface="Cambria Math" charset="0"/>
            </a:endParaRPr>
          </a:p>
          <a:p>
            <a:pPr marL="1524000" lvl="2" indent="-342900">
              <a:spcBef>
                <a:spcPts val="1000"/>
              </a:spcBef>
              <a:buFont typeface="Courier New" charset="0"/>
              <a:buChar char="o"/>
            </a:pPr>
            <a:r>
              <a:rPr lang="fr-FR" sz="2400" i="1" dirty="0">
                <a:effectLst>
                  <a:outerShdw blurRad="38100" dist="38100" dir="2700000" algn="tl">
                    <a:srgbClr val="000000">
                      <a:alpha val="43137"/>
                    </a:srgbClr>
                  </a:outerShdw>
                </a:effectLst>
                <a:latin typeface="Cambria Math" charset="0"/>
                <a:ea typeface="Cambria Math" charset="0"/>
                <a:cs typeface="Cambria Math" charset="0"/>
              </a:rPr>
              <a:t>Étiologies endocriniennes</a:t>
            </a:r>
          </a:p>
          <a:p>
            <a:pPr marL="1349375" lvl="2" indent="-342900">
              <a:spcBef>
                <a:spcPts val="1000"/>
              </a:spcBef>
            </a:pPr>
            <a:r>
              <a:rPr lang="fr-FR" sz="2400" dirty="0">
                <a:latin typeface="Cambria Math" charset="0"/>
                <a:ea typeface="Cambria Math" charset="0"/>
                <a:cs typeface="Cambria Math" charset="0"/>
              </a:rPr>
              <a:t>Hypercorticismes endogènes ou exogènes (corticothérapie).</a:t>
            </a:r>
          </a:p>
          <a:p>
            <a:pPr marL="1349375" lvl="2" indent="-342900">
              <a:spcBef>
                <a:spcPts val="1000"/>
              </a:spcBef>
            </a:pPr>
            <a:r>
              <a:rPr lang="fr-FR" sz="2400" dirty="0">
                <a:latin typeface="Cambria Math" charset="0"/>
                <a:ea typeface="Cambria Math" charset="0"/>
                <a:cs typeface="Cambria Math" charset="0"/>
              </a:rPr>
              <a:t>Hyperthyroïdie.</a:t>
            </a:r>
          </a:p>
          <a:p>
            <a:pPr marL="1349375" lvl="2" indent="-342900">
              <a:spcBef>
                <a:spcPts val="1000"/>
              </a:spcBef>
            </a:pPr>
            <a:r>
              <a:rPr lang="fr-FR" sz="2400" dirty="0" err="1">
                <a:latin typeface="Cambria Math" charset="0"/>
                <a:ea typeface="Cambria Math" charset="0"/>
                <a:cs typeface="Cambria Math" charset="0"/>
              </a:rPr>
              <a:t>Hyperaldostéronisme</a:t>
            </a:r>
            <a:r>
              <a:rPr lang="fr-FR" sz="2400" dirty="0">
                <a:latin typeface="Cambria Math" charset="0"/>
                <a:ea typeface="Cambria Math" charset="0"/>
                <a:cs typeface="Cambria Math" charset="0"/>
              </a:rPr>
              <a:t> primaire.</a:t>
            </a:r>
          </a:p>
          <a:p>
            <a:pPr marL="1349375" lvl="2" indent="-342900">
              <a:spcBef>
                <a:spcPts val="1000"/>
              </a:spcBef>
            </a:pPr>
            <a:r>
              <a:rPr lang="fr-FR" sz="2400" dirty="0" err="1">
                <a:latin typeface="Cambria Math" charset="0"/>
                <a:ea typeface="Cambria Math" charset="0"/>
                <a:cs typeface="Cambria Math" charset="0"/>
              </a:rPr>
              <a:t>Glucagonome</a:t>
            </a:r>
            <a:r>
              <a:rPr lang="fr-FR" sz="2400" dirty="0">
                <a:latin typeface="Cambria Math" charset="0"/>
                <a:ea typeface="Cambria Math" charset="0"/>
                <a:cs typeface="Cambria Math" charset="0"/>
              </a:rPr>
              <a:t>.</a:t>
            </a:r>
          </a:p>
          <a:p>
            <a:pPr marL="1349375" lvl="2" indent="-342900">
              <a:spcBef>
                <a:spcPts val="1000"/>
              </a:spcBef>
            </a:pPr>
            <a:r>
              <a:rPr lang="fr-FR" sz="2400" dirty="0" err="1">
                <a:latin typeface="Cambria Math" charset="0"/>
                <a:ea typeface="Cambria Math" charset="0"/>
                <a:cs typeface="Cambria Math" charset="0"/>
              </a:rPr>
              <a:t>Somatostatinome</a:t>
            </a:r>
            <a:r>
              <a:rPr lang="fr-FR" sz="2400" dirty="0">
                <a:latin typeface="Cambria Math" charset="0"/>
                <a:ea typeface="Cambria Math" charset="0"/>
                <a:cs typeface="Cambria Math" charset="0"/>
              </a:rPr>
              <a:t>.</a:t>
            </a:r>
          </a:p>
          <a:p>
            <a:pPr marL="1520825" lvl="2" indent="-339725">
              <a:spcBef>
                <a:spcPts val="1000"/>
              </a:spcBef>
              <a:buFont typeface="Courier New" charset="0"/>
              <a:buChar char="o"/>
            </a:pPr>
            <a:r>
              <a:rPr lang="fr-FR" sz="2400" i="1" dirty="0">
                <a:effectLst>
                  <a:outerShdw blurRad="38100" dist="38100" dir="2700000" algn="tl">
                    <a:srgbClr val="000000">
                      <a:alpha val="43137"/>
                    </a:srgbClr>
                  </a:outerShdw>
                </a:effectLst>
                <a:latin typeface="Cambria Math" charset="0"/>
                <a:ea typeface="Cambria Math" charset="0"/>
                <a:cs typeface="Cambria Math" charset="0"/>
              </a:rPr>
              <a:t>Diabètes par mitochondriopathies</a:t>
            </a:r>
          </a:p>
          <a:p>
            <a:pPr marL="1006475" lvl="2" indent="0">
              <a:spcBef>
                <a:spcPts val="1000"/>
              </a:spcBef>
              <a:buNone/>
            </a:pPr>
            <a:r>
              <a:rPr lang="fr-FR" sz="2400" dirty="0">
                <a:latin typeface="Cambria Math" charset="0"/>
                <a:ea typeface="Cambria Math" charset="0"/>
                <a:cs typeface="Cambria Math" charset="0"/>
              </a:rPr>
              <a:t>Transmission maternelle 1-10% des diabètes </a:t>
            </a: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38</a:t>
            </a:fld>
            <a:endParaRPr lang="fr-FR"/>
          </a:p>
        </p:txBody>
      </p:sp>
    </p:spTree>
    <p:extLst>
      <p:ext uri="{BB962C8B-B14F-4D97-AF65-F5344CB8AC3E}">
        <p14:creationId xmlns:p14="http://schemas.microsoft.com/office/powerpoint/2010/main" val="836703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Diagnostic</a:t>
            </a:r>
            <a:endParaRPr lang="fr-FR" b="1" dirty="0">
              <a:solidFill>
                <a:srgbClr val="0432FF"/>
              </a:solidFill>
              <a:latin typeface="Cambria Math" charset="0"/>
              <a:ea typeface="Cambria Math" charset="0"/>
              <a:cs typeface="Cambria Math" charset="0"/>
            </a:endParaRPr>
          </a:p>
        </p:txBody>
      </p:sp>
      <p:sp>
        <p:nvSpPr>
          <p:cNvPr id="5" name="Espace réservé du contenu 4"/>
          <p:cNvSpPr>
            <a:spLocks noGrp="1"/>
          </p:cNvSpPr>
          <p:nvPr>
            <p:ph idx="1"/>
          </p:nvPr>
        </p:nvSpPr>
        <p:spPr>
          <a:xfrm>
            <a:off x="838200" y="1422400"/>
            <a:ext cx="10515600" cy="4754563"/>
          </a:xfrm>
        </p:spPr>
        <p:txBody>
          <a:bodyPr>
            <a:normAutofit fontScale="92500"/>
          </a:bodyPr>
          <a:lstStyle/>
          <a:p>
            <a:pPr marL="457200" lvl="2" indent="-457200">
              <a:spcBef>
                <a:spcPts val="1000"/>
              </a:spcBef>
              <a:buFont typeface="Wingdings" charset="2"/>
              <a:buChar char="Ø"/>
            </a:pPr>
            <a:r>
              <a:rPr lang="fr-FR" sz="2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Diagnostic étiologique  </a:t>
            </a:r>
          </a:p>
          <a:p>
            <a:pPr marL="1262063" lvl="2" indent="-457200">
              <a:spcBef>
                <a:spcPts val="1000"/>
              </a:spcBef>
              <a:buFont typeface="Wingdings" charset="2"/>
              <a:buChar char="ü"/>
            </a:pPr>
            <a:r>
              <a:rPr lang="fr-FR" sz="2800" i="1" dirty="0">
                <a:effectLst>
                  <a:outerShdw blurRad="38100" dist="38100" dir="2700000" algn="tl">
                    <a:srgbClr val="000000">
                      <a:alpha val="43137"/>
                    </a:srgbClr>
                  </a:outerShdw>
                </a:effectLst>
                <a:latin typeface="Cambria Math" charset="0"/>
                <a:ea typeface="Cambria Math" charset="0"/>
                <a:cs typeface="Cambria Math" charset="0"/>
              </a:rPr>
              <a:t>   </a:t>
            </a:r>
            <a:r>
              <a:rPr lang="fr-FR" sz="2800" i="1" dirty="0">
                <a:solidFill>
                  <a:srgbClr val="002060"/>
                </a:solidFill>
                <a:effectLst>
                  <a:outerShdw blurRad="38100" dist="38100" dir="2700000" algn="tl">
                    <a:srgbClr val="000000">
                      <a:alpha val="43137"/>
                    </a:srgbClr>
                  </a:outerShdw>
                </a:effectLst>
                <a:latin typeface="Cambria Math" charset="0"/>
                <a:ea typeface="Cambria Math" charset="0"/>
                <a:cs typeface="Cambria Math" charset="0"/>
              </a:rPr>
              <a:t>Diabètes secondaires</a:t>
            </a:r>
            <a:endParaRPr lang="fr-FR" sz="2400" dirty="0">
              <a:solidFill>
                <a:srgbClr val="002060"/>
              </a:solidFill>
              <a:latin typeface="Cambria Math" charset="0"/>
              <a:ea typeface="Cambria Math" charset="0"/>
              <a:cs typeface="Cambria Math" charset="0"/>
            </a:endParaRPr>
          </a:p>
          <a:p>
            <a:pPr marL="1524000" lvl="2" indent="-342900">
              <a:spcBef>
                <a:spcPts val="1000"/>
              </a:spcBef>
              <a:buFont typeface="Courier New" charset="0"/>
              <a:buChar char="o"/>
            </a:pPr>
            <a:r>
              <a:rPr lang="fr-FR" sz="2400" dirty="0">
                <a:latin typeface="Cambria Math" charset="0"/>
                <a:ea typeface="Cambria Math" charset="0"/>
                <a:cs typeface="Cambria Math" charset="0"/>
              </a:rPr>
              <a:t> 	Syndromes d’insulinorésistance extrême</a:t>
            </a:r>
          </a:p>
          <a:p>
            <a:pPr marL="1638300" lvl="2" indent="-457200">
              <a:spcBef>
                <a:spcPts val="1000"/>
              </a:spcBef>
              <a:buFont typeface="Arial"/>
              <a:buChar char="•"/>
            </a:pPr>
            <a:r>
              <a:rPr lang="fr-FR" sz="2800" dirty="0">
                <a:latin typeface="Cambria Math" charset="0"/>
                <a:ea typeface="Cambria Math" charset="0"/>
                <a:cs typeface="Cambria Math" charset="0"/>
              </a:rPr>
              <a:t>Type A : anomalie quantitative ou qualitative située au niveau du récepteur de l’insuline.</a:t>
            </a:r>
          </a:p>
          <a:p>
            <a:pPr marL="1638300" lvl="2" indent="-457200">
              <a:spcBef>
                <a:spcPts val="1000"/>
              </a:spcBef>
              <a:buFont typeface="Arial"/>
              <a:buChar char="•"/>
            </a:pPr>
            <a:r>
              <a:rPr lang="fr-FR" sz="2800" dirty="0">
                <a:latin typeface="Cambria Math" charset="0"/>
                <a:ea typeface="Cambria Math" charset="0"/>
                <a:cs typeface="Cambria Math" charset="0"/>
              </a:rPr>
              <a:t>Type B : présence d’anticorps </a:t>
            </a:r>
            <a:r>
              <a:rPr lang="fr-FR" sz="2800" dirty="0" err="1">
                <a:latin typeface="Cambria Math" charset="0"/>
                <a:ea typeface="Cambria Math" charset="0"/>
                <a:cs typeface="Cambria Math" charset="0"/>
              </a:rPr>
              <a:t>antirécepteurs</a:t>
            </a:r>
            <a:r>
              <a:rPr lang="fr-FR" sz="2800" dirty="0">
                <a:latin typeface="Cambria Math" charset="0"/>
                <a:ea typeface="Cambria Math" charset="0"/>
                <a:cs typeface="Cambria Math" charset="0"/>
              </a:rPr>
              <a:t> de l’insuline.</a:t>
            </a:r>
          </a:p>
          <a:p>
            <a:pPr marL="1638300" lvl="2" indent="-457200">
              <a:spcBef>
                <a:spcPts val="1000"/>
              </a:spcBef>
              <a:buFont typeface="Arial"/>
              <a:buChar char="•"/>
            </a:pPr>
            <a:r>
              <a:rPr lang="fr-FR" sz="2800" dirty="0">
                <a:latin typeface="Cambria Math" charset="0"/>
                <a:ea typeface="Cambria Math" charset="0"/>
                <a:cs typeface="Cambria Math" charset="0"/>
              </a:rPr>
              <a:t>Type C : anomalie siégeant en aval du récepteur de l’insuline.</a:t>
            </a:r>
            <a:endParaRPr lang="fr-FR" sz="2400" dirty="0">
              <a:latin typeface="Cambria Math" charset="0"/>
              <a:ea typeface="Cambria Math" charset="0"/>
              <a:cs typeface="Cambria Math" charset="0"/>
            </a:endParaRPr>
          </a:p>
          <a:p>
            <a:pPr marL="1524000" lvl="2" indent="-342900">
              <a:spcBef>
                <a:spcPts val="1000"/>
              </a:spcBef>
              <a:buFont typeface="Courier New" charset="0"/>
              <a:buChar char="o"/>
            </a:pPr>
            <a:r>
              <a:rPr lang="fr-FR" sz="2400" dirty="0" err="1">
                <a:latin typeface="Cambria Math" charset="0"/>
                <a:ea typeface="Cambria Math" charset="0"/>
                <a:cs typeface="Cambria Math" charset="0"/>
              </a:rPr>
              <a:t>Insulinopathies</a:t>
            </a:r>
            <a:endParaRPr lang="fr-FR" sz="2400" dirty="0">
              <a:latin typeface="Cambria Math" charset="0"/>
              <a:ea typeface="Cambria Math" charset="0"/>
              <a:cs typeface="Cambria Math" charset="0"/>
            </a:endParaRPr>
          </a:p>
          <a:p>
            <a:pPr marL="1181100" lvl="2" indent="0">
              <a:spcBef>
                <a:spcPts val="1000"/>
              </a:spcBef>
              <a:buNone/>
            </a:pPr>
            <a:r>
              <a:rPr lang="fr-FR" sz="2400" dirty="0">
                <a:latin typeface="Cambria Math" charset="0"/>
                <a:ea typeface="Cambria Math" charset="0"/>
                <a:cs typeface="Cambria Math" charset="0"/>
              </a:rPr>
              <a:t>anomalies structurelles de l’insuline, génétiquement déterminées, représentent une cause rarissime de diabète</a:t>
            </a:r>
          </a:p>
          <a:p>
            <a:pPr marL="1006475" lvl="2" indent="0">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39</a:t>
            </a:fld>
            <a:endParaRPr lang="fr-FR"/>
          </a:p>
        </p:txBody>
      </p:sp>
    </p:spTree>
    <p:extLst>
      <p:ext uri="{BB962C8B-B14F-4D97-AF65-F5344CB8AC3E}">
        <p14:creationId xmlns:p14="http://schemas.microsoft.com/office/powerpoint/2010/main" val="1230300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571500" lvl="2" indent="-571500">
              <a:spcBef>
                <a:spcPts val="1000"/>
              </a:spcBef>
              <a:buFont typeface="Wingdings" charset="2"/>
              <a:buChar char="Ø"/>
            </a:pPr>
            <a:r>
              <a:rPr lang="fr-FR" sz="36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But </a:t>
            </a:r>
          </a:p>
          <a:p>
            <a:pPr marL="0" lvl="2" indent="0">
              <a:spcBef>
                <a:spcPts val="1000"/>
              </a:spcBef>
              <a:buNone/>
            </a:pPr>
            <a:endParaRPr lang="fr-FR" sz="3600" dirty="0">
              <a:latin typeface="Cambria Math" charset="0"/>
              <a:ea typeface="Cambria Math" charset="0"/>
              <a:cs typeface="Cambria Math" charset="0"/>
            </a:endParaRPr>
          </a:p>
          <a:p>
            <a:pPr marL="890588" lvl="0">
              <a:buFont typeface="Wingdings" charset="2"/>
              <a:buChar char="ü"/>
            </a:pPr>
            <a:r>
              <a:rPr lang="fr-FR" sz="3600" dirty="0">
                <a:latin typeface="Cambria Math" charset="0"/>
                <a:ea typeface="Cambria Math" charset="0"/>
                <a:cs typeface="Cambria Math" charset="0"/>
              </a:rPr>
              <a:t>Assurer un confort de vie au patient</a:t>
            </a:r>
          </a:p>
          <a:p>
            <a:pPr marL="890588" lvl="0">
              <a:buFont typeface="Wingdings" charset="2"/>
              <a:buChar char="ü"/>
            </a:pPr>
            <a:endParaRPr lang="fr-FR" sz="3600" dirty="0">
              <a:latin typeface="Cambria Math" charset="0"/>
              <a:ea typeface="Cambria Math" charset="0"/>
              <a:cs typeface="Cambria Math" charset="0"/>
            </a:endParaRPr>
          </a:p>
          <a:p>
            <a:pPr marL="890588" lvl="0">
              <a:buFont typeface="Wingdings" charset="2"/>
              <a:buChar char="ü"/>
            </a:pPr>
            <a:r>
              <a:rPr lang="fr-FR" sz="3600" dirty="0">
                <a:latin typeface="Cambria Math" charset="0"/>
                <a:ea typeface="Cambria Math" charset="0"/>
                <a:cs typeface="Cambria Math" charset="0"/>
              </a:rPr>
              <a:t>Eviter les hypoglycémies </a:t>
            </a:r>
          </a:p>
          <a:p>
            <a:pPr marL="661988" lvl="0" indent="0">
              <a:buNone/>
            </a:pPr>
            <a:endParaRPr lang="fr-FR" sz="3600" dirty="0">
              <a:latin typeface="Cambria Math" charset="0"/>
              <a:ea typeface="Cambria Math" charset="0"/>
              <a:cs typeface="Cambria Math" charset="0"/>
            </a:endParaRPr>
          </a:p>
          <a:p>
            <a:pPr marL="890588" lvl="0">
              <a:buFont typeface="Wingdings" charset="2"/>
              <a:buChar char="ü"/>
            </a:pPr>
            <a:r>
              <a:rPr lang="fr-FR" sz="3600" dirty="0">
                <a:latin typeface="Cambria Math" charset="0"/>
                <a:ea typeface="Cambria Math" charset="0"/>
                <a:cs typeface="Cambria Math" charset="0"/>
              </a:rPr>
              <a:t>Equilibre glycémique </a:t>
            </a:r>
          </a:p>
          <a:p>
            <a:pPr marL="890588" lvl="2">
              <a:spcBef>
                <a:spcPts val="1000"/>
              </a:spcBef>
              <a:buNone/>
            </a:pPr>
            <a:endParaRPr lang="fr-FR" sz="36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40</a:t>
            </a:fld>
            <a:endParaRPr lang="fr-FR"/>
          </a:p>
        </p:txBody>
      </p:sp>
    </p:spTree>
    <p:extLst>
      <p:ext uri="{BB962C8B-B14F-4D97-AF65-F5344CB8AC3E}">
        <p14:creationId xmlns:p14="http://schemas.microsoft.com/office/powerpoint/2010/main" val="841880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9747" y="0"/>
            <a:ext cx="10515600" cy="1325563"/>
          </a:xfrm>
        </p:spPr>
        <p:txBody>
          <a:bodyPr/>
          <a:lstStyle/>
          <a:p>
            <a:r>
              <a:rPr lang="fr-FR" dirty="0">
                <a:solidFill>
                  <a:schemeClr val="accent5">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Objectifs</a:t>
            </a:r>
            <a:r>
              <a:rPr lang="fr-FR" dirty="0">
                <a:solidFill>
                  <a:schemeClr val="accent5">
                    <a:lumMod val="50000"/>
                  </a:schemeClr>
                </a:solidFill>
                <a:effectLst>
                  <a:outerShdw blurRad="38100" dist="38100" dir="2700000" algn="tl">
                    <a:srgbClr val="000000">
                      <a:alpha val="43137"/>
                    </a:srgbClr>
                  </a:outerShdw>
                </a:effectLst>
              </a:rPr>
              <a:t> </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41</a:t>
            </a:fld>
            <a:endParaRPr lang="fr-FR"/>
          </a:p>
        </p:txBody>
      </p:sp>
      <p:sp>
        <p:nvSpPr>
          <p:cNvPr id="8" name="Rectangle 7"/>
          <p:cNvSpPr/>
          <p:nvPr/>
        </p:nvSpPr>
        <p:spPr>
          <a:xfrm>
            <a:off x="2644834" y="6171684"/>
            <a:ext cx="5835828" cy="369332"/>
          </a:xfrm>
          <a:prstGeom prst="rect">
            <a:avLst/>
          </a:prstGeom>
        </p:spPr>
        <p:txBody>
          <a:bodyPr wrap="none">
            <a:spAutoFit/>
          </a:bodyPr>
          <a:lstStyle/>
          <a:p>
            <a:r>
              <a:rPr lang="fr-FR" dirty="0">
                <a:latin typeface="Cambria Math" charset="0"/>
                <a:ea typeface="Cambria Math" charset="0"/>
                <a:cs typeface="Cambria Math" charset="0"/>
              </a:rPr>
              <a:t>Figure  .5  Objectifs glycémiques chez tous les diabétiques</a:t>
            </a:r>
          </a:p>
        </p:txBody>
      </p:sp>
      <p:sp>
        <p:nvSpPr>
          <p:cNvPr id="11" name="Rectangle 5"/>
          <p:cNvSpPr>
            <a:spLocks noChangeArrowheads="1"/>
          </p:cNvSpPr>
          <p:nvPr/>
        </p:nvSpPr>
        <p:spPr bwMode="auto">
          <a:xfrm>
            <a:off x="7916982" y="5806559"/>
            <a:ext cx="32603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ML" i="1" dirty="0">
                <a:latin typeface="Cambria Math" panose="02040503050406030204" pitchFamily="18" charset="0"/>
                <a:ea typeface="Cambria Math" panose="02040503050406030204" pitchFamily="18" charset="0"/>
              </a:rPr>
              <a:t>L. Bordier </a:t>
            </a:r>
            <a:r>
              <a:rPr lang="fr-ML" sz="1400" i="1" dirty="0">
                <a:latin typeface="Cambria Math" panose="02040503050406030204" pitchFamily="18" charset="0"/>
                <a:ea typeface="Cambria Math" panose="02040503050406030204" pitchFamily="18" charset="0"/>
              </a:rPr>
              <a:t> et AL </a:t>
            </a:r>
            <a:r>
              <a:rPr lang="fr-FR" sz="1400" b="1" i="1" dirty="0">
                <a:latin typeface="Cambria Math" panose="02040503050406030204" pitchFamily="18" charset="0"/>
                <a:ea typeface="Cambria Math" panose="02040503050406030204" pitchFamily="18" charset="0"/>
              </a:rPr>
              <a:t> EMC AKOS 2018</a:t>
            </a:r>
          </a:p>
        </p:txBody>
      </p:sp>
      <p:pic>
        <p:nvPicPr>
          <p:cNvPr id="3" name="Image 2">
            <a:extLst>
              <a:ext uri="{FF2B5EF4-FFF2-40B4-BE49-F238E27FC236}">
                <a16:creationId xmlns:a16="http://schemas.microsoft.com/office/drawing/2014/main" id="{675B490A-3366-7C43-B445-15D8EAEBA62C}"/>
              </a:ext>
            </a:extLst>
          </p:cNvPr>
          <p:cNvPicPr>
            <a:picLocks noChangeAspect="1"/>
          </p:cNvPicPr>
          <p:nvPr/>
        </p:nvPicPr>
        <p:blipFill>
          <a:blip r:embed="rId3"/>
          <a:stretch>
            <a:fillRect/>
          </a:stretch>
        </p:blipFill>
        <p:spPr>
          <a:xfrm>
            <a:off x="766653" y="1108714"/>
            <a:ext cx="9762802" cy="4672316"/>
          </a:xfrm>
          <a:prstGeom prst="rect">
            <a:avLst/>
          </a:prstGeom>
        </p:spPr>
      </p:pic>
    </p:spTree>
    <p:extLst>
      <p:ext uri="{BB962C8B-B14F-4D97-AF65-F5344CB8AC3E}">
        <p14:creationId xmlns:p14="http://schemas.microsoft.com/office/powerpoint/2010/main" val="1711068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1814521949"/>
              </p:ext>
            </p:extLst>
          </p:nvPr>
        </p:nvGraphicFramePr>
        <p:xfrm>
          <a:off x="1029269" y="965816"/>
          <a:ext cx="10515600" cy="4907280"/>
        </p:xfrm>
        <a:graphic>
          <a:graphicData uri="http://schemas.openxmlformats.org/drawingml/2006/table">
            <a:tbl>
              <a:tblPr firstRow="1" bandRow="1">
                <a:tableStyleId>{073A0DAA-6AF3-43AB-8588-CEC1D06C72B9}</a:tableStyleId>
              </a:tblPr>
              <a:tblGrid>
                <a:gridCol w="2014182">
                  <a:extLst>
                    <a:ext uri="{9D8B030D-6E8A-4147-A177-3AD203B41FA5}">
                      <a16:colId xmlns:a16="http://schemas.microsoft.com/office/drawing/2014/main" val="20000"/>
                    </a:ext>
                  </a:extLst>
                </a:gridCol>
                <a:gridCol w="3243618">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495273">
                <a:tc>
                  <a:txBody>
                    <a:bodyPr/>
                    <a:lstStyle/>
                    <a:p>
                      <a:r>
                        <a:rPr lang="fr-FR" sz="1600" dirty="0"/>
                        <a:t>OBJECTIF</a:t>
                      </a:r>
                      <a:r>
                        <a:rPr lang="fr-FR" sz="1600" baseline="0" dirty="0"/>
                        <a:t> PRINCIPAL</a:t>
                      </a:r>
                      <a:endParaRPr lang="fr-FR" sz="1600" dirty="0"/>
                    </a:p>
                  </a:txBody>
                  <a:tcPr/>
                </a:tc>
                <a:tc>
                  <a:txBody>
                    <a:bodyPr/>
                    <a:lstStyle/>
                    <a:p>
                      <a:r>
                        <a:rPr lang="fr-FR" sz="1600" dirty="0"/>
                        <a:t>Prévention</a:t>
                      </a:r>
                      <a:r>
                        <a:rPr lang="fr-FR" sz="1600" baseline="0" dirty="0"/>
                        <a:t> des complications du diabètes </a:t>
                      </a:r>
                      <a:endParaRPr lang="fr-FR" sz="1600" dirty="0"/>
                    </a:p>
                  </a:txBody>
                  <a:tcPr/>
                </a:tc>
                <a:tc>
                  <a:txBody>
                    <a:bodyPr/>
                    <a:lstStyle/>
                    <a:p>
                      <a:r>
                        <a:rPr lang="fr-FR" sz="1600" dirty="0"/>
                        <a:t>Prévention</a:t>
                      </a:r>
                      <a:r>
                        <a:rPr lang="fr-FR" sz="1600" baseline="0" dirty="0"/>
                        <a:t> de la dépendance</a:t>
                      </a:r>
                      <a:endParaRPr lang="fr-FR" sz="1600" dirty="0"/>
                    </a:p>
                  </a:txBody>
                  <a:tcPr/>
                </a:tc>
                <a:tc>
                  <a:txBody>
                    <a:bodyPr/>
                    <a:lstStyle/>
                    <a:p>
                      <a:r>
                        <a:rPr lang="fr-FR" sz="1600" dirty="0"/>
                        <a:t>Amélioration du confort de vie</a:t>
                      </a:r>
                    </a:p>
                  </a:txBody>
                  <a:tcPr/>
                </a:tc>
                <a:extLst>
                  <a:ext uri="{0D108BD9-81ED-4DB2-BD59-A6C34878D82A}">
                    <a16:rowId xmlns:a16="http://schemas.microsoft.com/office/drawing/2014/main" val="10000"/>
                  </a:ext>
                </a:extLst>
              </a:tr>
              <a:tr h="2997708">
                <a:tc>
                  <a:txBody>
                    <a:bodyPr/>
                    <a:lstStyle/>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Spécificités</a:t>
                      </a:r>
                      <a:r>
                        <a:rPr lang="fr-FR" sz="1600" baseline="0" dirty="0"/>
                        <a:t> </a:t>
                      </a:r>
                      <a:endParaRPr lang="fr-FR"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Prise en charge selon recommandations DT2</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solidFill>
                            <a:srgbClr val="FF0000"/>
                          </a:solidFill>
                        </a:rPr>
                        <a:t>HbA1c:</a:t>
                      </a:r>
                      <a:r>
                        <a:rPr lang="fr-FR" sz="1600" baseline="0" dirty="0">
                          <a:solidFill>
                            <a:srgbClr val="FF0000"/>
                          </a:solidFill>
                        </a:rPr>
                        <a:t> 6,5-7,5%</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aseline="0" dirty="0"/>
                        <a:t>TA &lt; 140/80 mm Hg</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aseline="0" dirty="0"/>
                        <a:t>LDLc &lt; 1,00g/l si haut risque avant 80 ans </a:t>
                      </a:r>
                      <a:endParaRPr lang="fr-FR" sz="1600" dirty="0"/>
                    </a:p>
                    <a:p>
                      <a:endParaRPr lang="fr-FR" sz="1600" dirty="0"/>
                    </a:p>
                    <a:p>
                      <a:endParaRPr lang="fr-FR" sz="1600" dirty="0"/>
                    </a:p>
                    <a:p>
                      <a:endParaRPr lang="fr-FR" sz="1600" dirty="0"/>
                    </a:p>
                    <a:p>
                      <a:r>
                        <a:rPr lang="fr-FR" sz="1600" dirty="0"/>
                        <a:t>Prévention</a:t>
                      </a:r>
                      <a:r>
                        <a:rPr lang="fr-FR" sz="1600" baseline="0" dirty="0"/>
                        <a:t> de la iatrogénie, interactions médicamenteuses</a:t>
                      </a:r>
                      <a:endParaRPr lang="fr-FR" sz="1600" dirty="0"/>
                    </a:p>
                  </a:txBody>
                  <a:tcPr/>
                </a:tc>
                <a:tc>
                  <a:txBody>
                    <a:bodyPr/>
                    <a:lstStyle/>
                    <a:p>
                      <a:r>
                        <a:rPr lang="fr-FR" sz="1600" dirty="0"/>
                        <a:t>Évaluation</a:t>
                      </a:r>
                      <a:r>
                        <a:rPr lang="fr-FR" sz="1600" baseline="0" dirty="0"/>
                        <a:t> gérontologique complète </a:t>
                      </a:r>
                    </a:p>
                    <a:p>
                      <a:r>
                        <a:rPr lang="fr-FR" sz="1600" baseline="0" dirty="0">
                          <a:solidFill>
                            <a:srgbClr val="FF0000"/>
                          </a:solidFill>
                        </a:rPr>
                        <a:t>HbA1c: 7,5-8%</a:t>
                      </a:r>
                    </a:p>
                    <a:p>
                      <a:r>
                        <a:rPr lang="fr-FR" sz="1600" baseline="0" dirty="0"/>
                        <a:t>TA &lt; 150/85 mm Hg </a:t>
                      </a:r>
                    </a:p>
                    <a:p>
                      <a:r>
                        <a:rPr lang="fr-FR" sz="1600" baseline="0" dirty="0"/>
                        <a:t>( éventuellement 140/80)</a:t>
                      </a:r>
                    </a:p>
                    <a:p>
                      <a:r>
                        <a:rPr lang="fr-FR" sz="1600" baseline="0" dirty="0"/>
                        <a:t>Pas de recommandation pour le LDLc sauf prévention secondaire</a:t>
                      </a:r>
                    </a:p>
                    <a:p>
                      <a:endParaRPr lang="fr-FR" sz="1600" baseline="0" dirty="0"/>
                    </a:p>
                    <a:p>
                      <a:r>
                        <a:rPr lang="fr-FR" sz="1600" baseline="0" dirty="0"/>
                        <a:t>Iatrogénie, troubles cognitifs, évaluation du contexte socio-économique</a:t>
                      </a:r>
                      <a:endParaRPr lang="fr-FR" sz="1600" dirty="0"/>
                    </a:p>
                  </a:txBody>
                  <a:tcPr/>
                </a:tc>
                <a:tc>
                  <a:txBody>
                    <a:bodyPr/>
                    <a:lstStyle/>
                    <a:p>
                      <a:r>
                        <a:rPr lang="fr-FR" sz="1600" dirty="0"/>
                        <a:t>Évaluation de la QV, de la douleur…</a:t>
                      </a:r>
                    </a:p>
                    <a:p>
                      <a:r>
                        <a:rPr lang="fr-FR" sz="1600" dirty="0"/>
                        <a:t>Pas de recommandations</a:t>
                      </a:r>
                      <a:r>
                        <a:rPr lang="fr-FR" sz="1600" baseline="0" dirty="0"/>
                        <a:t> particulière pour le LDLc </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aseline="0" dirty="0">
                          <a:solidFill>
                            <a:srgbClr val="FF0000"/>
                          </a:solidFill>
                        </a:rPr>
                        <a:t>HbA1c: &lt;9 %</a:t>
                      </a:r>
                      <a:endParaRPr lang="fr-FR" sz="1600" baseline="0" dirty="0"/>
                    </a:p>
                    <a:p>
                      <a:r>
                        <a:rPr lang="fr-FR" sz="1600" baseline="0" dirty="0"/>
                        <a:t>TA &lt; 160/90 mm Hg</a:t>
                      </a:r>
                    </a:p>
                    <a:p>
                      <a:endParaRPr lang="fr-FR" sz="1600" baseline="0" dirty="0"/>
                    </a:p>
                    <a:p>
                      <a:r>
                        <a:rPr lang="fr-FR" sz="1600" baseline="0" dirty="0"/>
                        <a:t>Prévention de l’</a:t>
                      </a:r>
                      <a:r>
                        <a:rPr lang="fr-FR" sz="1600" baseline="0" dirty="0" err="1"/>
                        <a:t>hyperosmolarité</a:t>
                      </a:r>
                      <a:r>
                        <a:rPr lang="fr-FR" sz="1600" baseline="0" dirty="0"/>
                        <a:t>, de l’hypotension orthostatique, des hypoglycémies, de la iatrogénie…</a:t>
                      </a:r>
                      <a:endParaRPr lang="fr-FR" sz="1600" dirty="0"/>
                    </a:p>
                  </a:txBody>
                  <a:tcPr/>
                </a:tc>
                <a:extLst>
                  <a:ext uri="{0D108BD9-81ED-4DB2-BD59-A6C34878D82A}">
                    <a16:rowId xmlns:a16="http://schemas.microsoft.com/office/drawing/2014/main" val="10001"/>
                  </a:ext>
                </a:extLst>
              </a:tr>
              <a:tr h="11208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SUIVI</a:t>
                      </a:r>
                    </a:p>
                    <a:p>
                      <a:endParaRPr lang="fr-FR" sz="1600" dirty="0"/>
                    </a:p>
                  </a:txBody>
                  <a:tcPr/>
                </a:tc>
                <a:tc>
                  <a:txBody>
                    <a:bodyPr/>
                    <a:lstStyle/>
                    <a:p>
                      <a:r>
                        <a:rPr lang="fr-FR" sz="1600" dirty="0"/>
                        <a:t>Bilan périodique</a:t>
                      </a:r>
                      <a:r>
                        <a:rPr lang="fr-FR" sz="1600" baseline="0" dirty="0"/>
                        <a:t> des complications </a:t>
                      </a:r>
                      <a:endParaRPr lang="fr-FR" sz="1600" dirty="0"/>
                    </a:p>
                  </a:txBody>
                  <a:tcPr/>
                </a:tc>
                <a:tc>
                  <a:txBody>
                    <a:bodyPr/>
                    <a:lstStyle/>
                    <a:p>
                      <a:r>
                        <a:rPr lang="fr-FR" sz="1600" dirty="0"/>
                        <a:t>Bilan et prise</a:t>
                      </a:r>
                      <a:r>
                        <a:rPr lang="fr-FR" sz="1600" baseline="0" dirty="0"/>
                        <a:t> en charge des complications </a:t>
                      </a:r>
                    </a:p>
                    <a:p>
                      <a:r>
                        <a:rPr lang="fr-FR" sz="1600" baseline="0" dirty="0"/>
                        <a:t>Prévention de la dénutrition</a:t>
                      </a:r>
                      <a:endParaRPr lang="fr-FR" sz="1600" dirty="0"/>
                    </a:p>
                  </a:txBody>
                  <a:tcPr/>
                </a:tc>
                <a:tc>
                  <a:txBody>
                    <a:bodyPr/>
                    <a:lstStyle/>
                    <a:p>
                      <a:r>
                        <a:rPr lang="fr-FR" sz="1600" dirty="0"/>
                        <a:t>Prise</a:t>
                      </a:r>
                      <a:r>
                        <a:rPr lang="fr-FR" sz="1600" baseline="0" dirty="0"/>
                        <a:t> en charge des complications et affections associées en fonction des priorités</a:t>
                      </a:r>
                    </a:p>
                    <a:p>
                      <a:r>
                        <a:rPr lang="fr-FR" sz="1600" baseline="0" dirty="0"/>
                        <a:t>Prévention du coma</a:t>
                      </a:r>
                      <a:endParaRPr lang="fr-FR" sz="1600" dirty="0"/>
                    </a:p>
                  </a:txBody>
                  <a:tcPr/>
                </a:tc>
                <a:extLst>
                  <a:ext uri="{0D108BD9-81ED-4DB2-BD59-A6C34878D82A}">
                    <a16:rowId xmlns:a16="http://schemas.microsoft.com/office/drawing/2014/main" val="10002"/>
                  </a:ext>
                </a:extLst>
              </a:tr>
            </a:tbl>
          </a:graphicData>
        </a:graphic>
      </p:graphicFrame>
      <p:sp>
        <p:nvSpPr>
          <p:cNvPr id="5" name="Espace réservé du numéro de diapositive 4"/>
          <p:cNvSpPr>
            <a:spLocks noGrp="1"/>
          </p:cNvSpPr>
          <p:nvPr>
            <p:ph type="sldNum" sz="quarter" idx="12"/>
          </p:nvPr>
        </p:nvSpPr>
        <p:spPr/>
        <p:txBody>
          <a:bodyPr/>
          <a:lstStyle/>
          <a:p>
            <a:fld id="{D3A43520-AA19-4309-BD0C-4B929C868866}" type="slidenum">
              <a:rPr lang="fr-FR" smtClean="0"/>
              <a:t>42</a:t>
            </a:fld>
            <a:endParaRPr lang="fr-FR"/>
          </a:p>
        </p:txBody>
      </p:sp>
      <p:pic>
        <p:nvPicPr>
          <p:cNvPr id="7" name="Image 6"/>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tretch>
            <a:fillRect/>
          </a:stretch>
        </p:blipFill>
        <p:spPr>
          <a:xfrm>
            <a:off x="3616657" y="0"/>
            <a:ext cx="7287903" cy="885825"/>
          </a:xfrm>
          <a:prstGeom prst="rect">
            <a:avLst/>
          </a:prstGeom>
        </p:spPr>
      </p:pic>
      <p:sp>
        <p:nvSpPr>
          <p:cNvPr id="8" name="ZoneTexte 7"/>
          <p:cNvSpPr txBox="1"/>
          <p:nvPr/>
        </p:nvSpPr>
        <p:spPr>
          <a:xfrm>
            <a:off x="1146412" y="181302"/>
            <a:ext cx="2579427" cy="523220"/>
          </a:xfrm>
          <a:prstGeom prst="rect">
            <a:avLst/>
          </a:prstGeom>
          <a:noFill/>
        </p:spPr>
        <p:txBody>
          <a:bodyPr wrap="square" rtlCol="0">
            <a:spAutoFit/>
          </a:bodyPr>
          <a:lstStyle/>
          <a:p>
            <a:r>
              <a:rPr lang="fr-FR" sz="2800" dirty="0">
                <a:latin typeface="Cambria Math" charset="0"/>
                <a:ea typeface="Cambria Math" charset="0"/>
                <a:cs typeface="Cambria Math" charset="0"/>
              </a:rPr>
              <a:t>Objectifs</a:t>
            </a:r>
            <a:r>
              <a:rPr lang="fr-FR" sz="2800" dirty="0"/>
              <a:t> </a:t>
            </a:r>
          </a:p>
        </p:txBody>
      </p:sp>
      <p:sp>
        <p:nvSpPr>
          <p:cNvPr id="9" name="Rectangle 8"/>
          <p:cNvSpPr/>
          <p:nvPr/>
        </p:nvSpPr>
        <p:spPr>
          <a:xfrm>
            <a:off x="2577557" y="6352471"/>
            <a:ext cx="6417334" cy="369332"/>
          </a:xfrm>
          <a:prstGeom prst="rect">
            <a:avLst/>
          </a:prstGeom>
        </p:spPr>
        <p:txBody>
          <a:bodyPr wrap="none">
            <a:spAutoFit/>
          </a:bodyPr>
          <a:lstStyle/>
          <a:p>
            <a:r>
              <a:rPr lang="fr-FR" dirty="0">
                <a:latin typeface="Cambria Math" charset="0"/>
                <a:ea typeface="Cambria Math" charset="0"/>
                <a:cs typeface="Cambria Math" charset="0"/>
              </a:rPr>
              <a:t>Figure 6:  Objectifs de la prise en charge du sujet âgé diabétique</a:t>
            </a:r>
          </a:p>
        </p:txBody>
      </p:sp>
      <p:sp>
        <p:nvSpPr>
          <p:cNvPr id="11" name="Rectangle 10"/>
          <p:cNvSpPr/>
          <p:nvPr/>
        </p:nvSpPr>
        <p:spPr>
          <a:xfrm>
            <a:off x="8178795" y="6224341"/>
            <a:ext cx="3064557" cy="307777"/>
          </a:xfrm>
          <a:prstGeom prst="rect">
            <a:avLst/>
          </a:prstGeom>
        </p:spPr>
        <p:txBody>
          <a:bodyPr wrap="none">
            <a:spAutoFit/>
          </a:bodyPr>
          <a:lstStyle/>
          <a:p>
            <a:r>
              <a:rPr lang="fr-FR" sz="1400" i="1" dirty="0" err="1">
                <a:latin typeface="Cambria Math" charset="0"/>
                <a:ea typeface="Cambria Math" charset="0"/>
                <a:cs typeface="Cambria Math" charset="0"/>
              </a:rPr>
              <a:t>Cah</a:t>
            </a:r>
            <a:r>
              <a:rPr lang="fr-FR" sz="1400" i="1" dirty="0">
                <a:latin typeface="Cambria Math" charset="0"/>
                <a:ea typeface="Cambria Math" charset="0"/>
                <a:cs typeface="Cambria Math" charset="0"/>
              </a:rPr>
              <a:t>. Année </a:t>
            </a:r>
            <a:r>
              <a:rPr lang="fr-FR" sz="1400" i="1" dirty="0" err="1">
                <a:latin typeface="Cambria Math" charset="0"/>
                <a:ea typeface="Cambria Math" charset="0"/>
                <a:cs typeface="Cambria Math" charset="0"/>
              </a:rPr>
              <a:t>Gérontol</a:t>
            </a:r>
            <a:r>
              <a:rPr lang="fr-FR" sz="1400" i="1" dirty="0">
                <a:latin typeface="Cambria Math" charset="0"/>
                <a:ea typeface="Cambria Math" charset="0"/>
                <a:cs typeface="Cambria Math" charset="0"/>
              </a:rPr>
              <a:t>. 2013 5:225-233</a:t>
            </a:r>
          </a:p>
        </p:txBody>
      </p:sp>
      <p:sp>
        <p:nvSpPr>
          <p:cNvPr id="10" name="Rectangle 9"/>
          <p:cNvSpPr/>
          <p:nvPr/>
        </p:nvSpPr>
        <p:spPr>
          <a:xfrm>
            <a:off x="8242851" y="6442989"/>
            <a:ext cx="1475404" cy="307777"/>
          </a:xfrm>
          <a:prstGeom prst="rect">
            <a:avLst/>
          </a:prstGeom>
        </p:spPr>
        <p:txBody>
          <a:bodyPr wrap="none">
            <a:spAutoFit/>
          </a:bodyPr>
          <a:lstStyle/>
          <a:p>
            <a:r>
              <a:rPr lang="fr-FR" sz="1400" i="1">
                <a:latin typeface="Cambria Math" charset="0"/>
                <a:ea typeface="Cambria Math" charset="0"/>
                <a:cs typeface="Cambria Math" charset="0"/>
              </a:rPr>
              <a:t>EMC AKOS 2018 </a:t>
            </a:r>
            <a:endParaRPr lang="fr-FR" sz="1400" i="1" dirty="0">
              <a:latin typeface="Cambria Math" charset="0"/>
              <a:ea typeface="Cambria Math" charset="0"/>
              <a:cs typeface="Cambria Math" charset="0"/>
            </a:endParaRPr>
          </a:p>
        </p:txBody>
      </p:sp>
      <p:sp>
        <p:nvSpPr>
          <p:cNvPr id="2" name="Ellipse 1"/>
          <p:cNvSpPr/>
          <p:nvPr/>
        </p:nvSpPr>
        <p:spPr>
          <a:xfrm>
            <a:off x="2577558" y="1944547"/>
            <a:ext cx="3394980" cy="1551008"/>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067291" y="1013955"/>
            <a:ext cx="3020993" cy="57639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3725839" y="611616"/>
            <a:ext cx="2130952" cy="32234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86854" y="750627"/>
            <a:ext cx="184731" cy="369332"/>
          </a:xfrm>
          <a:prstGeom prst="rect">
            <a:avLst/>
          </a:prstGeom>
          <a:noFill/>
        </p:spPr>
        <p:txBody>
          <a:bodyPr wrap="none" rtlCol="0">
            <a:spAutoFit/>
          </a:bodyPr>
          <a:lstStyle/>
          <a:p>
            <a:endParaRPr lang="fr-FR" dirty="0"/>
          </a:p>
        </p:txBody>
      </p:sp>
      <p:sp>
        <p:nvSpPr>
          <p:cNvPr id="20" name="Ellipse 19"/>
          <p:cNvSpPr/>
          <p:nvPr/>
        </p:nvSpPr>
        <p:spPr>
          <a:xfrm>
            <a:off x="5856791" y="1944547"/>
            <a:ext cx="2699636" cy="1551008"/>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1" name="Rectangle 20"/>
          <p:cNvSpPr/>
          <p:nvPr/>
        </p:nvSpPr>
        <p:spPr>
          <a:xfrm>
            <a:off x="6345968" y="1013955"/>
            <a:ext cx="2402247" cy="576392"/>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2" name="Rectangle 21"/>
          <p:cNvSpPr/>
          <p:nvPr/>
        </p:nvSpPr>
        <p:spPr>
          <a:xfrm>
            <a:off x="6943036" y="611616"/>
            <a:ext cx="1694499" cy="32234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3" name="Ellipse 22"/>
          <p:cNvSpPr/>
          <p:nvPr/>
        </p:nvSpPr>
        <p:spPr>
          <a:xfrm>
            <a:off x="8787360" y="1944547"/>
            <a:ext cx="2699636" cy="15510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4" name="Rectangle 23"/>
          <p:cNvSpPr/>
          <p:nvPr/>
        </p:nvSpPr>
        <p:spPr>
          <a:xfrm>
            <a:off x="8969799" y="1013955"/>
            <a:ext cx="2402247" cy="5763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25" name="Rectangle 24"/>
          <p:cNvSpPr/>
          <p:nvPr/>
        </p:nvSpPr>
        <p:spPr>
          <a:xfrm>
            <a:off x="9210061" y="627542"/>
            <a:ext cx="1694499" cy="3223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p>
        </p:txBody>
      </p:sp>
    </p:spTree>
    <p:extLst>
      <p:ext uri="{BB962C8B-B14F-4D97-AF65-F5344CB8AC3E}">
        <p14:creationId xmlns:p14="http://schemas.microsoft.com/office/powerpoint/2010/main" val="50075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linds(horizont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linds(horizont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linds(horizontal)">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linds(horizontal)">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20" grpId="0" animBg="1"/>
      <p:bldP spid="21" grpId="0" animBg="1"/>
      <p:bldP spid="22" grpId="0" animBg="1"/>
      <p:bldP spid="23" grpId="0" animBg="1"/>
      <p:bldP spid="24" grpId="0" animBg="1"/>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Moyens  </a:t>
            </a:r>
          </a:p>
          <a:p>
            <a:pPr marL="903288" lvl="2" indent="-514350">
              <a:spcBef>
                <a:spcPts val="1000"/>
              </a:spcBef>
              <a:buFont typeface="Wingdings" charset="2"/>
              <a:buChar char="ü"/>
              <a:tabLst>
                <a:tab pos="896938" algn="l"/>
              </a:tabLst>
            </a:pPr>
            <a:r>
              <a:rPr lang="fr-FR" sz="2800" i="1" dirty="0">
                <a:solidFill>
                  <a:srgbClr val="0000FF"/>
                </a:solidFill>
                <a:latin typeface="Cambria Math" charset="0"/>
                <a:ea typeface="Cambria Math" charset="0"/>
                <a:cs typeface="Cambria Math" charset="0"/>
              </a:rPr>
              <a:t>Régime </a:t>
            </a:r>
            <a:r>
              <a:rPr lang="fr-FR" sz="2800" i="1" dirty="0" err="1">
                <a:solidFill>
                  <a:srgbClr val="0000FF"/>
                </a:solidFill>
                <a:latin typeface="Cambria Math" charset="0"/>
                <a:ea typeface="Cambria Math" charset="0"/>
                <a:cs typeface="Cambria Math" charset="0"/>
              </a:rPr>
              <a:t>hygiénodiététique</a:t>
            </a:r>
            <a:r>
              <a:rPr lang="fr-FR" sz="2800" i="1" dirty="0">
                <a:solidFill>
                  <a:srgbClr val="0000FF"/>
                </a:solidFill>
                <a:latin typeface="Cambria Math" charset="0"/>
                <a:ea typeface="Cambria Math" charset="0"/>
                <a:cs typeface="Cambria Math" charset="0"/>
              </a:rPr>
              <a:t>:  </a:t>
            </a:r>
            <a:r>
              <a:rPr lang="fr-FR" sz="2800" i="1" dirty="0">
                <a:solidFill>
                  <a:srgbClr val="5B9BD5"/>
                </a:solidFill>
                <a:latin typeface="Cambria Math" charset="0"/>
                <a:ea typeface="Cambria Math" charset="0"/>
                <a:cs typeface="Cambria Math" charset="0"/>
              </a:rPr>
              <a:t>alimentation</a:t>
            </a:r>
          </a:p>
          <a:p>
            <a:pPr marL="901700" lvl="2">
              <a:spcBef>
                <a:spcPts val="1000"/>
              </a:spcBef>
              <a:buFont typeface="Arial"/>
              <a:buChar char="•"/>
            </a:pPr>
            <a:r>
              <a:rPr lang="fr-FR" sz="2800" dirty="0">
                <a:latin typeface="Cambria Math" charset="0"/>
                <a:ea typeface="Cambria Math" charset="0"/>
                <a:cs typeface="Cambria Math" charset="0"/>
              </a:rPr>
              <a:t>S’ apparentent à celles du sujet âgé non diabétique</a:t>
            </a:r>
            <a:endParaRPr lang="fr-FR" sz="2800" dirty="0">
              <a:solidFill>
                <a:srgbClr val="0000FF"/>
              </a:solidFill>
              <a:latin typeface="Cambria Math" charset="0"/>
              <a:ea typeface="Cambria Math" charset="0"/>
              <a:cs typeface="Cambria Math" charset="0"/>
            </a:endParaRPr>
          </a:p>
          <a:p>
            <a:pPr marL="901700">
              <a:buFont typeface="Arial"/>
              <a:buChar char="•"/>
            </a:pPr>
            <a:r>
              <a:rPr lang="fr-FR" dirty="0">
                <a:latin typeface="Cambria Math" charset="0"/>
                <a:ea typeface="Cambria Math" charset="0"/>
                <a:cs typeface="Cambria Math" charset="0"/>
              </a:rPr>
              <a:t> Reposent sur les connaissances : </a:t>
            </a:r>
          </a:p>
          <a:p>
            <a:pPr marL="1608138" indent="-457200">
              <a:buFont typeface="Wingdings" charset="2"/>
              <a:buChar char="²"/>
              <a:tabLst>
                <a:tab pos="1792288" algn="l"/>
              </a:tabLst>
            </a:pPr>
            <a:r>
              <a:rPr lang="fr-FR" dirty="0">
                <a:latin typeface="Cambria Math" charset="0"/>
                <a:ea typeface="Cambria Math" charset="0"/>
                <a:cs typeface="Cambria Math" charset="0"/>
              </a:rPr>
              <a:t> Métabolisme, </a:t>
            </a:r>
          </a:p>
          <a:p>
            <a:pPr marL="1608138" indent="-457200">
              <a:buFont typeface="Wingdings" charset="2"/>
              <a:buChar char="²"/>
              <a:tabLst>
                <a:tab pos="1792288" algn="l"/>
              </a:tabLst>
            </a:pPr>
            <a:r>
              <a:rPr lang="fr-FR" dirty="0">
                <a:latin typeface="Cambria Math" charset="0"/>
                <a:ea typeface="Cambria Math" charset="0"/>
                <a:cs typeface="Cambria Math" charset="0"/>
              </a:rPr>
              <a:t>Habitudes alimentaires, </a:t>
            </a:r>
          </a:p>
          <a:p>
            <a:pPr marL="1608138" indent="-457200">
              <a:buFont typeface="Wingdings" charset="2"/>
              <a:buChar char="²"/>
              <a:tabLst>
                <a:tab pos="1792288" algn="l"/>
              </a:tabLst>
            </a:pPr>
            <a:r>
              <a:rPr lang="fr-FR" dirty="0">
                <a:latin typeface="Cambria Math" charset="0"/>
                <a:ea typeface="Cambria Math" charset="0"/>
                <a:cs typeface="Cambria Math" charset="0"/>
              </a:rPr>
              <a:t>Modifications du goût des sujets âgés,</a:t>
            </a:r>
          </a:p>
          <a:p>
            <a:pPr marL="1608138" indent="-457200">
              <a:buFont typeface="Wingdings" charset="2"/>
              <a:buChar char="²"/>
              <a:tabLst>
                <a:tab pos="1792288" algn="l"/>
              </a:tabLst>
            </a:pPr>
            <a:r>
              <a:rPr lang="fr-FR" dirty="0">
                <a:latin typeface="Cambria Math" charset="0"/>
                <a:ea typeface="Cambria Math" charset="0"/>
                <a:cs typeface="Cambria Math" charset="0"/>
              </a:rPr>
              <a:t>tout en prenant en compte les dimensions hédoniques et</a:t>
            </a:r>
          </a:p>
          <a:p>
            <a:pPr marL="673100" indent="0">
              <a:buNone/>
            </a:pPr>
            <a:r>
              <a:rPr lang="fr-FR" dirty="0">
                <a:latin typeface="Cambria Math" charset="0"/>
                <a:ea typeface="Cambria Math" charset="0"/>
                <a:cs typeface="Cambria Math" charset="0"/>
              </a:rPr>
              <a:t>  sociales de l’ alimentation.</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43</a:t>
            </a:fld>
            <a:endParaRPr lang="fr-FR"/>
          </a:p>
        </p:txBody>
      </p:sp>
    </p:spTree>
    <p:extLst>
      <p:ext uri="{BB962C8B-B14F-4D97-AF65-F5344CB8AC3E}">
        <p14:creationId xmlns:p14="http://schemas.microsoft.com/office/powerpoint/2010/main" val="268066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Moyens  </a:t>
            </a:r>
          </a:p>
          <a:p>
            <a:pPr marL="903288" lvl="2" indent="-514350">
              <a:spcBef>
                <a:spcPts val="1000"/>
              </a:spcBef>
              <a:buFont typeface="Wingdings" charset="2"/>
              <a:buChar char="ü"/>
              <a:tabLst>
                <a:tab pos="896938" algn="l"/>
              </a:tabLst>
            </a:pPr>
            <a:r>
              <a:rPr lang="fr-FR" sz="2800" i="1" dirty="0">
                <a:solidFill>
                  <a:srgbClr val="0000FF"/>
                </a:solidFill>
                <a:latin typeface="Cambria Math" charset="0"/>
                <a:ea typeface="Cambria Math" charset="0"/>
                <a:cs typeface="Cambria Math" charset="0"/>
              </a:rPr>
              <a:t>Régime </a:t>
            </a:r>
            <a:r>
              <a:rPr lang="fr-FR" sz="2800" i="1" dirty="0" err="1">
                <a:solidFill>
                  <a:srgbClr val="0000FF"/>
                </a:solidFill>
                <a:latin typeface="Cambria Math" charset="0"/>
                <a:ea typeface="Cambria Math" charset="0"/>
                <a:cs typeface="Cambria Math" charset="0"/>
              </a:rPr>
              <a:t>hygiénodiététique</a:t>
            </a:r>
            <a:r>
              <a:rPr lang="fr-FR" sz="2800" i="1" dirty="0">
                <a:solidFill>
                  <a:srgbClr val="0000FF"/>
                </a:solidFill>
                <a:latin typeface="Cambria Math" charset="0"/>
                <a:ea typeface="Cambria Math" charset="0"/>
                <a:cs typeface="Cambria Math" charset="0"/>
              </a:rPr>
              <a:t>: </a:t>
            </a:r>
            <a:r>
              <a:rPr lang="fr-FR" sz="2800" i="1" dirty="0">
                <a:solidFill>
                  <a:schemeClr val="accent1"/>
                </a:solidFill>
                <a:latin typeface="Cambria Math" charset="0"/>
                <a:ea typeface="Cambria Math" charset="0"/>
                <a:cs typeface="Cambria Math" charset="0"/>
              </a:rPr>
              <a:t>alimentation</a:t>
            </a:r>
          </a:p>
          <a:p>
            <a:pPr marL="901700" lvl="2">
              <a:spcBef>
                <a:spcPts val="1000"/>
              </a:spcBef>
              <a:buFont typeface="Arial"/>
              <a:buChar char="•"/>
            </a:pPr>
            <a:r>
              <a:rPr lang="fr-FR" sz="2800" dirty="0">
                <a:solidFill>
                  <a:srgbClr val="FF0000"/>
                </a:solidFill>
                <a:latin typeface="Cambria Math" charset="0"/>
                <a:ea typeface="Cambria Math" charset="0"/>
                <a:cs typeface="Cambria Math" charset="0"/>
              </a:rPr>
              <a:t>Régime hypocalorique proscrit</a:t>
            </a:r>
          </a:p>
          <a:p>
            <a:pPr marL="901700" lvl="2">
              <a:spcBef>
                <a:spcPts val="1000"/>
              </a:spcBef>
              <a:buFont typeface="Arial"/>
              <a:buChar char="•"/>
            </a:pPr>
            <a:r>
              <a:rPr lang="fr-FR" sz="2800" dirty="0">
                <a:latin typeface="Cambria Math" charset="0"/>
                <a:ea typeface="Cambria Math" charset="0"/>
                <a:cs typeface="Cambria Math" charset="0"/>
              </a:rPr>
              <a:t>Ration calorique  autour de 30 kcal/kg poids idéal/jour</a:t>
            </a:r>
          </a:p>
          <a:p>
            <a:pPr marL="901700" lvl="2">
              <a:spcBef>
                <a:spcPts val="1000"/>
              </a:spcBef>
              <a:buFont typeface="Arial"/>
              <a:buChar char="•"/>
            </a:pPr>
            <a:r>
              <a:rPr lang="fr-FR" sz="2800" dirty="0">
                <a:latin typeface="Cambria Math" charset="0"/>
                <a:ea typeface="Cambria Math" charset="0"/>
                <a:cs typeface="Cambria Math" charset="0"/>
              </a:rPr>
              <a:t>Répartition en 3 repas éventuellement 1-2 collations</a:t>
            </a:r>
          </a:p>
          <a:p>
            <a:pPr marL="901700" lvl="2">
              <a:spcBef>
                <a:spcPts val="1000"/>
              </a:spcBef>
              <a:buFont typeface="Arial"/>
              <a:buChar char="•"/>
            </a:pPr>
            <a:r>
              <a:rPr lang="fr-FR" sz="2800" dirty="0">
                <a:latin typeface="Cambria Math" charset="0"/>
                <a:ea typeface="Cambria Math" charset="0"/>
                <a:cs typeface="Cambria Math" charset="0"/>
              </a:rPr>
              <a:t>Apport glucidique: 50% de l’apport total : glucides complexe+++</a:t>
            </a:r>
          </a:p>
          <a:p>
            <a:pPr marL="901700" lvl="2">
              <a:spcBef>
                <a:spcPts val="1000"/>
              </a:spcBef>
              <a:buFont typeface="Arial"/>
              <a:buChar char="•"/>
            </a:pPr>
            <a:r>
              <a:rPr lang="fr-FR" sz="2800" dirty="0">
                <a:latin typeface="Cambria Math" charset="0"/>
                <a:ea typeface="Cambria Math" charset="0"/>
                <a:cs typeface="Cambria Math" charset="0"/>
              </a:rPr>
              <a:t>Respecter le goût du patient et favoriser l’interaction sociale à l’occasion des repas.</a:t>
            </a:r>
          </a:p>
          <a:p>
            <a:pPr marL="901700" lvl="2">
              <a:spcBef>
                <a:spcPts val="1000"/>
              </a:spcBef>
              <a:buFont typeface="Arial"/>
              <a:buChar char="•"/>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44</a:t>
            </a:fld>
            <a:endParaRPr lang="fr-FR"/>
          </a:p>
        </p:txBody>
      </p:sp>
    </p:spTree>
    <p:extLst>
      <p:ext uri="{BB962C8B-B14F-4D97-AF65-F5344CB8AC3E}">
        <p14:creationId xmlns:p14="http://schemas.microsoft.com/office/powerpoint/2010/main" val="55516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Moyens  </a:t>
            </a:r>
          </a:p>
          <a:p>
            <a:pPr marL="903288" lvl="2" indent="-514350">
              <a:spcBef>
                <a:spcPts val="1000"/>
              </a:spcBef>
              <a:buFont typeface="Wingdings" charset="2"/>
              <a:buChar char="ü"/>
              <a:tabLst>
                <a:tab pos="896938" algn="l"/>
              </a:tabLst>
            </a:pPr>
            <a:r>
              <a:rPr lang="fr-FR" sz="2800" i="1" dirty="0">
                <a:solidFill>
                  <a:srgbClr val="0000FF"/>
                </a:solidFill>
                <a:latin typeface="Cambria Math" charset="0"/>
                <a:ea typeface="Cambria Math" charset="0"/>
                <a:cs typeface="Cambria Math" charset="0"/>
              </a:rPr>
              <a:t>Régime </a:t>
            </a:r>
            <a:r>
              <a:rPr lang="fr-FR" sz="2800" i="1" dirty="0" err="1">
                <a:solidFill>
                  <a:srgbClr val="0000FF"/>
                </a:solidFill>
                <a:latin typeface="Cambria Math" charset="0"/>
                <a:ea typeface="Cambria Math" charset="0"/>
                <a:cs typeface="Cambria Math" charset="0"/>
              </a:rPr>
              <a:t>hygiénodiététique</a:t>
            </a:r>
            <a:r>
              <a:rPr lang="fr-FR" sz="2800" i="1" dirty="0">
                <a:solidFill>
                  <a:srgbClr val="0000FF"/>
                </a:solidFill>
                <a:latin typeface="Cambria Math" charset="0"/>
                <a:ea typeface="Cambria Math" charset="0"/>
                <a:cs typeface="Cambria Math" charset="0"/>
              </a:rPr>
              <a:t>: </a:t>
            </a:r>
            <a:r>
              <a:rPr lang="fr-FR" sz="2800" i="1" dirty="0">
                <a:solidFill>
                  <a:srgbClr val="5B9BD5"/>
                </a:solidFill>
                <a:latin typeface="Cambria Math" charset="0"/>
                <a:ea typeface="Cambria Math" charset="0"/>
                <a:cs typeface="Cambria Math" charset="0"/>
              </a:rPr>
              <a:t>exercice physique </a:t>
            </a:r>
          </a:p>
          <a:p>
            <a:pPr marL="901700" lvl="2">
              <a:spcBef>
                <a:spcPts val="1000"/>
              </a:spcBef>
              <a:buFont typeface="Arial"/>
              <a:buChar char="•"/>
            </a:pPr>
            <a:r>
              <a:rPr lang="fr-FR" sz="2800" dirty="0">
                <a:latin typeface="Cambria Math" charset="0"/>
                <a:ea typeface="Cambria Math" charset="0"/>
                <a:cs typeface="Cambria Math" charset="0"/>
              </a:rPr>
              <a:t>Difficile à mettre en place surtout chez sujet antérieurement sédentaire</a:t>
            </a:r>
          </a:p>
          <a:p>
            <a:pPr marL="901700" lvl="2">
              <a:spcBef>
                <a:spcPts val="1000"/>
              </a:spcBef>
              <a:buFont typeface="Arial"/>
              <a:buChar char="•"/>
            </a:pPr>
            <a:r>
              <a:rPr lang="fr-FR" sz="2800" dirty="0">
                <a:latin typeface="Cambria Math" charset="0"/>
                <a:ea typeface="Cambria Math" charset="0"/>
                <a:cs typeface="Cambria Math" charset="0"/>
              </a:rPr>
              <a:t>Combiner des exercices d’endurance et de résistance</a:t>
            </a:r>
          </a:p>
          <a:p>
            <a:pPr marL="901700" lvl="2">
              <a:spcBef>
                <a:spcPts val="1000"/>
              </a:spcBef>
              <a:buFont typeface="Arial"/>
              <a:buChar char="•"/>
            </a:pPr>
            <a:r>
              <a:rPr lang="fr-FR" sz="2800" dirty="0">
                <a:latin typeface="Cambria Math" charset="0"/>
                <a:ea typeface="Cambria Math" charset="0"/>
                <a:cs typeface="Cambria Math" charset="0"/>
              </a:rPr>
              <a:t>Doit être progressive et adaptée aux capacités du patient</a:t>
            </a:r>
          </a:p>
          <a:p>
            <a:pPr marL="901700" lvl="2">
              <a:spcBef>
                <a:spcPts val="1000"/>
              </a:spcBef>
              <a:buFont typeface="Arial"/>
              <a:buChar char="•"/>
            </a:pPr>
            <a:r>
              <a:rPr lang="fr-FR" sz="2800" dirty="0">
                <a:latin typeface="Cambria Math" charset="0"/>
                <a:ea typeface="Cambria Math" charset="0"/>
                <a:cs typeface="Cambria Math" charset="0"/>
              </a:rPr>
              <a:t>Toujours comporter une phase d’échauffement et de récupération </a:t>
            </a:r>
          </a:p>
          <a:p>
            <a:pPr marL="673100" lvl="2" indent="0">
              <a:spcBef>
                <a:spcPts val="1000"/>
              </a:spcBef>
              <a:buNone/>
            </a:pPr>
            <a:endParaRPr lang="fr-FR" sz="2800" dirty="0">
              <a:latin typeface="Cambria Math" charset="0"/>
              <a:ea typeface="Cambria Math" charset="0"/>
              <a:cs typeface="Cambria Math" charset="0"/>
            </a:endParaRPr>
          </a:p>
          <a:p>
            <a:pPr marL="901700" lvl="2">
              <a:spcBef>
                <a:spcPts val="1000"/>
              </a:spcBef>
              <a:buFont typeface="Arial"/>
              <a:buChar char="•"/>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45</a:t>
            </a:fld>
            <a:endParaRPr lang="fr-FR"/>
          </a:p>
        </p:txBody>
      </p:sp>
    </p:spTree>
    <p:extLst>
      <p:ext uri="{BB962C8B-B14F-4D97-AF65-F5344CB8AC3E}">
        <p14:creationId xmlns:p14="http://schemas.microsoft.com/office/powerpoint/2010/main" val="2091103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3735" y="0"/>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091822"/>
            <a:ext cx="10515600" cy="5085142"/>
          </a:xfrm>
        </p:spPr>
        <p:txBody>
          <a:bodyPr>
            <a:normAutofit/>
          </a:bodyPr>
          <a:lstStyle/>
          <a:p>
            <a:pPr marL="457200" lvl="2" indent="-457200">
              <a:spcBef>
                <a:spcPts val="1000"/>
              </a:spcBef>
              <a:buFont typeface="Wingdings" charset="2"/>
              <a:buChar char="Ø"/>
            </a:pPr>
            <a:r>
              <a:rPr lang="fr-FR" sz="24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Moyens </a:t>
            </a:r>
          </a:p>
          <a:p>
            <a:pPr marL="890588" lvl="2">
              <a:spcBef>
                <a:spcPts val="1000"/>
              </a:spcBef>
              <a:buNone/>
            </a:pPr>
            <a:endParaRPr lang="fr-FR" sz="2400"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46</a:t>
            </a:fld>
            <a:endParaRPr lang="fr-FR"/>
          </a:p>
        </p:txBody>
      </p:sp>
      <p:pic>
        <p:nvPicPr>
          <p:cNvPr id="3" name="Image 2"/>
          <p:cNvPicPr>
            <a:picLocks noChangeAspect="1"/>
          </p:cNvPicPr>
          <p:nvPr/>
        </p:nvPicPr>
        <p:blipFill>
          <a:blip r:embed="rId3"/>
          <a:stretch>
            <a:fillRect/>
          </a:stretch>
        </p:blipFill>
        <p:spPr>
          <a:xfrm>
            <a:off x="1833886" y="1439027"/>
            <a:ext cx="9916064" cy="4827630"/>
          </a:xfrm>
          <a:prstGeom prst="rect">
            <a:avLst/>
          </a:prstGeom>
          <a:ln>
            <a:noFill/>
          </a:ln>
          <a:effectLst>
            <a:outerShdw blurRad="190500" algn="tl" rotWithShape="0">
              <a:srgbClr val="000000">
                <a:alpha val="70000"/>
              </a:srgbClr>
            </a:outerShdw>
          </a:effectLst>
        </p:spPr>
      </p:pic>
      <p:sp>
        <p:nvSpPr>
          <p:cNvPr id="7" name="Rectangle 6"/>
          <p:cNvSpPr/>
          <p:nvPr/>
        </p:nvSpPr>
        <p:spPr>
          <a:xfrm>
            <a:off x="1321963" y="6290428"/>
            <a:ext cx="4180953" cy="369332"/>
          </a:xfrm>
          <a:prstGeom prst="rect">
            <a:avLst/>
          </a:prstGeom>
        </p:spPr>
        <p:txBody>
          <a:bodyPr wrap="none">
            <a:spAutoFit/>
          </a:bodyPr>
          <a:lstStyle/>
          <a:p>
            <a:r>
              <a:rPr lang="fr-FR" dirty="0">
                <a:latin typeface="Cambria Math" charset="0"/>
                <a:ea typeface="Cambria Math" charset="0"/>
                <a:cs typeface="Cambria Math" charset="0"/>
              </a:rPr>
              <a:t>Figure 7:  Médicaments </a:t>
            </a:r>
            <a:r>
              <a:rPr lang="fr-FR" dirty="0" err="1">
                <a:latin typeface="Cambria Math" charset="0"/>
                <a:ea typeface="Cambria Math" charset="0"/>
                <a:cs typeface="Cambria Math" charset="0"/>
              </a:rPr>
              <a:t>anti-diabétiques</a:t>
            </a:r>
            <a:r>
              <a:rPr lang="fr-FR" dirty="0">
                <a:latin typeface="Cambria Math" charset="0"/>
                <a:ea typeface="Cambria Math" charset="0"/>
                <a:cs typeface="Cambria Math" charset="0"/>
              </a:rPr>
              <a:t> </a:t>
            </a:r>
          </a:p>
        </p:txBody>
      </p:sp>
    </p:spTree>
    <p:extLst>
      <p:ext uri="{BB962C8B-B14F-4D97-AF65-F5344CB8AC3E}">
        <p14:creationId xmlns:p14="http://schemas.microsoft.com/office/powerpoint/2010/main" val="217066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Etapes du traitement</a:t>
            </a:r>
          </a:p>
          <a:p>
            <a:pPr marL="1158875" lvl="2" indent="-457200">
              <a:spcBef>
                <a:spcPts val="1000"/>
              </a:spcBef>
              <a:buFont typeface="Wingdings" charset="2"/>
              <a:buChar char="ü"/>
            </a:pPr>
            <a:r>
              <a:rPr lang="fr-FR" sz="2800" dirty="0">
                <a:solidFill>
                  <a:srgbClr val="0000FF"/>
                </a:solidFill>
                <a:latin typeface="Cambria Math" charset="0"/>
                <a:ea typeface="Cambria Math" charset="0"/>
                <a:cs typeface="Cambria Math" charset="0"/>
              </a:rPr>
              <a:t>Première étape du traitement médicamenteux: monothérapie</a:t>
            </a:r>
          </a:p>
          <a:p>
            <a:pPr marL="1489075" indent="-457200">
              <a:buFont typeface="Wingdings" charset="2"/>
              <a:buChar char="²"/>
            </a:pPr>
            <a:r>
              <a:rPr lang="fr-FR" dirty="0">
                <a:solidFill>
                  <a:srgbClr val="0000FF"/>
                </a:solidFill>
                <a:latin typeface="Cambria Math" charset="0"/>
                <a:ea typeface="Cambria Math" charset="0"/>
                <a:cs typeface="Cambria Math" charset="0"/>
              </a:rPr>
              <a:t> </a:t>
            </a:r>
            <a:r>
              <a:rPr lang="fr-FR" i="1" dirty="0">
                <a:solidFill>
                  <a:srgbClr val="FF0000"/>
                </a:solidFill>
                <a:latin typeface="Cambria Math" charset="0"/>
                <a:ea typeface="Cambria Math" charset="0"/>
                <a:cs typeface="Cambria Math" charset="0"/>
              </a:rPr>
              <a:t>Metformine en première intention</a:t>
            </a:r>
          </a:p>
          <a:p>
            <a:pPr marL="1489075" indent="-457200">
              <a:buFont typeface="Arial" charset="0"/>
              <a:buChar char="•"/>
            </a:pPr>
            <a:r>
              <a:rPr lang="fr-FR" dirty="0">
                <a:latin typeface="Cambria Math" charset="0"/>
                <a:ea typeface="Cambria Math" charset="0"/>
                <a:cs typeface="Cambria Math" charset="0"/>
              </a:rPr>
              <a:t>Thérapeutique ancienne, dont les bénéfices sur les complications macro et </a:t>
            </a:r>
            <a:r>
              <a:rPr lang="fr-FR" dirty="0" err="1">
                <a:latin typeface="Cambria Math" charset="0"/>
                <a:ea typeface="Cambria Math" charset="0"/>
                <a:cs typeface="Cambria Math" charset="0"/>
              </a:rPr>
              <a:t>microangiopathiques</a:t>
            </a:r>
            <a:r>
              <a:rPr lang="fr-FR" dirty="0">
                <a:latin typeface="Cambria Math" charset="0"/>
                <a:ea typeface="Cambria Math" charset="0"/>
                <a:cs typeface="Cambria Math" charset="0"/>
              </a:rPr>
              <a:t> du diabète ont été démontrés par  l’ UKPDS</a:t>
            </a:r>
          </a:p>
          <a:p>
            <a:pPr marL="1260475">
              <a:buFont typeface="Arial"/>
              <a:buChar char="•"/>
              <a:tabLst>
                <a:tab pos="1255713" algn="l"/>
              </a:tabLst>
            </a:pPr>
            <a:r>
              <a:rPr lang="fr-FR" dirty="0">
                <a:latin typeface="Cambria Math" charset="0"/>
                <a:ea typeface="Cambria Math" charset="0"/>
                <a:cs typeface="Cambria Math" charset="0"/>
              </a:rPr>
              <a:t>Recommandé: ne pas dépasser 1500 mg de Metformine</a:t>
            </a:r>
          </a:p>
          <a:p>
            <a:pPr marL="1260475">
              <a:buFont typeface="Arial"/>
              <a:buChar char="•"/>
              <a:tabLst>
                <a:tab pos="1255713" algn="l"/>
              </a:tabLst>
            </a:pPr>
            <a:r>
              <a:rPr lang="fr-FR" dirty="0">
                <a:latin typeface="Cambria Math" charset="0"/>
                <a:ea typeface="Cambria Math" charset="0"/>
                <a:cs typeface="Cambria Math" charset="0"/>
              </a:rPr>
              <a:t>Contre-indication :  DFG &lt; 30 ml/min.</a:t>
            </a:r>
          </a:p>
          <a:p>
            <a:pPr marL="1260475">
              <a:buFont typeface="Arial"/>
              <a:buChar char="•"/>
              <a:tabLst>
                <a:tab pos="1255713" algn="l"/>
              </a:tabLst>
            </a:pPr>
            <a:r>
              <a:rPr lang="fr-FR" dirty="0">
                <a:latin typeface="Cambria Math" charset="0"/>
                <a:ea typeface="Cambria Math" charset="0"/>
                <a:cs typeface="Cambria Math" charset="0"/>
              </a:rPr>
              <a:t>Prudence devant les situations particulières </a:t>
            </a: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47</a:t>
            </a:fld>
            <a:endParaRPr lang="fr-FR"/>
          </a:p>
        </p:txBody>
      </p:sp>
    </p:spTree>
    <p:extLst>
      <p:ext uri="{BB962C8B-B14F-4D97-AF65-F5344CB8AC3E}">
        <p14:creationId xmlns:p14="http://schemas.microsoft.com/office/powerpoint/2010/main" val="1710123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5867"/>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48</a:t>
            </a:fld>
            <a:endParaRPr lang="fr-FR"/>
          </a:p>
        </p:txBody>
      </p:sp>
      <p:pic>
        <p:nvPicPr>
          <p:cNvPr id="8" name="Espace réservé du contenu 7">
            <a:hlinkClick r:id="rId3"/>
          </p:cNvPr>
          <p:cNvPicPr>
            <a:picLocks noGrp="1"/>
          </p:cNvPicPr>
          <p:nvPr>
            <p:ph idx="1"/>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838200" y="985618"/>
            <a:ext cx="10939818" cy="488292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762000" y="6121310"/>
            <a:ext cx="10809316" cy="646331"/>
          </a:xfrm>
          <a:prstGeom prst="rect">
            <a:avLst/>
          </a:prstGeom>
        </p:spPr>
        <p:txBody>
          <a:bodyPr wrap="square">
            <a:spAutoFit/>
          </a:bodyPr>
          <a:lstStyle/>
          <a:p>
            <a:pPr algn="ctr">
              <a:spcAft>
                <a:spcPts val="0"/>
              </a:spcAft>
            </a:pPr>
            <a:r>
              <a:rPr lang="fr-FR" b="1" dirty="0">
                <a:solidFill>
                  <a:srgbClr val="0432FF"/>
                </a:solidFill>
                <a:latin typeface="Cambria" panose="02040503050406030204" pitchFamily="18" charset="0"/>
                <a:ea typeface="Calibri" panose="020F0502020204030204" pitchFamily="34" charset="0"/>
                <a:cs typeface="Times New Roman" panose="02020603050405020304" pitchFamily="18" charset="0"/>
              </a:rPr>
              <a:t>Figure 8:  Choix des médications hypoglycémiantes chez les patients ne présentant ni maladie cardiovasculaire établie ni insuffisance rénale ou cardiaque.</a:t>
            </a:r>
            <a:endParaRPr lang="fr-FR" sz="1400" dirty="0">
              <a:solidFill>
                <a:srgbClr val="0432FF"/>
              </a:solidFill>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9716809" y="6413698"/>
            <a:ext cx="1478033" cy="307777"/>
          </a:xfrm>
          <a:prstGeom prst="rect">
            <a:avLst/>
          </a:prstGeom>
        </p:spPr>
        <p:txBody>
          <a:bodyPr wrap="none">
            <a:spAutoFit/>
          </a:bodyPr>
          <a:lstStyle/>
          <a:p>
            <a:r>
              <a:rPr lang="fr-FR" sz="1400" i="1">
                <a:latin typeface="Cambria Math" charset="0"/>
                <a:ea typeface="Cambria Math" charset="0"/>
                <a:cs typeface="Cambria Math" charset="0"/>
              </a:rPr>
              <a:t>ADA-EADS 2018 </a:t>
            </a:r>
            <a:endParaRPr lang="fr-FR" sz="1400" i="1" dirty="0">
              <a:latin typeface="Cambria Math" charset="0"/>
              <a:ea typeface="Cambria Math" charset="0"/>
              <a:cs typeface="Cambria Math" charset="0"/>
            </a:endParaRPr>
          </a:p>
        </p:txBody>
      </p:sp>
    </p:spTree>
    <p:extLst>
      <p:ext uri="{BB962C8B-B14F-4D97-AF65-F5344CB8AC3E}">
        <p14:creationId xmlns:p14="http://schemas.microsoft.com/office/powerpoint/2010/main" val="1898102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97657"/>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49</a:t>
            </a:fld>
            <a:endParaRPr lang="fr-FR"/>
          </a:p>
        </p:txBody>
      </p:sp>
      <p:pic>
        <p:nvPicPr>
          <p:cNvPr id="8" name="Espace réservé du contenu 7">
            <a:hlinkClick r:id="rId3"/>
          </p:cNvPr>
          <p:cNvPicPr>
            <a:picLocks noGrp="1"/>
          </p:cNvPicPr>
          <p:nvPr>
            <p:ph idx="1"/>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838200" y="847899"/>
            <a:ext cx="10915996" cy="499872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1143000" y="6033184"/>
            <a:ext cx="9906000" cy="646331"/>
          </a:xfrm>
          <a:prstGeom prst="rect">
            <a:avLst/>
          </a:prstGeom>
        </p:spPr>
        <p:txBody>
          <a:bodyPr wrap="square">
            <a:spAutoFit/>
          </a:bodyPr>
          <a:lstStyle/>
          <a:p>
            <a:pPr algn="ctr">
              <a:spcAft>
                <a:spcPts val="0"/>
              </a:spcAft>
            </a:pPr>
            <a:r>
              <a:rPr lang="fr-FR" b="1" dirty="0">
                <a:solidFill>
                  <a:srgbClr val="0432FF"/>
                </a:solidFill>
                <a:latin typeface="Cambria Math" panose="02040503050406030204" pitchFamily="18" charset="0"/>
                <a:ea typeface="Cambria Math" panose="02040503050406030204" pitchFamily="18" charset="0"/>
                <a:cs typeface="Times New Roman" panose="02020603050405020304" pitchFamily="18" charset="0"/>
              </a:rPr>
              <a:t>Figure 9:  Choix des médications hypoglycémiantes chez les patients présentant une maladie cardiovasculaire établie ou une insuffisance cardiaque ou rénale.</a:t>
            </a:r>
            <a:endParaRPr lang="fr-FR" sz="1400" dirty="0">
              <a:solidFill>
                <a:srgbClr val="0432FF"/>
              </a:solidFill>
              <a:effectLst/>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7" name="Rectangle 6"/>
          <p:cNvSpPr/>
          <p:nvPr/>
        </p:nvSpPr>
        <p:spPr>
          <a:xfrm>
            <a:off x="9716809" y="6413698"/>
            <a:ext cx="1478033" cy="307777"/>
          </a:xfrm>
          <a:prstGeom prst="rect">
            <a:avLst/>
          </a:prstGeom>
        </p:spPr>
        <p:txBody>
          <a:bodyPr wrap="none">
            <a:spAutoFit/>
          </a:bodyPr>
          <a:lstStyle/>
          <a:p>
            <a:r>
              <a:rPr lang="fr-FR" sz="1400" i="1">
                <a:latin typeface="Cambria Math" charset="0"/>
                <a:ea typeface="Cambria Math" charset="0"/>
                <a:cs typeface="Cambria Math" charset="0"/>
              </a:rPr>
              <a:t>ADA-EADS 2018 </a:t>
            </a:r>
            <a:endParaRPr lang="fr-FR" sz="1400" i="1" dirty="0">
              <a:latin typeface="Cambria Math" charset="0"/>
              <a:ea typeface="Cambria Math" charset="0"/>
              <a:cs typeface="Cambria Math" charset="0"/>
            </a:endParaRPr>
          </a:p>
        </p:txBody>
      </p:sp>
    </p:spTree>
    <p:extLst>
      <p:ext uri="{BB962C8B-B14F-4D97-AF65-F5344CB8AC3E}">
        <p14:creationId xmlns:p14="http://schemas.microsoft.com/office/powerpoint/2010/main" val="1723434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97657"/>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50</a:t>
            </a:fld>
            <a:endParaRPr lang="fr-FR"/>
          </a:p>
        </p:txBody>
      </p:sp>
      <p:sp>
        <p:nvSpPr>
          <p:cNvPr id="3" name="Rectangle 2"/>
          <p:cNvSpPr/>
          <p:nvPr/>
        </p:nvSpPr>
        <p:spPr>
          <a:xfrm>
            <a:off x="1143000" y="6116309"/>
            <a:ext cx="9906000" cy="369332"/>
          </a:xfrm>
          <a:prstGeom prst="rect">
            <a:avLst/>
          </a:prstGeom>
        </p:spPr>
        <p:txBody>
          <a:bodyPr wrap="square">
            <a:spAutoFit/>
          </a:bodyPr>
          <a:lstStyle/>
          <a:p>
            <a:pPr algn="ctr">
              <a:spcAft>
                <a:spcPts val="0"/>
              </a:spcAft>
            </a:pPr>
            <a:r>
              <a:rPr lang="fr-FR" b="1" dirty="0">
                <a:solidFill>
                  <a:srgbClr val="0432FF"/>
                </a:solidFill>
                <a:latin typeface="Cambria Math" charset="0"/>
                <a:ea typeface="Cambria Math" charset="0"/>
                <a:cs typeface="Cambria Math" charset="0"/>
              </a:rPr>
              <a:t>Figure 10:  Intensification du traitement par les thérapeutiques injectables</a:t>
            </a:r>
            <a:endParaRPr lang="fr-FR" sz="1400" dirty="0">
              <a:solidFill>
                <a:srgbClr val="0432FF"/>
              </a:solidFill>
              <a:effectLst/>
              <a:latin typeface="Cambria Math" charset="0"/>
              <a:ea typeface="Cambria Math" charset="0"/>
              <a:cs typeface="Cambria Math" charset="0"/>
            </a:endParaRPr>
          </a:p>
        </p:txBody>
      </p:sp>
      <p:pic>
        <p:nvPicPr>
          <p:cNvPr id="9" name="Espace réservé du contenu 8">
            <a:hlinkClick r:id="rId3"/>
          </p:cNvPr>
          <p:cNvPicPr>
            <a:picLocks noGrp="1"/>
          </p:cNvPicPr>
          <p:nvPr>
            <p:ph idx="1"/>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282634" y="809538"/>
            <a:ext cx="11288682" cy="5149057"/>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9716809" y="6413698"/>
            <a:ext cx="1478033" cy="307777"/>
          </a:xfrm>
          <a:prstGeom prst="rect">
            <a:avLst/>
          </a:prstGeom>
        </p:spPr>
        <p:txBody>
          <a:bodyPr wrap="none">
            <a:spAutoFit/>
          </a:bodyPr>
          <a:lstStyle/>
          <a:p>
            <a:r>
              <a:rPr lang="fr-FR" sz="1400" i="1">
                <a:latin typeface="Cambria Math" charset="0"/>
                <a:ea typeface="Cambria Math" charset="0"/>
                <a:cs typeface="Cambria Math" charset="0"/>
              </a:rPr>
              <a:t>ADA-EADS 2018 </a:t>
            </a:r>
            <a:endParaRPr lang="fr-FR" sz="1400" i="1" dirty="0">
              <a:latin typeface="Cambria Math" charset="0"/>
              <a:ea typeface="Cambria Math" charset="0"/>
              <a:cs typeface="Cambria Math" charset="0"/>
            </a:endParaRPr>
          </a:p>
        </p:txBody>
      </p:sp>
    </p:spTree>
    <p:extLst>
      <p:ext uri="{BB962C8B-B14F-4D97-AF65-F5344CB8AC3E}">
        <p14:creationId xmlns:p14="http://schemas.microsoft.com/office/powerpoint/2010/main" val="11339047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Prise en charge </a:t>
            </a:r>
            <a:endParaRPr lang="fr-FR" dirty="0"/>
          </a:p>
        </p:txBody>
      </p:sp>
      <p:sp>
        <p:nvSpPr>
          <p:cNvPr id="5" name="Espace réservé du contenu 4"/>
          <p:cNvSpPr>
            <a:spLocks noGrp="1"/>
          </p:cNvSpPr>
          <p:nvPr>
            <p:ph idx="1"/>
          </p:nvPr>
        </p:nvSpPr>
        <p:spPr>
          <a:xfrm>
            <a:off x="838200" y="1422400"/>
            <a:ext cx="10515600" cy="4754563"/>
          </a:xfrm>
        </p:spPr>
        <p:txBody>
          <a:bodyPr>
            <a:normAutofit lnSpcReduction="10000"/>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Etapes du traitement</a:t>
            </a:r>
          </a:p>
          <a:p>
            <a:pPr marL="1158875" lvl="2" indent="-457200">
              <a:spcBef>
                <a:spcPts val="1000"/>
              </a:spcBef>
              <a:buFont typeface="Wingdings" charset="2"/>
              <a:buChar char="ü"/>
            </a:pPr>
            <a:r>
              <a:rPr lang="fr-FR" sz="2800" dirty="0">
                <a:solidFill>
                  <a:srgbClr val="0000FF"/>
                </a:solidFill>
                <a:latin typeface="Cambria Math" charset="0"/>
                <a:ea typeface="Cambria Math" charset="0"/>
                <a:cs typeface="Cambria Math" charset="0"/>
              </a:rPr>
              <a:t>l’insulinothérapie</a:t>
            </a:r>
          </a:p>
          <a:p>
            <a:r>
              <a:rPr lang="fr-FR" dirty="0">
                <a:latin typeface="Cambria Math" charset="0"/>
                <a:ea typeface="Cambria Math" charset="0"/>
                <a:cs typeface="Cambria Math" charset="0"/>
              </a:rPr>
              <a:t>Instauration après discussion avec le patient et son entourage  ,</a:t>
            </a:r>
          </a:p>
          <a:p>
            <a:r>
              <a:rPr lang="fr-FR" dirty="0">
                <a:latin typeface="Cambria Math" charset="0"/>
                <a:ea typeface="Cambria Math" charset="0"/>
                <a:cs typeface="Cambria Math" charset="0"/>
              </a:rPr>
              <a:t>Accompagnée et idéalement précédée d’une auto-surveillance glycémique et faire  l’objet d’un  apprentissage (Recommandation 22). </a:t>
            </a:r>
          </a:p>
          <a:p>
            <a:r>
              <a:rPr lang="fr-FR" dirty="0">
                <a:latin typeface="Cambria Math" charset="0"/>
                <a:ea typeface="Cambria Math" charset="0"/>
                <a:cs typeface="Cambria Math" charset="0"/>
              </a:rPr>
              <a:t>Metformine doit être maintenue lorsque cela est possible</a:t>
            </a:r>
          </a:p>
          <a:p>
            <a:r>
              <a:rPr lang="fr-FR" dirty="0">
                <a:latin typeface="Cambria Math" charset="0"/>
                <a:ea typeface="Cambria Math" charset="0"/>
                <a:cs typeface="Cambria Math" charset="0"/>
              </a:rPr>
              <a:t>l’HAS propose d’arrêter les inhibiteurs des α-</a:t>
            </a:r>
            <a:r>
              <a:rPr lang="fr-FR" dirty="0" err="1">
                <a:latin typeface="Cambria Math" charset="0"/>
                <a:ea typeface="Cambria Math" charset="0"/>
                <a:cs typeface="Cambria Math" charset="0"/>
              </a:rPr>
              <a:t>glucosidases</a:t>
            </a:r>
            <a:r>
              <a:rPr lang="fr-FR" dirty="0">
                <a:latin typeface="Cambria Math" charset="0"/>
                <a:ea typeface="Cambria Math" charset="0"/>
                <a:cs typeface="Cambria Math" charset="0"/>
              </a:rPr>
              <a:t> et les inhibiteurs de la DPP-4</a:t>
            </a:r>
          </a:p>
          <a:p>
            <a:r>
              <a:rPr lang="fr-FR" dirty="0">
                <a:latin typeface="Cambria Math" charset="0"/>
                <a:ea typeface="Cambria Math" charset="0"/>
                <a:cs typeface="Cambria Math" charset="0"/>
              </a:rPr>
              <a:t>Initialement insuline basale combinée aux ADO</a:t>
            </a:r>
          </a:p>
          <a:p>
            <a:r>
              <a:rPr lang="fr-FR" dirty="0" err="1">
                <a:latin typeface="Cambria Math" charset="0"/>
                <a:ea typeface="Cambria Math" charset="0"/>
                <a:cs typeface="Cambria Math" charset="0"/>
              </a:rPr>
              <a:t>Glargine</a:t>
            </a:r>
            <a:r>
              <a:rPr lang="fr-FR" dirty="0">
                <a:latin typeface="Cambria Math" charset="0"/>
                <a:ea typeface="Cambria Math" charset="0"/>
                <a:cs typeface="Cambria Math" charset="0"/>
              </a:rPr>
              <a:t> plus adaptée aux sujets âgés</a:t>
            </a:r>
          </a:p>
          <a:p>
            <a:endParaRPr lang="fr-FR" dirty="0">
              <a:latin typeface="Cambria Math" charset="0"/>
              <a:ea typeface="Cambria Math" charset="0"/>
              <a:cs typeface="Cambria Math" charset="0"/>
            </a:endParaRPr>
          </a:p>
          <a:p>
            <a:endParaRPr lang="fr-FR" dirty="0">
              <a:latin typeface="Cambria Math" charset="0"/>
              <a:ea typeface="Cambria Math" charset="0"/>
              <a:cs typeface="Cambria Math" charset="0"/>
            </a:endParaRPr>
          </a:p>
          <a:p>
            <a:pPr marL="0" indent="0">
              <a:buNone/>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51</a:t>
            </a:fld>
            <a:endParaRPr lang="fr-FR"/>
          </a:p>
        </p:txBody>
      </p:sp>
    </p:spTree>
    <p:extLst>
      <p:ext uri="{BB962C8B-B14F-4D97-AF65-F5344CB8AC3E}">
        <p14:creationId xmlns:p14="http://schemas.microsoft.com/office/powerpoint/2010/main" val="1463328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chemeClr val="accent5">
                    <a:lumMod val="50000"/>
                  </a:schemeClr>
                </a:solidFill>
                <a:effectLst>
                  <a:outerShdw blurRad="38100" dist="38100" dir="2700000" algn="tl">
                    <a:srgbClr val="000000">
                      <a:alpha val="43137"/>
                    </a:srgbClr>
                  </a:outerShdw>
                </a:effectLst>
              </a:rPr>
              <a:t> </a:t>
            </a: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Traitement</a:t>
            </a:r>
            <a:r>
              <a:rPr lang="fr-FR" dirty="0">
                <a:solidFill>
                  <a:schemeClr val="accent5">
                    <a:lumMod val="50000"/>
                  </a:schemeClr>
                </a:solidFill>
                <a:effectLst>
                  <a:outerShdw blurRad="38100" dist="38100" dir="2700000" algn="tl">
                    <a:srgbClr val="000000">
                      <a:alpha val="43137"/>
                    </a:srgbClr>
                  </a:outerShdw>
                </a:effectLst>
              </a:rPr>
              <a:t> </a:t>
            </a:r>
            <a:endParaRPr lang="fr-FR" dirty="0"/>
          </a:p>
        </p:txBody>
      </p:sp>
      <p:sp>
        <p:nvSpPr>
          <p:cNvPr id="5" name="Espace réservé du contenu 4"/>
          <p:cNvSpPr>
            <a:spLocks noGrp="1"/>
          </p:cNvSpPr>
          <p:nvPr>
            <p:ph idx="1"/>
          </p:nvPr>
        </p:nvSpPr>
        <p:spPr>
          <a:xfrm>
            <a:off x="838200" y="1422400"/>
            <a:ext cx="10515600" cy="4754563"/>
          </a:xfrm>
        </p:spPr>
        <p:txBody>
          <a:bodyPr>
            <a:norm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Etapes du traitement</a:t>
            </a:r>
          </a:p>
          <a:p>
            <a:pPr marL="1158875" lvl="2" indent="-457200">
              <a:spcBef>
                <a:spcPts val="1000"/>
              </a:spcBef>
              <a:buFont typeface="Wingdings" charset="2"/>
              <a:buChar char="ü"/>
            </a:pPr>
            <a:r>
              <a:rPr lang="fr-FR" sz="2800" dirty="0">
                <a:solidFill>
                  <a:srgbClr val="0000FF"/>
                </a:solidFill>
                <a:latin typeface="Cambria Math" charset="0"/>
                <a:ea typeface="Cambria Math" charset="0"/>
                <a:cs typeface="Cambria Math" charset="0"/>
              </a:rPr>
              <a:t>l’insulinothérapie</a:t>
            </a:r>
          </a:p>
          <a:p>
            <a:endParaRPr lang="fr-FR" dirty="0">
              <a:latin typeface="Cambria Math" charset="0"/>
              <a:ea typeface="Cambria Math" charset="0"/>
              <a:cs typeface="Cambria Math" charset="0"/>
            </a:endParaRPr>
          </a:p>
          <a:p>
            <a:r>
              <a:rPr lang="fr-FR" dirty="0">
                <a:latin typeface="Cambria Math" charset="0"/>
                <a:ea typeface="Cambria Math" charset="0"/>
                <a:cs typeface="Cambria Math" charset="0"/>
              </a:rPr>
              <a:t> Recours à un schéma basal-bolus est rare </a:t>
            </a:r>
          </a:p>
          <a:p>
            <a:endParaRPr lang="fr-FR" dirty="0">
              <a:latin typeface="Cambria Math" charset="0"/>
              <a:ea typeface="Cambria Math" charset="0"/>
              <a:cs typeface="Cambria Math" charset="0"/>
            </a:endParaRPr>
          </a:p>
          <a:p>
            <a:r>
              <a:rPr lang="fr-FR" dirty="0">
                <a:latin typeface="Cambria Math" charset="0"/>
                <a:ea typeface="Cambria Math" charset="0"/>
                <a:cs typeface="Cambria Math" charset="0"/>
              </a:rPr>
              <a:t>2 injections d’insuline intermédiaire par jour</a:t>
            </a:r>
          </a:p>
          <a:p>
            <a:endParaRPr lang="fr-FR" dirty="0">
              <a:latin typeface="Cambria Math" charset="0"/>
              <a:ea typeface="Cambria Math" charset="0"/>
              <a:cs typeface="Cambria Math" charset="0"/>
            </a:endParaRPr>
          </a:p>
          <a:p>
            <a:r>
              <a:rPr lang="fr-FR" dirty="0">
                <a:latin typeface="Cambria Math" charset="0"/>
                <a:ea typeface="Cambria Math" charset="0"/>
                <a:cs typeface="Cambria Math" charset="0"/>
              </a:rPr>
              <a:t>Adaptée aux patients dépendant du passage d’une infirmière </a:t>
            </a:r>
          </a:p>
          <a:p>
            <a:endParaRPr lang="fr-FR" dirty="0">
              <a:latin typeface="Cambria Math" charset="0"/>
              <a:ea typeface="Cambria Math" charset="0"/>
              <a:cs typeface="Cambria Math" charset="0"/>
            </a:endParaRPr>
          </a:p>
          <a:p>
            <a:endParaRPr lang="fr-FR" dirty="0">
              <a:latin typeface="Cambria Math" charset="0"/>
              <a:ea typeface="Cambria Math" charset="0"/>
              <a:cs typeface="Cambria Math" charset="0"/>
            </a:endParaRPr>
          </a:p>
          <a:p>
            <a:pPr marL="0" indent="0">
              <a:buNone/>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52</a:t>
            </a:fld>
            <a:endParaRPr lang="fr-FR"/>
          </a:p>
        </p:txBody>
      </p:sp>
    </p:spTree>
    <p:extLst>
      <p:ext uri="{BB962C8B-B14F-4D97-AF65-F5344CB8AC3E}">
        <p14:creationId xmlns:p14="http://schemas.microsoft.com/office/powerpoint/2010/main" val="717204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Traitement</a:t>
            </a:r>
            <a:r>
              <a:rPr lang="fr-FR" dirty="0">
                <a:solidFill>
                  <a:schemeClr val="accent5">
                    <a:lumMod val="50000"/>
                  </a:schemeClr>
                </a:solidFill>
                <a:effectLst>
                  <a:outerShdw blurRad="38100" dist="38100" dir="2700000" algn="tl">
                    <a:srgbClr val="000000">
                      <a:alpha val="43137"/>
                    </a:srgbClr>
                  </a:outerShdw>
                </a:effectLst>
              </a:rPr>
              <a:t> </a:t>
            </a:r>
            <a:endParaRPr lang="fr-FR" dirty="0"/>
          </a:p>
        </p:txBody>
      </p:sp>
      <p:sp>
        <p:nvSpPr>
          <p:cNvPr id="5" name="Espace réservé du contenu 4"/>
          <p:cNvSpPr>
            <a:spLocks noGrp="1"/>
          </p:cNvSpPr>
          <p:nvPr>
            <p:ph idx="1"/>
          </p:nvPr>
        </p:nvSpPr>
        <p:spPr>
          <a:xfrm>
            <a:off x="838200" y="1422400"/>
            <a:ext cx="10515600" cy="4754563"/>
          </a:xfrm>
        </p:spPr>
        <p:txBody>
          <a:bodyPr>
            <a:noAutofit/>
          </a:bodyPr>
          <a:lstStyle/>
          <a:p>
            <a:pPr marL="457200" lvl="2" indent="-457200">
              <a:spcBef>
                <a:spcPts val="1000"/>
              </a:spcBef>
              <a:buFont typeface="Wingdings" charset="2"/>
              <a:buChar char="Ø"/>
            </a:pP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Etapes du traitement</a:t>
            </a:r>
          </a:p>
          <a:p>
            <a:pPr marL="1158875" lvl="2" indent="-457200">
              <a:spcBef>
                <a:spcPts val="1000"/>
              </a:spcBef>
              <a:buFont typeface="Wingdings" charset="2"/>
              <a:buChar char="ü"/>
            </a:pPr>
            <a:r>
              <a:rPr lang="fr-FR" sz="2800" dirty="0">
                <a:solidFill>
                  <a:srgbClr val="0000FF"/>
                </a:solidFill>
                <a:latin typeface="Cambria Math" charset="0"/>
                <a:ea typeface="Cambria Math" charset="0"/>
                <a:cs typeface="Cambria Math" charset="0"/>
              </a:rPr>
              <a:t>Situations particulières </a:t>
            </a:r>
          </a:p>
          <a:p>
            <a:pPr marL="0" indent="0">
              <a:buNone/>
            </a:pPr>
            <a:r>
              <a:rPr lang="fr-FR" dirty="0">
                <a:latin typeface="Cambria Math" charset="0"/>
                <a:ea typeface="Cambria Math" charset="0"/>
                <a:cs typeface="Cambria Math" charset="0"/>
              </a:rPr>
              <a:t>Situations aiguës contre-indiquant temporairement les antidiabétiques oraux</a:t>
            </a:r>
          </a:p>
          <a:p>
            <a:pPr marL="0" indent="0">
              <a:buNone/>
            </a:pPr>
            <a:r>
              <a:rPr lang="fr-FR" dirty="0">
                <a:latin typeface="Cambria Math" charset="0"/>
                <a:ea typeface="Cambria Math" charset="0"/>
                <a:cs typeface="Cambria Math" charset="0"/>
              </a:rPr>
              <a:t>Arrêt temporaire des ADO avec surveillance +++ insulinothérapie transitoire </a:t>
            </a:r>
            <a:r>
              <a:rPr lang="fr-FR" sz="2400" dirty="0">
                <a:latin typeface="Cambria Math" charset="0"/>
                <a:ea typeface="Cambria Math" charset="0"/>
                <a:cs typeface="Cambria Math" charset="0"/>
              </a:rPr>
              <a:t>(Recommandation 29) </a:t>
            </a:r>
            <a:endParaRPr lang="fr-FR" dirty="0">
              <a:latin typeface="Cambria Math" charset="0"/>
              <a:ea typeface="Cambria Math" charset="0"/>
              <a:cs typeface="Cambria Math" charset="0"/>
            </a:endParaRPr>
          </a:p>
          <a:p>
            <a:pPr marL="0" indent="0">
              <a:buNone/>
            </a:pPr>
            <a:r>
              <a:rPr lang="fr-FR" dirty="0">
                <a:latin typeface="Cambria Math" charset="0"/>
                <a:ea typeface="Cambria Math" charset="0"/>
                <a:cs typeface="Cambria Math" charset="0"/>
              </a:rPr>
              <a:t>Situation à risque de déséquilibre de déséquilibre du diabète </a:t>
            </a:r>
            <a:r>
              <a:rPr lang="fr-FR" sz="2400" dirty="0" err="1">
                <a:latin typeface="Cambria Math" charset="0"/>
                <a:ea typeface="Cambria Math" charset="0"/>
                <a:cs typeface="Cambria Math" charset="0"/>
              </a:rPr>
              <a:t>diabète</a:t>
            </a:r>
            <a:r>
              <a:rPr lang="fr-FR" sz="2400" dirty="0">
                <a:latin typeface="Cambria Math" charset="0"/>
                <a:ea typeface="Cambria Math" charset="0"/>
                <a:cs typeface="Cambria Math" charset="0"/>
              </a:rPr>
              <a:t> (épisode infectieux, infarctus du myocarde…).  Surveillance insulinothérapie éventuelle (Recommandation 32) ;</a:t>
            </a:r>
          </a:p>
          <a:p>
            <a:pPr marL="0" indent="0">
              <a:buNone/>
            </a:pPr>
            <a:r>
              <a:rPr lang="fr-FR" dirty="0">
                <a:latin typeface="Cambria Math" charset="0"/>
                <a:ea typeface="Cambria Math" charset="0"/>
                <a:cs typeface="Cambria Math" charset="0"/>
              </a:rPr>
              <a:t> IRC: utiliser les molécules à élimination rénale avec prudence</a:t>
            </a:r>
          </a:p>
          <a:p>
            <a:pPr marL="0" indent="0">
              <a:buNone/>
            </a:pPr>
            <a:r>
              <a:rPr lang="fr-FR" dirty="0">
                <a:latin typeface="Cambria Math" charset="0"/>
                <a:ea typeface="Cambria Math" charset="0"/>
                <a:cs typeface="Cambria Math" charset="0"/>
              </a:rPr>
              <a:t>Metformine : prudence +++</a:t>
            </a:r>
          </a:p>
          <a:p>
            <a:pPr marL="0" indent="0">
              <a:buNone/>
            </a:pPr>
            <a:r>
              <a:rPr lang="fr-FR" dirty="0">
                <a:latin typeface="Cambria Math" charset="0"/>
                <a:ea typeface="Cambria Math" charset="0"/>
                <a:cs typeface="Cambria Math" charset="0"/>
              </a:rPr>
              <a:t>Remplacer le sulfamides hypoglycémiants par </a:t>
            </a:r>
            <a:r>
              <a:rPr lang="fr-FR" dirty="0" err="1">
                <a:latin typeface="Cambria Math" charset="0"/>
                <a:ea typeface="Cambria Math" charset="0"/>
                <a:cs typeface="Cambria Math" charset="0"/>
              </a:rPr>
              <a:t>répaglinide</a:t>
            </a:r>
            <a:endParaRPr lang="fr-FR" dirty="0">
              <a:latin typeface="Cambria Math" charset="0"/>
              <a:ea typeface="Cambria Math" charset="0"/>
              <a:cs typeface="Cambria Math" charset="0"/>
            </a:endParaRPr>
          </a:p>
          <a:p>
            <a:pPr marL="0" indent="0">
              <a:buNone/>
            </a:pPr>
            <a:r>
              <a:rPr lang="fr-FR" dirty="0">
                <a:latin typeface="Cambria Math" charset="0"/>
                <a:ea typeface="Cambria Math" charset="0"/>
                <a:cs typeface="Cambria Math" charset="0"/>
              </a:rPr>
              <a:t> </a:t>
            </a:r>
          </a:p>
          <a:p>
            <a:endParaRPr lang="fr-FR" dirty="0">
              <a:latin typeface="Cambria Math" charset="0"/>
              <a:ea typeface="Cambria Math" charset="0"/>
              <a:cs typeface="Cambria Math" charset="0"/>
            </a:endParaRPr>
          </a:p>
          <a:p>
            <a:endParaRPr lang="fr-FR" dirty="0">
              <a:latin typeface="Cambria Math" charset="0"/>
              <a:ea typeface="Cambria Math" charset="0"/>
              <a:cs typeface="Cambria Math" charset="0"/>
            </a:endParaRPr>
          </a:p>
          <a:p>
            <a:pPr marL="0" indent="0">
              <a:buNone/>
            </a:pPr>
            <a:endParaRPr lang="fr-FR" dirty="0">
              <a:latin typeface="Cambria Math" charset="0"/>
              <a:ea typeface="Cambria Math" charset="0"/>
              <a:cs typeface="Cambria Math" charset="0"/>
            </a:endParaRPr>
          </a:p>
        </p:txBody>
      </p:sp>
      <p:sp>
        <p:nvSpPr>
          <p:cNvPr id="4" name="Espace réservé du pied de page 3"/>
          <p:cNvSpPr>
            <a:spLocks noGrp="1"/>
          </p:cNvSpPr>
          <p:nvPr>
            <p:ph type="ftr" sz="quarter" idx="11"/>
          </p:nvPr>
        </p:nvSpPr>
        <p:spPr/>
        <p:txBody>
          <a:bodyPr/>
          <a:lstStyle/>
          <a:p>
            <a:r>
              <a:rPr lang="fr-FR"/>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53</a:t>
            </a:fld>
            <a:endParaRPr lang="fr-FR"/>
          </a:p>
        </p:txBody>
      </p:sp>
    </p:spTree>
    <p:extLst>
      <p:ext uri="{BB962C8B-B14F-4D97-AF65-F5344CB8AC3E}">
        <p14:creationId xmlns:p14="http://schemas.microsoft.com/office/powerpoint/2010/main" val="1033165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Traitement</a:t>
            </a:r>
            <a:r>
              <a:rPr lang="fr-FR" dirty="0">
                <a:solidFill>
                  <a:schemeClr val="accent5">
                    <a:lumMod val="50000"/>
                  </a:schemeClr>
                </a:solidFill>
                <a:effectLst>
                  <a:outerShdw blurRad="38100" dist="38100" dir="2700000" algn="tl">
                    <a:srgbClr val="000000">
                      <a:alpha val="43137"/>
                    </a:srgbClr>
                  </a:outerShdw>
                </a:effectLst>
              </a:rPr>
              <a:t> </a:t>
            </a:r>
            <a:endParaRPr lang="fr-FR" dirty="0"/>
          </a:p>
        </p:txBody>
      </p:sp>
      <p:sp>
        <p:nvSpPr>
          <p:cNvPr id="3" name="Espace réservé du contenu 2"/>
          <p:cNvSpPr>
            <a:spLocks noGrp="1"/>
          </p:cNvSpPr>
          <p:nvPr>
            <p:ph sz="half" idx="1"/>
          </p:nvPr>
        </p:nvSpPr>
        <p:spPr>
          <a:xfrm>
            <a:off x="838200" y="1575594"/>
            <a:ext cx="5181600" cy="4601369"/>
          </a:xfrm>
        </p:spPr>
        <p:txBody>
          <a:bodyPr>
            <a:noAutofit/>
          </a:bodyPr>
          <a:lstStyle/>
          <a:p>
            <a:pPr lvl="2" indent="-1143000">
              <a:lnSpc>
                <a:spcPct val="100000"/>
              </a:lnSpc>
              <a:spcBef>
                <a:spcPts val="1000"/>
              </a:spcBef>
              <a:buFont typeface="Wingdings" charset="2"/>
              <a:buChar char="ü"/>
            </a:pPr>
            <a:r>
              <a:rPr lang="fr-FR" sz="24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HTA</a:t>
            </a:r>
          </a:p>
          <a:p>
            <a:pPr>
              <a:lnSpc>
                <a:spcPct val="100000"/>
              </a:lnSpc>
              <a:buFont typeface="Arial" charset="0"/>
              <a:buChar char="•"/>
            </a:pPr>
            <a:r>
              <a:rPr lang="fr-FR" sz="2400" b="1" dirty="0">
                <a:latin typeface="Cambria Math" charset="0"/>
                <a:ea typeface="Cambria Math" charset="0"/>
                <a:cs typeface="Cambria Math" charset="0"/>
              </a:rPr>
              <a:t>Sujet âgé autonome</a:t>
            </a:r>
            <a:endParaRPr lang="fr-FR" sz="2400" dirty="0">
              <a:latin typeface="Cambria Math" charset="0"/>
              <a:ea typeface="Cambria Math" charset="0"/>
              <a:cs typeface="Cambria Math" charset="0"/>
            </a:endParaRPr>
          </a:p>
          <a:p>
            <a:pPr marL="0" indent="0">
              <a:lnSpc>
                <a:spcPct val="100000"/>
              </a:lnSpc>
              <a:buNone/>
            </a:pPr>
            <a:r>
              <a:rPr lang="fr-FR" sz="2400" dirty="0">
                <a:latin typeface="Cambria Math" charset="0"/>
                <a:ea typeface="Cambria Math" charset="0"/>
                <a:cs typeface="Cambria Math" charset="0"/>
              </a:rPr>
              <a:t>      *TA:140/80mmHg voir 120/80mmHg</a:t>
            </a:r>
          </a:p>
          <a:p>
            <a:pPr>
              <a:lnSpc>
                <a:spcPct val="100000"/>
              </a:lnSpc>
              <a:buFont typeface="Arial" charset="0"/>
              <a:buChar char="•"/>
            </a:pPr>
            <a:r>
              <a:rPr lang="fr-FR" sz="2400" b="1" dirty="0">
                <a:latin typeface="Cambria Math" charset="0"/>
                <a:ea typeface="Cambria Math" charset="0"/>
                <a:cs typeface="Cambria Math" charset="0"/>
              </a:rPr>
              <a:t>Sujet fragile</a:t>
            </a:r>
          </a:p>
          <a:p>
            <a:pPr marL="0" indent="0">
              <a:lnSpc>
                <a:spcPct val="100000"/>
              </a:lnSpc>
              <a:buNone/>
            </a:pPr>
            <a:r>
              <a:rPr lang="fr-FR" sz="2400" b="1" dirty="0">
                <a:latin typeface="Cambria Math" charset="0"/>
                <a:ea typeface="Cambria Math" charset="0"/>
                <a:cs typeface="Cambria Math" charset="0"/>
              </a:rPr>
              <a:t>       *</a:t>
            </a:r>
            <a:r>
              <a:rPr lang="fr-FR" sz="2400" dirty="0">
                <a:latin typeface="Cambria Math" charset="0"/>
                <a:ea typeface="Cambria Math" charset="0"/>
                <a:cs typeface="Cambria Math" charset="0"/>
              </a:rPr>
              <a:t>TA: 150/90mmHg progressivement</a:t>
            </a:r>
          </a:p>
          <a:p>
            <a:pPr>
              <a:lnSpc>
                <a:spcPct val="100000"/>
              </a:lnSpc>
              <a:buFont typeface="Arial" charset="0"/>
              <a:buChar char="•"/>
            </a:pPr>
            <a:r>
              <a:rPr lang="fr-FR" sz="2400" b="1" dirty="0">
                <a:latin typeface="Cambria Math" charset="0"/>
                <a:ea typeface="Cambria Math" charset="0"/>
                <a:cs typeface="Cambria Math" charset="0"/>
              </a:rPr>
              <a:t>Effets indésirables</a:t>
            </a:r>
            <a:r>
              <a:rPr lang="fr-FR" sz="2400" dirty="0">
                <a:latin typeface="Cambria Math" charset="0"/>
                <a:ea typeface="Cambria Math" charset="0"/>
                <a:cs typeface="Cambria Math" charset="0"/>
              </a:rPr>
              <a:t> du traitement</a:t>
            </a:r>
          </a:p>
          <a:p>
            <a:pPr lvl="2">
              <a:lnSpc>
                <a:spcPct val="100000"/>
              </a:lnSpc>
              <a:buFont typeface="Wingdings" panose="05000000000000000000" pitchFamily="2" charset="2"/>
              <a:buNone/>
            </a:pPr>
            <a:r>
              <a:rPr lang="fr-FR" sz="2400" dirty="0">
                <a:latin typeface="Cambria Math" charset="0"/>
                <a:ea typeface="Cambria Math" charset="0"/>
                <a:cs typeface="Cambria Math" charset="0"/>
              </a:rPr>
              <a:t>*Hypotension orthostatique</a:t>
            </a:r>
          </a:p>
          <a:p>
            <a:pPr lvl="2">
              <a:lnSpc>
                <a:spcPct val="100000"/>
              </a:lnSpc>
              <a:buFont typeface="Wingdings" panose="05000000000000000000" pitchFamily="2" charset="2"/>
              <a:buNone/>
            </a:pPr>
            <a:r>
              <a:rPr lang="fr-FR" sz="2400" dirty="0">
                <a:latin typeface="Cambria Math" charset="0"/>
                <a:ea typeface="Cambria Math" charset="0"/>
                <a:cs typeface="Cambria Math" charset="0"/>
              </a:rPr>
              <a:t>*Déshydratation</a:t>
            </a:r>
          </a:p>
          <a:p>
            <a:pPr lvl="2">
              <a:lnSpc>
                <a:spcPct val="100000"/>
              </a:lnSpc>
              <a:buFont typeface="Wingdings" panose="05000000000000000000" pitchFamily="2" charset="2"/>
              <a:buNone/>
            </a:pPr>
            <a:r>
              <a:rPr lang="fr-FR" sz="2400" dirty="0">
                <a:latin typeface="Cambria Math" charset="0"/>
                <a:ea typeface="Cambria Math" charset="0"/>
                <a:cs typeface="Cambria Math" charset="0"/>
              </a:rPr>
              <a:t>*</a:t>
            </a:r>
            <a:r>
              <a:rPr lang="fr-FR" sz="2400" dirty="0" err="1">
                <a:latin typeface="Cambria Math" charset="0"/>
                <a:ea typeface="Cambria Math" charset="0"/>
                <a:cs typeface="Cambria Math" charset="0"/>
              </a:rPr>
              <a:t>Dyskaliémies</a:t>
            </a:r>
            <a:endParaRPr lang="fr-FR" sz="2400" dirty="0">
              <a:latin typeface="Cambria Math" charset="0"/>
              <a:ea typeface="Cambria Math" charset="0"/>
              <a:cs typeface="Cambria Math" charset="0"/>
            </a:endParaRPr>
          </a:p>
        </p:txBody>
      </p:sp>
      <p:sp>
        <p:nvSpPr>
          <p:cNvPr id="4" name="Espace réservé du contenu 3"/>
          <p:cNvSpPr>
            <a:spLocks noGrp="1"/>
          </p:cNvSpPr>
          <p:nvPr>
            <p:ph sz="half" idx="2"/>
          </p:nvPr>
        </p:nvSpPr>
        <p:spPr>
          <a:xfrm>
            <a:off x="6172200" y="1575594"/>
            <a:ext cx="5181600" cy="4601369"/>
          </a:xfrm>
        </p:spPr>
        <p:txBody>
          <a:bodyPr>
            <a:normAutofit/>
          </a:bodyPr>
          <a:lstStyle/>
          <a:p>
            <a:pPr marL="342900" lvl="2" indent="-342900">
              <a:lnSpc>
                <a:spcPct val="100000"/>
              </a:lnSpc>
              <a:spcBef>
                <a:spcPts val="1000"/>
              </a:spcBef>
              <a:buFont typeface="Wingdings" charset="2"/>
              <a:buChar char="ü"/>
            </a:pPr>
            <a:r>
              <a:rPr lang="fr-FR" sz="24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Dyslipidémies </a:t>
            </a:r>
          </a:p>
          <a:p>
            <a:pPr>
              <a:lnSpc>
                <a:spcPct val="100000"/>
              </a:lnSpc>
              <a:buFont typeface="Arial" charset="0"/>
              <a:buChar char="•"/>
            </a:pPr>
            <a:r>
              <a:rPr lang="fr-FR" sz="2400" b="1" dirty="0">
                <a:latin typeface="Cambria Math" charset="0"/>
                <a:ea typeface="Cambria Math" charset="0"/>
                <a:cs typeface="Cambria Math" charset="0"/>
              </a:rPr>
              <a:t>Sujet &lt; 82 ans</a:t>
            </a:r>
            <a:r>
              <a:rPr lang="fr-FR" sz="2400" dirty="0">
                <a:latin typeface="Cambria Math" charset="0"/>
                <a:ea typeface="Cambria Math" charset="0"/>
                <a:cs typeface="Cambria Math" charset="0"/>
              </a:rPr>
              <a:t>: </a:t>
            </a:r>
          </a:p>
          <a:p>
            <a:pPr>
              <a:lnSpc>
                <a:spcPct val="100000"/>
              </a:lnSpc>
              <a:buFont typeface="Wingdings" panose="05000000000000000000" pitchFamily="2" charset="2"/>
              <a:buNone/>
            </a:pPr>
            <a:r>
              <a:rPr lang="fr-FR" sz="2400" dirty="0">
                <a:latin typeface="Cambria Math" charset="0"/>
                <a:ea typeface="Cambria Math" charset="0"/>
                <a:cs typeface="Cambria Math" charset="0"/>
              </a:rPr>
              <a:t>	*</a:t>
            </a:r>
            <a:r>
              <a:rPr lang="fr-FR" sz="2400" dirty="0">
                <a:solidFill>
                  <a:srgbClr val="FF0000"/>
                </a:solidFill>
                <a:latin typeface="Cambria Math" charset="0"/>
                <a:ea typeface="Cambria Math" charset="0"/>
                <a:cs typeface="Cambria Math" charset="0"/>
              </a:rPr>
              <a:t>Statines </a:t>
            </a:r>
          </a:p>
          <a:p>
            <a:pPr>
              <a:lnSpc>
                <a:spcPct val="100000"/>
              </a:lnSpc>
              <a:buFont typeface="Wingdings" panose="05000000000000000000" pitchFamily="2" charset="2"/>
              <a:buNone/>
            </a:pPr>
            <a:r>
              <a:rPr lang="fr-FR" sz="2400" dirty="0">
                <a:latin typeface="Cambria Math" charset="0"/>
                <a:ea typeface="Cambria Math" charset="0"/>
                <a:cs typeface="Cambria Math" charset="0"/>
              </a:rPr>
              <a:t>	*maintient des seuils de LDL 1g/l-1,30g/l</a:t>
            </a:r>
          </a:p>
          <a:p>
            <a:pPr>
              <a:lnSpc>
                <a:spcPct val="100000"/>
              </a:lnSpc>
              <a:buFont typeface="Arial" charset="0"/>
              <a:buChar char="•"/>
            </a:pPr>
            <a:r>
              <a:rPr lang="fr-FR" sz="2400" b="1" dirty="0">
                <a:latin typeface="Cambria Math" charset="0"/>
                <a:ea typeface="Cambria Math" charset="0"/>
                <a:cs typeface="Cambria Math" charset="0"/>
              </a:rPr>
              <a:t>Sujet &gt; 82 ans</a:t>
            </a:r>
          </a:p>
          <a:p>
            <a:pPr>
              <a:lnSpc>
                <a:spcPct val="100000"/>
              </a:lnSpc>
              <a:buFont typeface="Wingdings" panose="05000000000000000000" pitchFamily="2" charset="2"/>
              <a:buNone/>
            </a:pPr>
            <a:r>
              <a:rPr lang="fr-FR" sz="2400" b="1" dirty="0">
                <a:latin typeface="Cambria Math" charset="0"/>
                <a:ea typeface="Cambria Math" charset="0"/>
                <a:cs typeface="Cambria Math" charset="0"/>
              </a:rPr>
              <a:t>	*</a:t>
            </a:r>
            <a:r>
              <a:rPr lang="fr-FR" sz="2400" dirty="0">
                <a:solidFill>
                  <a:srgbClr val="FF0000"/>
                </a:solidFill>
                <a:latin typeface="Cambria Math" charset="0"/>
                <a:ea typeface="Cambria Math" charset="0"/>
                <a:cs typeface="Cambria Math" charset="0"/>
              </a:rPr>
              <a:t>Statines: aucun rôle dans la prévention primaire </a:t>
            </a:r>
            <a:r>
              <a:rPr lang="fr-FR" sz="2400" dirty="0">
                <a:latin typeface="Cambria Math" charset="0"/>
                <a:ea typeface="Cambria Math" charset="0"/>
                <a:cs typeface="Cambria Math" charset="0"/>
              </a:rPr>
              <a:t>mais garde son intérêt en prévention secondaire</a:t>
            </a:r>
            <a:endParaRPr lang="fr-FR" sz="2400" b="1" dirty="0">
              <a:latin typeface="Cambria Math" charset="0"/>
              <a:ea typeface="Cambria Math" charset="0"/>
              <a:cs typeface="Cambria Math" charset="0"/>
            </a:endParaRPr>
          </a:p>
          <a:p>
            <a:endParaRPr lang="fr-FR" sz="2400" dirty="0"/>
          </a:p>
        </p:txBody>
      </p:sp>
      <p:sp>
        <p:nvSpPr>
          <p:cNvPr id="6" name="Rectangle 5"/>
          <p:cNvSpPr/>
          <p:nvPr/>
        </p:nvSpPr>
        <p:spPr>
          <a:xfrm>
            <a:off x="962578" y="990819"/>
            <a:ext cx="5854167" cy="584775"/>
          </a:xfrm>
          <a:prstGeom prst="rect">
            <a:avLst/>
          </a:prstGeom>
        </p:spPr>
        <p:txBody>
          <a:bodyPr wrap="none">
            <a:spAutoFit/>
          </a:bodyPr>
          <a:lstStyle/>
          <a:p>
            <a:pPr marL="457200" indent="-457200">
              <a:buFont typeface="Wingdings" charset="2"/>
              <a:buChar char="Ø"/>
            </a:pPr>
            <a:r>
              <a:rPr lang="fr-FR" sz="32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Traitement</a:t>
            </a: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r>
              <a:rPr lang="fr-FR" sz="32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des</a:t>
            </a: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 </a:t>
            </a:r>
            <a:r>
              <a:rPr lang="fr-FR" sz="32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comorbidités</a:t>
            </a:r>
            <a:r>
              <a:rPr lang="fr-FR" sz="2800"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a:t>
            </a:r>
            <a:r>
              <a:rPr lang="fr-FR" sz="2800" dirty="0">
                <a:solidFill>
                  <a:srgbClr val="0070C0"/>
                </a:solidFill>
                <a:effectLst>
                  <a:outerShdw blurRad="38100" dist="38100" dir="2700000" algn="tl">
                    <a:srgbClr val="000000">
                      <a:alpha val="43137"/>
                    </a:srgbClr>
                  </a:outerShdw>
                </a:effectLst>
                <a:latin typeface="Cambria Math" charset="0"/>
                <a:ea typeface="Cambria Math" charset="0"/>
                <a:cs typeface="Cambria Math" charset="0"/>
              </a:rPr>
              <a:t> </a:t>
            </a:r>
            <a:endParaRPr lang="fr-FR" sz="2800" dirty="0"/>
          </a:p>
        </p:txBody>
      </p:sp>
      <p:sp>
        <p:nvSpPr>
          <p:cNvPr id="7" name="Rectangle à coins arrondis 6"/>
          <p:cNvSpPr/>
          <p:nvPr/>
        </p:nvSpPr>
        <p:spPr>
          <a:xfrm>
            <a:off x="962578" y="6042771"/>
            <a:ext cx="4777822" cy="64144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C000"/>
                </a:solidFill>
                <a:latin typeface="Cambria Math" charset="0"/>
                <a:ea typeface="Cambria Math" charset="0"/>
                <a:cs typeface="Cambria Math" charset="0"/>
              </a:rPr>
              <a:t>Etude HYVET: Bénéfice du contrôle tensionnel dans la prévention de l’AVC</a:t>
            </a:r>
          </a:p>
        </p:txBody>
      </p:sp>
      <p:sp>
        <p:nvSpPr>
          <p:cNvPr id="8" name="Rectangle à coins arrondis 7"/>
          <p:cNvSpPr/>
          <p:nvPr/>
        </p:nvSpPr>
        <p:spPr>
          <a:xfrm>
            <a:off x="6492810" y="6017371"/>
            <a:ext cx="4752946" cy="64144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C000"/>
                </a:solidFill>
                <a:latin typeface="Cambria Math" charset="0"/>
                <a:ea typeface="Cambria Math" charset="0"/>
                <a:cs typeface="Cambria Math" charset="0"/>
              </a:rPr>
              <a:t>traitement réduit de 50% les risques cardio vasculaire</a:t>
            </a:r>
          </a:p>
        </p:txBody>
      </p:sp>
    </p:spTree>
    <p:extLst>
      <p:ext uri="{BB962C8B-B14F-4D97-AF65-F5344CB8AC3E}">
        <p14:creationId xmlns:p14="http://schemas.microsoft.com/office/powerpoint/2010/main" val="1467927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Traitement</a:t>
            </a:r>
            <a:r>
              <a:rPr lang="fr-FR" dirty="0">
                <a:solidFill>
                  <a:schemeClr val="accent5">
                    <a:lumMod val="50000"/>
                  </a:schemeClr>
                </a:solidFill>
                <a:effectLst>
                  <a:outerShdw blurRad="38100" dist="38100" dir="2700000" algn="tl">
                    <a:srgbClr val="000000">
                      <a:alpha val="43137"/>
                    </a:srgbClr>
                  </a:outerShdw>
                </a:effectLst>
              </a:rPr>
              <a:t> </a:t>
            </a:r>
            <a:endParaRPr lang="fr-FR" dirty="0"/>
          </a:p>
        </p:txBody>
      </p:sp>
      <p:sp>
        <p:nvSpPr>
          <p:cNvPr id="5" name="Espace réservé du contenu 4"/>
          <p:cNvSpPr>
            <a:spLocks noGrp="1"/>
          </p:cNvSpPr>
          <p:nvPr>
            <p:ph idx="1"/>
          </p:nvPr>
        </p:nvSpPr>
        <p:spPr>
          <a:xfrm>
            <a:off x="838200" y="1422400"/>
            <a:ext cx="10515600" cy="4754563"/>
          </a:xfrm>
        </p:spPr>
        <p:txBody>
          <a:bodyPr>
            <a:noAutofit/>
          </a:bodyPr>
          <a:lstStyle/>
          <a:p>
            <a:pPr marL="457200" lvl="2" indent="-457200">
              <a:spcBef>
                <a:spcPts val="1000"/>
              </a:spcBef>
              <a:buFont typeface="Wingdings" charset="2"/>
              <a:buChar char="Ø"/>
            </a:pPr>
            <a:r>
              <a:rPr lang="fr-FR" sz="2800" b="1" dirty="0">
                <a:solidFill>
                  <a:schemeClr val="accent2">
                    <a:lumMod val="50000"/>
                  </a:schemeClr>
                </a:solidFill>
                <a:effectLst>
                  <a:outerShdw blurRad="38100" dist="38100" dir="2700000" algn="tl">
                    <a:srgbClr val="000000">
                      <a:alpha val="43137"/>
                    </a:srgbClr>
                  </a:outerShdw>
                </a:effectLst>
                <a:latin typeface="Cambria Math" charset="0"/>
                <a:ea typeface="Cambria Math" charset="0"/>
                <a:cs typeface="Cambria Math" charset="0"/>
              </a:rPr>
              <a:t>Etapes du traitement</a:t>
            </a:r>
          </a:p>
          <a:p>
            <a:pPr marL="1158875" lvl="2" indent="-457200">
              <a:spcBef>
                <a:spcPts val="1000"/>
              </a:spcBef>
              <a:buFont typeface="Wingdings" charset="2"/>
              <a:buChar char="ü"/>
            </a:pPr>
            <a:r>
              <a:rPr lang="fr-FR" sz="2800" b="1" dirty="0">
                <a:solidFill>
                  <a:srgbClr val="0000FF"/>
                </a:solidFill>
                <a:latin typeface="Cambria Math" charset="0"/>
                <a:ea typeface="Cambria Math" charset="0"/>
                <a:cs typeface="Cambria Math" charset="0"/>
              </a:rPr>
              <a:t>Surveillance </a:t>
            </a:r>
          </a:p>
          <a:p>
            <a:pPr marL="304800" lvl="2" indent="0">
              <a:spcBef>
                <a:spcPts val="1000"/>
              </a:spcBef>
              <a:buNone/>
            </a:pPr>
            <a:r>
              <a:rPr lang="fr-FR" sz="2800" dirty="0">
                <a:latin typeface="Cambria Math" charset="0"/>
                <a:ea typeface="Cambria Math" charset="0"/>
                <a:cs typeface="Cambria Math" charset="0"/>
              </a:rPr>
              <a:t>Réalisation régulière d’examens cliniques et paracliniques </a:t>
            </a:r>
          </a:p>
        </p:txBody>
      </p:sp>
      <p:sp>
        <p:nvSpPr>
          <p:cNvPr id="4" name="Espace réservé du pied de page 3"/>
          <p:cNvSpPr>
            <a:spLocks noGrp="1"/>
          </p:cNvSpPr>
          <p:nvPr>
            <p:ph type="ftr" sz="quarter" idx="11"/>
          </p:nvPr>
        </p:nvSpPr>
        <p:spPr/>
        <p:txBody>
          <a:bodyPr/>
          <a:lstStyle/>
          <a:p>
            <a:r>
              <a:rPr lang="fr-FR" dirty="0"/>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55</a:t>
            </a:fld>
            <a:endParaRPr lang="fr-FR" dirty="0"/>
          </a:p>
        </p:txBody>
      </p:sp>
      <p:sp>
        <p:nvSpPr>
          <p:cNvPr id="3" name="Rectangle à coins arrondis 2"/>
          <p:cNvSpPr/>
          <p:nvPr/>
        </p:nvSpPr>
        <p:spPr>
          <a:xfrm>
            <a:off x="1028700" y="3517900"/>
            <a:ext cx="3340100" cy="29337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fr-FR" sz="2400" dirty="0">
                <a:solidFill>
                  <a:schemeClr val="bg1"/>
                </a:solidFill>
                <a:latin typeface="Cambria Math" charset="0"/>
                <a:ea typeface="Cambria Math" charset="0"/>
                <a:cs typeface="Cambria Math" charset="0"/>
              </a:rPr>
              <a:t>-Qualité de l’alimentation</a:t>
            </a:r>
          </a:p>
          <a:p>
            <a:r>
              <a:rPr lang="fr-FR" sz="2400" dirty="0">
                <a:solidFill>
                  <a:schemeClr val="bg1"/>
                </a:solidFill>
                <a:latin typeface="Cambria Math" charset="0"/>
                <a:ea typeface="Cambria Math" charset="0"/>
                <a:cs typeface="Cambria Math" charset="0"/>
              </a:rPr>
              <a:t>-État nutritionnel </a:t>
            </a:r>
          </a:p>
          <a:p>
            <a:r>
              <a:rPr lang="fr-FR" sz="2400" dirty="0">
                <a:solidFill>
                  <a:schemeClr val="bg1"/>
                </a:solidFill>
                <a:latin typeface="Cambria Math" charset="0"/>
                <a:ea typeface="Cambria Math" charset="0"/>
                <a:cs typeface="Cambria Math" charset="0"/>
              </a:rPr>
              <a:t>-Pression artérielle ( hypotension ??)</a:t>
            </a:r>
          </a:p>
          <a:p>
            <a:r>
              <a:rPr lang="fr-FR" sz="2400" dirty="0">
                <a:solidFill>
                  <a:schemeClr val="bg1"/>
                </a:solidFill>
                <a:latin typeface="Cambria Math" charset="0"/>
                <a:ea typeface="Cambria Math" charset="0"/>
                <a:cs typeface="Cambria Math" charset="0"/>
              </a:rPr>
              <a:t>-IMC </a:t>
            </a:r>
          </a:p>
          <a:p>
            <a:r>
              <a:rPr lang="fr-FR" sz="2400" dirty="0">
                <a:solidFill>
                  <a:schemeClr val="bg1"/>
                </a:solidFill>
                <a:latin typeface="Cambria Math" charset="0"/>
                <a:ea typeface="Cambria Math" charset="0"/>
                <a:cs typeface="Cambria Math" charset="0"/>
              </a:rPr>
              <a:t>-Glycémie/HbA1c </a:t>
            </a:r>
          </a:p>
        </p:txBody>
      </p:sp>
      <p:sp>
        <p:nvSpPr>
          <p:cNvPr id="7" name="Rectangle à coins arrondis 6"/>
          <p:cNvSpPr/>
          <p:nvPr/>
        </p:nvSpPr>
        <p:spPr>
          <a:xfrm>
            <a:off x="1028700" y="2882107"/>
            <a:ext cx="3340100" cy="546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304800" lvl="2" indent="0">
              <a:spcBef>
                <a:spcPts val="1000"/>
              </a:spcBef>
              <a:buNone/>
            </a:pPr>
            <a:r>
              <a:rPr lang="fr-FR" sz="2000" dirty="0">
                <a:latin typeface="Cambria Math" charset="0"/>
                <a:ea typeface="Cambria Math" charset="0"/>
                <a:cs typeface="Cambria Math" charset="0"/>
              </a:rPr>
              <a:t>Tous les trois mois: </a:t>
            </a:r>
          </a:p>
        </p:txBody>
      </p:sp>
      <p:sp>
        <p:nvSpPr>
          <p:cNvPr id="8" name="Rectangle à coins arrondis 7"/>
          <p:cNvSpPr/>
          <p:nvPr/>
        </p:nvSpPr>
        <p:spPr>
          <a:xfrm>
            <a:off x="5041900" y="3467100"/>
            <a:ext cx="3340100" cy="29337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fr-FR" sz="2000" dirty="0">
              <a:solidFill>
                <a:schemeClr val="bg1"/>
              </a:solidFill>
              <a:latin typeface="Cambria Math" charset="0"/>
              <a:ea typeface="Cambria Math" charset="0"/>
              <a:cs typeface="Cambria Math" charset="0"/>
            </a:endParaRPr>
          </a:p>
          <a:p>
            <a:endParaRPr lang="fr-FR" sz="2000" dirty="0">
              <a:solidFill>
                <a:schemeClr val="bg1"/>
              </a:solidFill>
              <a:latin typeface="Cambria Math" charset="0"/>
              <a:ea typeface="Cambria Math" charset="0"/>
              <a:cs typeface="Cambria Math" charset="0"/>
            </a:endParaRPr>
          </a:p>
          <a:p>
            <a:r>
              <a:rPr lang="fr-FR" sz="2000" dirty="0">
                <a:solidFill>
                  <a:schemeClr val="bg1"/>
                </a:solidFill>
                <a:latin typeface="Cambria Math" charset="0"/>
                <a:ea typeface="Cambria Math" charset="0"/>
                <a:cs typeface="Cambria Math" charset="0"/>
              </a:rPr>
              <a:t>-Examen des pieds neuropathie?</a:t>
            </a:r>
          </a:p>
          <a:p>
            <a:r>
              <a:rPr lang="fr-FR" sz="2000" dirty="0">
                <a:solidFill>
                  <a:schemeClr val="bg1"/>
                </a:solidFill>
                <a:latin typeface="Cambria Math" charset="0"/>
                <a:ea typeface="Cambria Math" charset="0"/>
                <a:cs typeface="Cambria Math" charset="0"/>
              </a:rPr>
              <a:t>-Créatinine (DFG)/</a:t>
            </a:r>
            <a:r>
              <a:rPr lang="fr-FR" sz="2000" dirty="0" err="1">
                <a:solidFill>
                  <a:schemeClr val="bg1"/>
                </a:solidFill>
                <a:latin typeface="Cambria Math" charset="0"/>
                <a:ea typeface="Cambria Math" charset="0"/>
                <a:cs typeface="Cambria Math" charset="0"/>
              </a:rPr>
              <a:t>microalbuminurie</a:t>
            </a:r>
            <a:endParaRPr lang="fr-FR" sz="2000" dirty="0">
              <a:solidFill>
                <a:schemeClr val="bg1"/>
              </a:solidFill>
              <a:latin typeface="Cambria Math" charset="0"/>
              <a:ea typeface="Cambria Math" charset="0"/>
              <a:cs typeface="Cambria Math" charset="0"/>
            </a:endParaRPr>
          </a:p>
          <a:p>
            <a:r>
              <a:rPr lang="fr-FR" sz="2000" dirty="0">
                <a:solidFill>
                  <a:schemeClr val="bg1"/>
                </a:solidFill>
                <a:latin typeface="Cambria Math" charset="0"/>
                <a:ea typeface="Cambria Math" charset="0"/>
                <a:cs typeface="Cambria Math" charset="0"/>
              </a:rPr>
              <a:t>-Lipides </a:t>
            </a:r>
          </a:p>
          <a:p>
            <a:r>
              <a:rPr lang="fr-FR" sz="2000" dirty="0">
                <a:solidFill>
                  <a:schemeClr val="bg1"/>
                </a:solidFill>
                <a:latin typeface="Cambria Math" charset="0"/>
                <a:ea typeface="Cambria Math" charset="0"/>
                <a:cs typeface="Cambria Math" charset="0"/>
              </a:rPr>
              <a:t>-Fond d’œil</a:t>
            </a:r>
          </a:p>
          <a:p>
            <a:r>
              <a:rPr lang="fr-FR" sz="2000" dirty="0">
                <a:solidFill>
                  <a:schemeClr val="bg1"/>
                </a:solidFill>
                <a:latin typeface="Cambria Math" charset="0"/>
                <a:ea typeface="Cambria Math" charset="0"/>
                <a:cs typeface="Cambria Math" charset="0"/>
              </a:rPr>
              <a:t>-ECG</a:t>
            </a:r>
          </a:p>
          <a:p>
            <a:r>
              <a:rPr lang="fr-FR" sz="2000" dirty="0">
                <a:solidFill>
                  <a:schemeClr val="bg1"/>
                </a:solidFill>
                <a:latin typeface="Cambria Math" charset="0"/>
                <a:ea typeface="Cambria Math" charset="0"/>
                <a:cs typeface="Cambria Math" charset="0"/>
              </a:rPr>
              <a:t>Évaluation gérontologique </a:t>
            </a:r>
          </a:p>
          <a:p>
            <a:endParaRPr lang="fr-FR" sz="2000" dirty="0">
              <a:solidFill>
                <a:schemeClr val="bg1"/>
              </a:solidFill>
              <a:latin typeface="Cambria Math" charset="0"/>
              <a:ea typeface="Cambria Math" charset="0"/>
              <a:cs typeface="Cambria Math" charset="0"/>
            </a:endParaRPr>
          </a:p>
          <a:p>
            <a:r>
              <a:rPr lang="fr-FR" sz="2000" dirty="0">
                <a:solidFill>
                  <a:schemeClr val="bg1"/>
                </a:solidFill>
                <a:latin typeface="Cambria Math" charset="0"/>
                <a:ea typeface="Cambria Math" charset="0"/>
                <a:cs typeface="Cambria Math" charset="0"/>
              </a:rPr>
              <a:t> </a:t>
            </a:r>
          </a:p>
          <a:p>
            <a:r>
              <a:rPr lang="fr-FR" sz="2000" dirty="0">
                <a:solidFill>
                  <a:schemeClr val="bg1"/>
                </a:solidFill>
                <a:latin typeface="Cambria Math" charset="0"/>
                <a:ea typeface="Cambria Math" charset="0"/>
                <a:cs typeface="Cambria Math" charset="0"/>
              </a:rPr>
              <a:t> </a:t>
            </a:r>
          </a:p>
        </p:txBody>
      </p:sp>
      <p:sp>
        <p:nvSpPr>
          <p:cNvPr id="9" name="Rectangle à coins arrondis 8"/>
          <p:cNvSpPr/>
          <p:nvPr/>
        </p:nvSpPr>
        <p:spPr>
          <a:xfrm>
            <a:off x="5041900" y="2831307"/>
            <a:ext cx="3340100" cy="546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304800" lvl="2" indent="0">
              <a:spcBef>
                <a:spcPts val="1000"/>
              </a:spcBef>
              <a:buNone/>
            </a:pPr>
            <a:r>
              <a:rPr lang="fr-FR" sz="2000" dirty="0">
                <a:latin typeface="Cambria Math" charset="0"/>
                <a:ea typeface="Cambria Math" charset="0"/>
                <a:cs typeface="Cambria Math" charset="0"/>
              </a:rPr>
              <a:t>Tous les ans: </a:t>
            </a:r>
          </a:p>
        </p:txBody>
      </p:sp>
      <p:sp>
        <p:nvSpPr>
          <p:cNvPr id="10" name="Rectangle à coins arrondis 9"/>
          <p:cNvSpPr/>
          <p:nvPr/>
        </p:nvSpPr>
        <p:spPr>
          <a:xfrm>
            <a:off x="8572500" y="3467100"/>
            <a:ext cx="3340100" cy="29337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fr-FR" sz="2000" dirty="0">
                <a:solidFill>
                  <a:schemeClr val="bg1"/>
                </a:solidFill>
                <a:latin typeface="Cambria Math" charset="0"/>
                <a:ea typeface="Cambria Math" charset="0"/>
                <a:cs typeface="Cambria Math" charset="0"/>
              </a:rPr>
              <a:t>-Doppler des troncs supra-aortiques et des axes des membres </a:t>
            </a:r>
            <a:r>
              <a:rPr lang="fr-FR" sz="2000" dirty="0" err="1">
                <a:solidFill>
                  <a:schemeClr val="bg1"/>
                </a:solidFill>
                <a:latin typeface="Cambria Math" charset="0"/>
                <a:ea typeface="Cambria Math" charset="0"/>
                <a:cs typeface="Cambria Math" charset="0"/>
              </a:rPr>
              <a:t>inférieurs</a:t>
            </a:r>
            <a:r>
              <a:rPr lang="fr-FR" sz="2000" dirty="0">
                <a:solidFill>
                  <a:schemeClr val="bg1"/>
                </a:solidFill>
                <a:latin typeface="Cambria Math" charset="0"/>
                <a:ea typeface="Cambria Math" charset="0"/>
                <a:cs typeface="Cambria Math" charset="0"/>
              </a:rPr>
              <a:t> </a:t>
            </a:r>
          </a:p>
          <a:p>
            <a:r>
              <a:rPr lang="fr-FR" sz="2000">
                <a:solidFill>
                  <a:schemeClr val="bg1"/>
                </a:solidFill>
                <a:latin typeface="Cambria Math" charset="0"/>
                <a:ea typeface="Cambria Math" charset="0"/>
                <a:cs typeface="Cambria Math" charset="0"/>
              </a:rPr>
              <a:t>-Épreuve </a:t>
            </a:r>
            <a:r>
              <a:rPr lang="fr-FR" sz="2000" dirty="0">
                <a:solidFill>
                  <a:schemeClr val="bg1"/>
                </a:solidFill>
                <a:latin typeface="Cambria Math" charset="0"/>
                <a:ea typeface="Cambria Math" charset="0"/>
                <a:cs typeface="Cambria Math" charset="0"/>
              </a:rPr>
              <a:t>d’effort </a:t>
            </a:r>
          </a:p>
          <a:p>
            <a:r>
              <a:rPr lang="fr-FR" sz="2000" dirty="0">
                <a:solidFill>
                  <a:schemeClr val="bg1"/>
                </a:solidFill>
                <a:latin typeface="Cambria Math" charset="0"/>
                <a:ea typeface="Cambria Math" charset="0"/>
                <a:cs typeface="Cambria Math" charset="0"/>
              </a:rPr>
              <a:t>Scintigraphie </a:t>
            </a:r>
            <a:r>
              <a:rPr lang="fr-FR" sz="2000" dirty="0" err="1">
                <a:solidFill>
                  <a:schemeClr val="bg1"/>
                </a:solidFill>
                <a:latin typeface="Cambria Math" charset="0"/>
                <a:ea typeface="Cambria Math" charset="0"/>
                <a:cs typeface="Cambria Math" charset="0"/>
              </a:rPr>
              <a:t>echodoppler</a:t>
            </a:r>
            <a:r>
              <a:rPr lang="fr-FR" sz="2000" dirty="0">
                <a:solidFill>
                  <a:schemeClr val="bg1"/>
                </a:solidFill>
                <a:latin typeface="Cambria Math" charset="0"/>
                <a:ea typeface="Cambria Math" charset="0"/>
                <a:cs typeface="Cambria Math" charset="0"/>
              </a:rPr>
              <a:t> de stress ( au cas par cas) </a:t>
            </a:r>
          </a:p>
        </p:txBody>
      </p:sp>
      <p:sp>
        <p:nvSpPr>
          <p:cNvPr id="11" name="Rectangle à coins arrondis 10"/>
          <p:cNvSpPr/>
          <p:nvPr/>
        </p:nvSpPr>
        <p:spPr>
          <a:xfrm>
            <a:off x="8610600" y="2831307"/>
            <a:ext cx="3302000" cy="546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304800" lvl="2" indent="0">
              <a:spcBef>
                <a:spcPts val="1000"/>
              </a:spcBef>
              <a:buNone/>
            </a:pPr>
            <a:r>
              <a:rPr lang="fr-FR" sz="2000" dirty="0">
                <a:latin typeface="Cambria Math" charset="0"/>
                <a:ea typeface="Cambria Math" charset="0"/>
                <a:cs typeface="Cambria Math" charset="0"/>
              </a:rPr>
              <a:t>Tous les trois ans: </a:t>
            </a:r>
          </a:p>
        </p:txBody>
      </p:sp>
    </p:spTree>
    <p:extLst>
      <p:ext uri="{BB962C8B-B14F-4D97-AF65-F5344CB8AC3E}">
        <p14:creationId xmlns:p14="http://schemas.microsoft.com/office/powerpoint/2010/main" val="20992237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err="1">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Take</a:t>
            </a: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 home message</a:t>
            </a:r>
          </a:p>
        </p:txBody>
      </p:sp>
      <p:sp>
        <p:nvSpPr>
          <p:cNvPr id="3" name="Espace réservé du contenu 2"/>
          <p:cNvSpPr>
            <a:spLocks noGrp="1"/>
          </p:cNvSpPr>
          <p:nvPr>
            <p:ph idx="1"/>
          </p:nvPr>
        </p:nvSpPr>
        <p:spPr/>
        <p:txBody>
          <a:bodyPr>
            <a:normAutofit fontScale="85000" lnSpcReduction="20000"/>
          </a:bodyPr>
          <a:lstStyle/>
          <a:p>
            <a:pPr marL="0" indent="0" algn="just">
              <a:lnSpc>
                <a:spcPct val="150000"/>
              </a:lnSpc>
              <a:buNone/>
            </a:pPr>
            <a:r>
              <a:rPr lang="fr-FR" sz="3600" b="1" dirty="0">
                <a:latin typeface="Cambria Math" charset="0"/>
                <a:ea typeface="Cambria Math" charset="0"/>
                <a:cs typeface="Cambria Math" charset="0"/>
              </a:rPr>
              <a:t>- Notion d’hyperglycémie transitoire du sujet âgé</a:t>
            </a:r>
          </a:p>
          <a:p>
            <a:pPr marL="0" indent="0" algn="just">
              <a:lnSpc>
                <a:spcPct val="150000"/>
              </a:lnSpc>
              <a:buNone/>
            </a:pPr>
            <a:r>
              <a:rPr lang="fr-FR" sz="3600" b="1" dirty="0">
                <a:latin typeface="Cambria Math" charset="0"/>
                <a:ea typeface="Cambria Math" charset="0"/>
                <a:cs typeface="Cambria Math" charset="0"/>
              </a:rPr>
              <a:t>-Diabète est une </a:t>
            </a:r>
            <a:r>
              <a:rPr lang="fr-FR" sz="3600" b="1" dirty="0">
                <a:solidFill>
                  <a:srgbClr val="0432FF"/>
                </a:solidFill>
                <a:latin typeface="Cambria Math" charset="0"/>
                <a:ea typeface="Cambria Math" charset="0"/>
                <a:cs typeface="Cambria Math" charset="0"/>
              </a:rPr>
              <a:t>entité hétérogène,</a:t>
            </a:r>
            <a:r>
              <a:rPr lang="fr-FR" sz="3600" b="1" dirty="0">
                <a:latin typeface="Cambria Math" charset="0"/>
                <a:ea typeface="Cambria Math" charset="0"/>
                <a:cs typeface="Cambria Math" charset="0"/>
              </a:rPr>
              <a:t> qui doit a priori  être confirmée</a:t>
            </a:r>
          </a:p>
          <a:p>
            <a:pPr marL="0" indent="0" algn="just">
              <a:lnSpc>
                <a:spcPct val="150000"/>
              </a:lnSpc>
              <a:buNone/>
            </a:pPr>
            <a:r>
              <a:rPr lang="fr-FR" sz="3600" b="1" dirty="0">
                <a:solidFill>
                  <a:srgbClr val="0432FF"/>
                </a:solidFill>
                <a:latin typeface="Cambria Math" charset="0"/>
                <a:ea typeface="Cambria Math" charset="0"/>
                <a:cs typeface="Cambria Math" charset="0"/>
              </a:rPr>
              <a:t>- Chercher la cause </a:t>
            </a:r>
            <a:r>
              <a:rPr lang="fr-FR" sz="3600" b="1" dirty="0">
                <a:latin typeface="Cambria Math" charset="0"/>
                <a:ea typeface="Cambria Math" charset="0"/>
                <a:cs typeface="Cambria Math" charset="0"/>
              </a:rPr>
              <a:t>si diabète avéré ( tumeur du pancréas) </a:t>
            </a:r>
          </a:p>
          <a:p>
            <a:pPr marL="0" indent="0" algn="just">
              <a:lnSpc>
                <a:spcPct val="150000"/>
              </a:lnSpc>
              <a:buNone/>
            </a:pPr>
            <a:r>
              <a:rPr lang="fr-FR" sz="3600" b="1" dirty="0">
                <a:solidFill>
                  <a:srgbClr val="0432FF"/>
                </a:solidFill>
                <a:latin typeface="Cambria Math" charset="0"/>
                <a:ea typeface="Cambria Math" charset="0"/>
                <a:cs typeface="Cambria Math" charset="0"/>
              </a:rPr>
              <a:t>- Évaluation </a:t>
            </a:r>
            <a:r>
              <a:rPr lang="fr-FR" sz="3600" b="1" dirty="0">
                <a:latin typeface="Cambria Math" charset="0"/>
                <a:ea typeface="Cambria Math" charset="0"/>
                <a:cs typeface="Cambria Math" charset="0"/>
              </a:rPr>
              <a:t>gérontologique et diabétique</a:t>
            </a:r>
          </a:p>
          <a:p>
            <a:pPr marL="0" indent="0" algn="just">
              <a:lnSpc>
                <a:spcPct val="150000"/>
              </a:lnSpc>
              <a:buNone/>
            </a:pPr>
            <a:r>
              <a:rPr lang="fr-FR" sz="3600" b="1" dirty="0">
                <a:solidFill>
                  <a:srgbClr val="0432FF"/>
                </a:solidFill>
                <a:latin typeface="Cambria Math" charset="0"/>
                <a:ea typeface="Cambria Math" charset="0"/>
                <a:cs typeface="Cambria Math" charset="0"/>
              </a:rPr>
              <a:t>- Individualiser la prise en charge </a:t>
            </a:r>
            <a:r>
              <a:rPr lang="fr-FR" sz="3600" b="1" dirty="0">
                <a:latin typeface="Cambria Math" charset="0"/>
                <a:ea typeface="Cambria Math" charset="0"/>
                <a:cs typeface="Cambria Math" charset="0"/>
              </a:rPr>
              <a:t>( équilibre relatif ).</a:t>
            </a:r>
          </a:p>
        </p:txBody>
      </p:sp>
      <p:sp>
        <p:nvSpPr>
          <p:cNvPr id="5" name="Espace réservé du pied de page 4"/>
          <p:cNvSpPr>
            <a:spLocks noGrp="1"/>
          </p:cNvSpPr>
          <p:nvPr>
            <p:ph type="ftr" sz="quarter" idx="11"/>
          </p:nvPr>
        </p:nvSpPr>
        <p:spPr/>
        <p:txBody>
          <a:bodyPr/>
          <a:lstStyle/>
          <a:p>
            <a:r>
              <a:rPr lang="fr-FR" dirty="0"/>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56</a:t>
            </a:fld>
            <a:endParaRPr lang="fr-FR" dirty="0"/>
          </a:p>
        </p:txBody>
      </p:sp>
    </p:spTree>
    <p:extLst>
      <p:ext uri="{BB962C8B-B14F-4D97-AF65-F5344CB8AC3E}">
        <p14:creationId xmlns:p14="http://schemas.microsoft.com/office/powerpoint/2010/main" val="1443059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432FF"/>
                </a:solidFill>
                <a:effectLst>
                  <a:outerShdw blurRad="38100" dist="38100" dir="2700000" algn="tl">
                    <a:srgbClr val="000000">
                      <a:alpha val="43137"/>
                    </a:srgbClr>
                  </a:outerShdw>
                </a:effectLst>
                <a:latin typeface="Cambria Math" charset="0"/>
                <a:ea typeface="Cambria Math" charset="0"/>
                <a:cs typeface="Cambria Math" charset="0"/>
              </a:rPr>
              <a:t>Conclusion </a:t>
            </a:r>
          </a:p>
        </p:txBody>
      </p:sp>
      <p:sp>
        <p:nvSpPr>
          <p:cNvPr id="3" name="Espace réservé du contenu 2"/>
          <p:cNvSpPr>
            <a:spLocks noGrp="1"/>
          </p:cNvSpPr>
          <p:nvPr>
            <p:ph idx="1"/>
          </p:nvPr>
        </p:nvSpPr>
        <p:spPr/>
        <p:txBody>
          <a:bodyPr>
            <a:normAutofit/>
          </a:bodyPr>
          <a:lstStyle/>
          <a:p>
            <a:pPr marL="0" indent="0" algn="just">
              <a:lnSpc>
                <a:spcPct val="150000"/>
              </a:lnSpc>
              <a:buNone/>
            </a:pPr>
            <a:r>
              <a:rPr lang="fr-FR" sz="3600" b="1" dirty="0">
                <a:latin typeface="Cambria Math" charset="0"/>
                <a:ea typeface="Cambria Math" charset="0"/>
                <a:cs typeface="Cambria Math" charset="0"/>
              </a:rPr>
              <a:t> Diabète du sujet âgé est particulier :</a:t>
            </a:r>
          </a:p>
          <a:p>
            <a:pPr marL="0" indent="0" algn="just">
              <a:lnSpc>
                <a:spcPct val="150000"/>
              </a:lnSpc>
              <a:buNone/>
            </a:pPr>
            <a:r>
              <a:rPr lang="fr-FR" sz="3600" b="1" dirty="0">
                <a:latin typeface="Cambria Math" charset="0"/>
                <a:ea typeface="Cambria Math" charset="0"/>
                <a:cs typeface="Cambria Math" charset="0"/>
              </a:rPr>
              <a:t>Augmentation de sa prévalence </a:t>
            </a:r>
          </a:p>
          <a:p>
            <a:pPr marL="0" indent="0" algn="just">
              <a:lnSpc>
                <a:spcPct val="150000"/>
              </a:lnSpc>
              <a:buNone/>
            </a:pPr>
            <a:r>
              <a:rPr lang="fr-FR" sz="3600" b="1" dirty="0">
                <a:latin typeface="Cambria Math" charset="0"/>
                <a:ea typeface="Cambria Math" charset="0"/>
                <a:cs typeface="Cambria Math" charset="0"/>
              </a:rPr>
              <a:t>Prise en charge pas laxiste pas excessive  </a:t>
            </a:r>
          </a:p>
        </p:txBody>
      </p:sp>
      <p:sp>
        <p:nvSpPr>
          <p:cNvPr id="5" name="Espace réservé du pied de page 4"/>
          <p:cNvSpPr>
            <a:spLocks noGrp="1"/>
          </p:cNvSpPr>
          <p:nvPr>
            <p:ph type="ftr" sz="quarter" idx="11"/>
          </p:nvPr>
        </p:nvSpPr>
        <p:spPr/>
        <p:txBody>
          <a:bodyPr/>
          <a:lstStyle/>
          <a:p>
            <a:r>
              <a:rPr lang="fr-FR" dirty="0"/>
              <a:t>diabète du sujet âgé</a:t>
            </a:r>
          </a:p>
        </p:txBody>
      </p:sp>
      <p:sp>
        <p:nvSpPr>
          <p:cNvPr id="6" name="Espace réservé du numéro de diapositive 5"/>
          <p:cNvSpPr>
            <a:spLocks noGrp="1"/>
          </p:cNvSpPr>
          <p:nvPr>
            <p:ph type="sldNum" sz="quarter" idx="12"/>
          </p:nvPr>
        </p:nvSpPr>
        <p:spPr/>
        <p:txBody>
          <a:bodyPr/>
          <a:lstStyle/>
          <a:p>
            <a:fld id="{D3A43520-AA19-4309-BD0C-4B929C868866}" type="slidenum">
              <a:rPr lang="fr-FR" smtClean="0"/>
              <a:t>57</a:t>
            </a:fld>
            <a:endParaRPr lang="fr-FR" dirty="0"/>
          </a:p>
        </p:txBody>
      </p:sp>
      <p:pic>
        <p:nvPicPr>
          <p:cNvPr id="8" name="Image 7">
            <a:extLst>
              <a:ext uri="{FF2B5EF4-FFF2-40B4-BE49-F238E27FC236}">
                <a16:creationId xmlns:a16="http://schemas.microsoft.com/office/drawing/2014/main" id="{0F17A990-A953-9445-8758-1F4ED70920E7}"/>
              </a:ext>
            </a:extLst>
          </p:cNvPr>
          <p:cNvPicPr>
            <a:picLocks noChangeAspect="1"/>
          </p:cNvPicPr>
          <p:nvPr/>
        </p:nvPicPr>
        <p:blipFill>
          <a:blip r:embed="rId3"/>
          <a:stretch>
            <a:fillRect/>
          </a:stretch>
        </p:blipFill>
        <p:spPr>
          <a:xfrm>
            <a:off x="374072" y="500687"/>
            <a:ext cx="1413164" cy="1054438"/>
          </a:xfrm>
          <a:prstGeom prst="rect">
            <a:avLst/>
          </a:prstGeom>
        </p:spPr>
      </p:pic>
      <p:pic>
        <p:nvPicPr>
          <p:cNvPr id="9" name="Image 8">
            <a:extLst>
              <a:ext uri="{FF2B5EF4-FFF2-40B4-BE49-F238E27FC236}">
                <a16:creationId xmlns:a16="http://schemas.microsoft.com/office/drawing/2014/main" id="{9AA36D67-EC54-A241-A3C8-94F13A43BDAF}"/>
              </a:ext>
            </a:extLst>
          </p:cNvPr>
          <p:cNvPicPr>
            <a:picLocks noChangeAspect="1"/>
          </p:cNvPicPr>
          <p:nvPr/>
        </p:nvPicPr>
        <p:blipFill>
          <a:blip r:embed="rId4"/>
          <a:stretch>
            <a:fillRect/>
          </a:stretch>
        </p:blipFill>
        <p:spPr>
          <a:xfrm>
            <a:off x="9982200" y="365124"/>
            <a:ext cx="1514929" cy="1325563"/>
          </a:xfrm>
          <a:prstGeom prst="rect">
            <a:avLst/>
          </a:prstGeom>
        </p:spPr>
      </p:pic>
    </p:spTree>
    <p:extLst>
      <p:ext uri="{BB962C8B-B14F-4D97-AF65-F5344CB8AC3E}">
        <p14:creationId xmlns:p14="http://schemas.microsoft.com/office/powerpoint/2010/main" val="10449333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1039" y="2651126"/>
            <a:ext cx="10515600" cy="1325563"/>
          </a:xfrm>
        </p:spPr>
        <p:txBody>
          <a:bodyPr>
            <a:normAutofit/>
          </a:bodyPr>
          <a:lstStyle/>
          <a:p>
            <a:pPr algn="ctr"/>
            <a:r>
              <a:rPr lang="fr-FR" sz="8000">
                <a:solidFill>
                  <a:srgbClr val="0432FF"/>
                </a:solidFill>
                <a:latin typeface="Chalkduster" charset="0"/>
                <a:ea typeface="Chalkduster" charset="0"/>
                <a:cs typeface="Chalkduster" charset="0"/>
              </a:rPr>
              <a:t>MERCI </a:t>
            </a:r>
            <a:endParaRPr lang="fr-FR" sz="8000" dirty="0">
              <a:solidFill>
                <a:srgbClr val="0432FF"/>
              </a:solidFill>
              <a:latin typeface="Chalkduster" charset="0"/>
              <a:ea typeface="Chalkduster" charset="0"/>
              <a:cs typeface="Chalkduster" charset="0"/>
            </a:endParaRPr>
          </a:p>
        </p:txBody>
      </p:sp>
    </p:spTree>
    <p:extLst>
      <p:ext uri="{BB962C8B-B14F-4D97-AF65-F5344CB8AC3E}">
        <p14:creationId xmlns:p14="http://schemas.microsoft.com/office/powerpoint/2010/main" val="130476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5542</TotalTime>
  <Words>10646</Words>
  <Application>Microsoft Office PowerPoint</Application>
  <PresentationFormat>Widescreen</PresentationFormat>
  <Paragraphs>941</Paragraphs>
  <Slides>58</Slides>
  <Notes>50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Calibri</vt:lpstr>
      <vt:lpstr>Calibri Light</vt:lpstr>
      <vt:lpstr>Cambria</vt:lpstr>
      <vt:lpstr>Cambria Math</vt:lpstr>
      <vt:lpstr>Chalkduster</vt:lpstr>
      <vt:lpstr>Courier New</vt:lpstr>
      <vt:lpstr>Mangal</vt:lpstr>
      <vt:lpstr>Times New Roman</vt:lpstr>
      <vt:lpstr>Wingdings</vt:lpstr>
      <vt:lpstr>Thème Office</vt:lpstr>
      <vt:lpstr>Diabète du sujet âgé </vt:lpstr>
      <vt:lpstr>Objectifs  </vt:lpstr>
      <vt:lpstr>Introduction  </vt:lpstr>
      <vt:lpstr>Introduction</vt:lpstr>
      <vt:lpstr>Introduction</vt:lpstr>
      <vt:lpstr>Introduction</vt:lpstr>
      <vt:lpstr>Introduction</vt:lpstr>
      <vt:lpstr>Introduction</vt:lpstr>
      <vt:lpstr>Introduction</vt:lpstr>
      <vt:lpstr>Rappel physiologique </vt:lpstr>
      <vt:lpstr>Rappel physiologique </vt:lpstr>
      <vt:lpstr>Cadre nosologique </vt:lpstr>
      <vt:lpstr>Cadre nosologique </vt:lpstr>
      <vt:lpstr>Particularités du sujet âgé </vt:lpstr>
      <vt:lpstr>Particularités du sujet âgé </vt:lpstr>
      <vt:lpstr>Particularités du sujet âgé </vt:lpstr>
      <vt:lpstr>Clinique  </vt:lpstr>
      <vt:lpstr> Clinique  </vt:lpstr>
      <vt:lpstr>Clinique  </vt:lpstr>
      <vt:lpstr>                       Clinique     </vt:lpstr>
      <vt:lpstr>Paraclinique </vt:lpstr>
      <vt:lpstr>Paraclinique </vt:lpstr>
      <vt:lpstr>Complications </vt:lpstr>
      <vt:lpstr>Complications </vt:lpstr>
      <vt:lpstr>Complications </vt:lpstr>
      <vt:lpstr>Complications  </vt:lpstr>
      <vt:lpstr>Complications  </vt:lpstr>
      <vt:lpstr>Complications </vt:lpstr>
      <vt:lpstr>Complications</vt:lpstr>
      <vt:lpstr>Complications </vt:lpstr>
      <vt:lpstr>Complications  </vt:lpstr>
      <vt:lpstr>Complications  </vt:lpstr>
      <vt:lpstr>Complications  </vt:lpstr>
      <vt:lpstr>Complications  </vt:lpstr>
      <vt:lpstr>Signes </vt:lpstr>
      <vt:lpstr>Diagnostic</vt:lpstr>
      <vt:lpstr>Diagnostic</vt:lpstr>
      <vt:lpstr> Diagnostic</vt:lpstr>
      <vt:lpstr>Diagnostic</vt:lpstr>
      <vt:lpstr>Prise en charge </vt:lpstr>
      <vt:lpstr>Objectifs </vt:lpstr>
      <vt:lpstr>PowerPoint Presentation</vt:lpstr>
      <vt:lpstr>Prise en charge </vt:lpstr>
      <vt:lpstr>Prise en charge </vt:lpstr>
      <vt:lpstr>Prise en charge </vt:lpstr>
      <vt:lpstr>Prise en charge </vt:lpstr>
      <vt:lpstr>Prise en charge </vt:lpstr>
      <vt:lpstr>Prise en charge </vt:lpstr>
      <vt:lpstr>Prise en charge </vt:lpstr>
      <vt:lpstr>Prise en charge </vt:lpstr>
      <vt:lpstr>Prise en charge </vt:lpstr>
      <vt:lpstr> Traitement </vt:lpstr>
      <vt:lpstr>Traitement </vt:lpstr>
      <vt:lpstr>Traitement </vt:lpstr>
      <vt:lpstr>Traitement </vt:lpstr>
      <vt:lpstr>Take home message</vt:lpstr>
      <vt:lpstr>Conclusion </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Diabète du sujet âgé </dc:title>
  <dc:creator>Utilisateur de Microsoft Office</dc:creator>
  <cp:lastModifiedBy>Dr Youssouf Diarra</cp:lastModifiedBy>
  <cp:revision>126</cp:revision>
  <dcterms:created xsi:type="dcterms:W3CDTF">2018-10-31T15:54:39Z</dcterms:created>
  <dcterms:modified xsi:type="dcterms:W3CDTF">2018-12-08T10:22:36Z</dcterms:modified>
</cp:coreProperties>
</file>