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  <p:sldMasterId id="2147483820" r:id="rId2"/>
  </p:sldMasterIdLst>
  <p:notesMasterIdLst>
    <p:notesMasterId r:id="rId21"/>
  </p:notesMasterIdLst>
  <p:handoutMasterIdLst>
    <p:handoutMasterId r:id="rId22"/>
  </p:handoutMasterIdLst>
  <p:sldIdLst>
    <p:sldId id="256" r:id="rId3"/>
    <p:sldId id="301" r:id="rId4"/>
    <p:sldId id="339" r:id="rId5"/>
    <p:sldId id="320" r:id="rId6"/>
    <p:sldId id="310" r:id="rId7"/>
    <p:sldId id="311" r:id="rId8"/>
    <p:sldId id="305" r:id="rId9"/>
    <p:sldId id="299" r:id="rId10"/>
    <p:sldId id="326" r:id="rId11"/>
    <p:sldId id="268" r:id="rId12"/>
    <p:sldId id="329" r:id="rId13"/>
    <p:sldId id="330" r:id="rId14"/>
    <p:sldId id="306" r:id="rId15"/>
    <p:sldId id="331" r:id="rId16"/>
    <p:sldId id="336" r:id="rId17"/>
    <p:sldId id="292" r:id="rId18"/>
    <p:sldId id="275" r:id="rId19"/>
    <p:sldId id="29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63F1B"/>
    <a:srgbClr val="F9EBDA"/>
    <a:srgbClr val="0099D9"/>
    <a:srgbClr val="ED2428"/>
    <a:srgbClr val="003D7F"/>
    <a:srgbClr val="009FE3"/>
    <a:srgbClr val="FEF8F1"/>
    <a:srgbClr val="FFB89F"/>
    <a:srgbClr val="FFF9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74" autoAdjust="0"/>
    <p:restoredTop sz="86355" autoAdjust="0"/>
  </p:normalViewPr>
  <p:slideViewPr>
    <p:cSldViewPr snapToGrid="0">
      <p:cViewPr varScale="1">
        <p:scale>
          <a:sx n="64" d="100"/>
          <a:sy n="64" d="100"/>
        </p:scale>
        <p:origin x="978" y="72"/>
      </p:cViewPr>
      <p:guideLst/>
    </p:cSldViewPr>
  </p:slideViewPr>
  <p:outlineViewPr>
    <p:cViewPr>
      <p:scale>
        <a:sx n="33" d="100"/>
        <a:sy n="33" d="100"/>
      </p:scale>
      <p:origin x="0" y="-528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2376"/>
    </p:cViewPr>
  </p:sorterViewPr>
  <p:notesViewPr>
    <p:cSldViewPr snapToGrid="0">
      <p:cViewPr varScale="1">
        <p:scale>
          <a:sx n="56" d="100"/>
          <a:sy n="56" d="100"/>
        </p:scale>
        <p:origin x="2856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F58BDE-6536-498B-9B12-D2B16CB5BE96}" type="datetimeFigureOut">
              <a:rPr lang="fr-FR" smtClean="0"/>
              <a:t>09/12/2017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A9B9E1-587D-4254-9CFE-9FCC905F71A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31224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F4724D-868D-49E2-844B-EF340FB0B7F1}" type="datetimeFigureOut">
              <a:rPr lang="en-US" smtClean="0"/>
              <a:t>12/9/2017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9AD6AA-8523-4FB4-86D5-2FAE7FBE8DD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Espace réservé de l'en-tête 9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12" name="Espace réservé des commentaires 11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13" name="Espace réservé de l'image des diapositives 1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6326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AD6AA-8523-4FB4-86D5-2FAE7FBE8DD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445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AD6AA-8523-4FB4-86D5-2FAE7FBE8DD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072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fr-CH" dirty="0" smtClean="0"/>
              <a:t>Si bébé</a:t>
            </a:r>
            <a:r>
              <a:rPr lang="fr-CH" baseline="0" dirty="0" smtClean="0"/>
              <a:t> est nourri au lait infantile: l’écart es moins important car fortifié. Des </a:t>
            </a:r>
            <a:r>
              <a:rPr lang="fr-CH" baseline="0" dirty="0" err="1" smtClean="0"/>
              <a:t>etudes</a:t>
            </a:r>
            <a:r>
              <a:rPr lang="fr-CH" baseline="0" dirty="0" smtClean="0"/>
              <a:t> </a:t>
            </a:r>
            <a:r>
              <a:rPr lang="fr-CH" baseline="0" dirty="0" err="1" smtClean="0"/>
              <a:t>prove</a:t>
            </a:r>
            <a:r>
              <a:rPr lang="fr-CH" baseline="0" dirty="0" smtClean="0"/>
              <a:t> qu’il y a des </a:t>
            </a:r>
            <a:r>
              <a:rPr lang="fr-CH" baseline="0" dirty="0" err="1" smtClean="0"/>
              <a:t>deficiences</a:t>
            </a:r>
            <a:r>
              <a:rPr lang="fr-CH" baseline="0" dirty="0" smtClean="0"/>
              <a:t>.</a:t>
            </a:r>
          </a:p>
          <a:p>
            <a:endParaRPr lang="fr-CH" baseline="0" dirty="0" smtClean="0"/>
          </a:p>
          <a:p>
            <a:endParaRPr lang="fr-CH" baseline="0" dirty="0" smtClean="0"/>
          </a:p>
          <a:p>
            <a:r>
              <a:rPr lang="en-US" dirty="0" smtClean="0"/>
              <a:t>Dans </a:t>
            </a:r>
            <a:r>
              <a:rPr lang="en-US" dirty="0" err="1" smtClean="0"/>
              <a:t>ce</a:t>
            </a:r>
            <a:r>
              <a:rPr lang="en-US" dirty="0" smtClean="0"/>
              <a:t> graph,</a:t>
            </a:r>
            <a:r>
              <a:rPr lang="en-US" baseline="0" dirty="0" smtClean="0"/>
              <a:t> la </a:t>
            </a:r>
            <a:r>
              <a:rPr lang="en-US" baseline="0" dirty="0" err="1" smtClean="0"/>
              <a:t>densité</a:t>
            </a:r>
            <a:r>
              <a:rPr lang="en-US" baseline="0" dirty="0" smtClean="0"/>
              <a:t> des aliments </a:t>
            </a:r>
            <a:r>
              <a:rPr lang="en-US" baseline="0" dirty="0" err="1" smtClean="0"/>
              <a:t>traditionnel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ont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été</a:t>
            </a:r>
            <a:r>
              <a:rPr lang="en-US" baseline="0" dirty="0" smtClean="0"/>
              <a:t> compare à </a:t>
            </a:r>
            <a:r>
              <a:rPr lang="en-US" baseline="0" dirty="0" err="1" smtClean="0"/>
              <a:t>celle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d’une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densité</a:t>
            </a:r>
            <a:r>
              <a:rPr lang="en-US" baseline="0" dirty="0" smtClean="0"/>
              <a:t> optimal dans 6 pays en </a:t>
            </a:r>
            <a:r>
              <a:rPr lang="en-US" baseline="0" dirty="0" err="1" smtClean="0"/>
              <a:t>voies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developpement</a:t>
            </a:r>
            <a:r>
              <a:rPr lang="en-US" baseline="0" dirty="0" smtClean="0"/>
              <a:t> </a:t>
            </a:r>
            <a:r>
              <a:rPr lang="en-US" dirty="0" smtClean="0"/>
              <a:t>(Bangladesh, Ghana, Guatemala, Peru, Philippines, </a:t>
            </a:r>
            <a:r>
              <a:rPr lang="en-US" dirty="0" err="1" smtClean="0"/>
              <a:t>malawi</a:t>
            </a:r>
            <a:r>
              <a:rPr lang="en-US" dirty="0" smtClean="0"/>
              <a:t>  &amp;</a:t>
            </a:r>
            <a:r>
              <a:rPr lang="en-US" baseline="0" dirty="0" smtClean="0"/>
              <a:t> </a:t>
            </a:r>
            <a:r>
              <a:rPr lang="en-US" dirty="0" smtClean="0"/>
              <a:t>USA non </a:t>
            </a:r>
            <a:r>
              <a:rPr lang="en-US" dirty="0" err="1" smtClean="0"/>
              <a:t>inclus</a:t>
            </a:r>
            <a:r>
              <a:rPr lang="en-US" dirty="0" smtClean="0"/>
              <a:t>).</a:t>
            </a:r>
          </a:p>
          <a:p>
            <a:endParaRPr lang="en-US" dirty="0" smtClean="0"/>
          </a:p>
          <a:p>
            <a:r>
              <a:rPr lang="en-US" dirty="0" err="1" smtClean="0"/>
              <a:t>Comme</a:t>
            </a:r>
            <a:r>
              <a:rPr lang="en-US" dirty="0" smtClean="0"/>
              <a:t> </a:t>
            </a:r>
            <a:r>
              <a:rPr lang="en-US" dirty="0" err="1" smtClean="0"/>
              <a:t>vous</a:t>
            </a:r>
            <a:r>
              <a:rPr lang="en-US" dirty="0" smtClean="0"/>
              <a:t> </a:t>
            </a:r>
            <a:r>
              <a:rPr lang="en-US" dirty="0" err="1" smtClean="0"/>
              <a:t>pouvez</a:t>
            </a:r>
            <a:r>
              <a:rPr lang="en-US" dirty="0" smtClean="0"/>
              <a:t> le </a:t>
            </a:r>
            <a:r>
              <a:rPr lang="en-US" dirty="0" err="1" smtClean="0"/>
              <a:t>constaté</a:t>
            </a:r>
            <a:r>
              <a:rPr lang="en-US" dirty="0" smtClean="0"/>
              <a:t>, la </a:t>
            </a:r>
            <a:r>
              <a:rPr lang="en-US" dirty="0" err="1" smtClean="0"/>
              <a:t>plupart</a:t>
            </a:r>
            <a:r>
              <a:rPr lang="en-US" dirty="0" smtClean="0"/>
              <a:t> des aliments de complement </a:t>
            </a:r>
            <a:r>
              <a:rPr lang="en-US" dirty="0" err="1" smtClean="0"/>
              <a:t>traditionnel</a:t>
            </a:r>
            <a:r>
              <a:rPr lang="en-US" dirty="0" smtClean="0"/>
              <a:t> </a:t>
            </a:r>
            <a:r>
              <a:rPr lang="en-US" dirty="0" err="1" smtClean="0"/>
              <a:t>n’apporte</a:t>
            </a:r>
            <a:r>
              <a:rPr lang="en-US" dirty="0" smtClean="0"/>
              <a:t> pas les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densité</a:t>
            </a:r>
            <a:r>
              <a:rPr lang="en-US" baseline="0" dirty="0" smtClean="0"/>
              <a:t> en nutriments </a:t>
            </a:r>
            <a:r>
              <a:rPr lang="en-US" baseline="0" dirty="0" err="1" smtClean="0"/>
              <a:t>recommendé</a:t>
            </a:r>
            <a:r>
              <a:rPr lang="en-US" baseline="0" dirty="0" smtClean="0"/>
              <a:t> (ratio nutriments/calories) par OMS. </a:t>
            </a:r>
            <a:r>
              <a:rPr lang="en-US" baseline="0" dirty="0" err="1" smtClean="0"/>
              <a:t>Risque</a:t>
            </a:r>
            <a:r>
              <a:rPr lang="en-US" baseline="0" dirty="0" smtClean="0"/>
              <a:t> plus </a:t>
            </a:r>
            <a:r>
              <a:rPr lang="en-US" baseline="0" dirty="0" err="1" smtClean="0"/>
              <a:t>elevé</a:t>
            </a:r>
            <a:r>
              <a:rPr lang="en-US" baseline="0" dirty="0" smtClean="0"/>
              <a:t> pour certain nutriments encore </a:t>
            </a:r>
            <a:r>
              <a:rPr lang="en-US" baseline="0" dirty="0" err="1" smtClean="0"/>
              <a:t>appelés</a:t>
            </a:r>
            <a:r>
              <a:rPr lang="en-US" baseline="0" dirty="0" smtClean="0"/>
              <a:t> les nutriments à </a:t>
            </a:r>
            <a:r>
              <a:rPr lang="en-US" baseline="0" dirty="0" err="1" smtClean="0"/>
              <a:t>problèmes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Fer</a:t>
            </a:r>
            <a:r>
              <a:rPr lang="en-US" baseline="0" dirty="0" smtClean="0"/>
              <a:t>, Zinc, </a:t>
            </a:r>
            <a:r>
              <a:rPr lang="en-US" baseline="0" dirty="0" err="1" smtClean="0"/>
              <a:t>Calciu</a:t>
            </a:r>
            <a:r>
              <a:rPr lang="en-US" baseline="0" dirty="0" smtClean="0"/>
              <a:t>, Niacin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err="1" smtClean="0"/>
              <a:t>Ceci</a:t>
            </a:r>
            <a:r>
              <a:rPr lang="en-US" dirty="0" smtClean="0"/>
              <a:t> </a:t>
            </a:r>
            <a:r>
              <a:rPr lang="en-US" dirty="0" err="1" smtClean="0"/>
              <a:t>aboutit</a:t>
            </a:r>
            <a:r>
              <a:rPr lang="en-US" baseline="0" dirty="0" smtClean="0"/>
              <a:t> a </a:t>
            </a:r>
            <a:r>
              <a:rPr lang="en-US" baseline="0" dirty="0" err="1" smtClean="0"/>
              <a:t>d’importants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écarts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nutritionnels</a:t>
            </a:r>
            <a:r>
              <a:rPr lang="en-US" baseline="0" dirty="0" smtClean="0"/>
              <a:t> par </a:t>
            </a:r>
            <a:r>
              <a:rPr lang="en-US" baseline="0" dirty="0" err="1" smtClean="0"/>
              <a:t>conséquents</a:t>
            </a:r>
            <a:r>
              <a:rPr lang="en-US" baseline="0" dirty="0" smtClean="0"/>
              <a:t> les </a:t>
            </a:r>
            <a:r>
              <a:rPr lang="en-US" baseline="0" dirty="0" err="1" smtClean="0"/>
              <a:t>carences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i="1" dirty="0" smtClean="0"/>
              <a:t>(</a:t>
            </a:r>
            <a:r>
              <a:rPr lang="en-US" i="1" dirty="0" err="1" smtClean="0"/>
              <a:t>Vous</a:t>
            </a:r>
            <a:r>
              <a:rPr lang="en-US" i="1" baseline="0" dirty="0" smtClean="0"/>
              <a:t> </a:t>
            </a:r>
            <a:r>
              <a:rPr lang="en-US" i="1" baseline="0" dirty="0" err="1" smtClean="0"/>
              <a:t>pourriez</a:t>
            </a:r>
            <a:r>
              <a:rPr lang="en-US" i="1" baseline="0" dirty="0" smtClean="0"/>
              <a:t> dire que </a:t>
            </a:r>
            <a:r>
              <a:rPr lang="en-US" i="1" baseline="0" dirty="0" err="1" smtClean="0"/>
              <a:t>c’est</a:t>
            </a:r>
            <a:r>
              <a:rPr lang="en-US" i="1" baseline="0" dirty="0" smtClean="0"/>
              <a:t> pour les pays en </a:t>
            </a:r>
            <a:r>
              <a:rPr lang="en-US" i="1" baseline="0" dirty="0" err="1" smtClean="0"/>
              <a:t>voies</a:t>
            </a:r>
            <a:r>
              <a:rPr lang="en-US" i="1" baseline="0" dirty="0" smtClean="0"/>
              <a:t> de </a:t>
            </a:r>
            <a:r>
              <a:rPr lang="en-US" i="1" baseline="0" dirty="0" err="1" smtClean="0"/>
              <a:t>developpement</a:t>
            </a:r>
            <a:r>
              <a:rPr lang="en-US" i="1" baseline="0" dirty="0" smtClean="0"/>
              <a:t> et non les pays </a:t>
            </a:r>
            <a:r>
              <a:rPr lang="en-US" i="1" baseline="0" dirty="0" err="1" smtClean="0"/>
              <a:t>developpé</a:t>
            </a:r>
            <a:r>
              <a:rPr lang="en-US" i="1" baseline="0" dirty="0" smtClean="0"/>
              <a:t>)</a:t>
            </a:r>
            <a:r>
              <a:rPr lang="en-US" i="1" dirty="0" smtClean="0"/>
              <a:t>.</a:t>
            </a:r>
          </a:p>
          <a:p>
            <a:r>
              <a:rPr lang="en-US" i="1" dirty="0" err="1" smtClean="0"/>
              <a:t>Cependant</a:t>
            </a:r>
            <a:r>
              <a:rPr lang="en-US" i="1" dirty="0" smtClean="0"/>
              <a:t>,</a:t>
            </a:r>
            <a:r>
              <a:rPr lang="en-US" i="1" baseline="0" dirty="0" smtClean="0"/>
              <a:t> </a:t>
            </a:r>
            <a:r>
              <a:rPr lang="en-US" i="1" baseline="0" dirty="0" err="1" smtClean="0"/>
              <a:t>c’est</a:t>
            </a:r>
            <a:r>
              <a:rPr lang="en-US" i="1" baseline="0" dirty="0" smtClean="0"/>
              <a:t> </a:t>
            </a:r>
            <a:r>
              <a:rPr lang="en-US" i="1" baseline="0" dirty="0" err="1" smtClean="0"/>
              <a:t>aussi</a:t>
            </a:r>
            <a:r>
              <a:rPr lang="en-US" i="1" baseline="0" dirty="0" smtClean="0"/>
              <a:t> le </a:t>
            </a:r>
            <a:r>
              <a:rPr lang="en-US" i="1" baseline="0" dirty="0" err="1" smtClean="0"/>
              <a:t>cas</a:t>
            </a:r>
            <a:r>
              <a:rPr lang="en-US" i="1" baseline="0" dirty="0" smtClean="0"/>
              <a:t> en Europe, </a:t>
            </a:r>
            <a:r>
              <a:rPr lang="en-US" i="1" baseline="0" dirty="0" err="1" smtClean="0"/>
              <a:t>où</a:t>
            </a:r>
            <a:r>
              <a:rPr lang="en-US" i="1" baseline="0" dirty="0" smtClean="0"/>
              <a:t> </a:t>
            </a:r>
            <a:r>
              <a:rPr lang="en-US" i="1" baseline="0" dirty="0" err="1" smtClean="0"/>
              <a:t>il</a:t>
            </a:r>
            <a:r>
              <a:rPr lang="en-US" i="1" baseline="0" dirty="0" smtClean="0"/>
              <a:t> </a:t>
            </a:r>
            <a:r>
              <a:rPr lang="en-US" i="1" baseline="0" dirty="0" err="1" smtClean="0"/>
              <a:t>existe</a:t>
            </a:r>
            <a:r>
              <a:rPr lang="en-US" i="1" baseline="0" dirty="0" smtClean="0"/>
              <a:t> des </a:t>
            </a:r>
            <a:r>
              <a:rPr lang="en-US" i="1" baseline="0" dirty="0" err="1" smtClean="0"/>
              <a:t>enquêtes</a:t>
            </a:r>
            <a:r>
              <a:rPr lang="en-US" i="1" baseline="0" dirty="0" smtClean="0"/>
              <a:t> </a:t>
            </a:r>
            <a:r>
              <a:rPr lang="en-US" i="1" baseline="0" dirty="0" err="1" smtClean="0"/>
              <a:t>nutritionnels</a:t>
            </a:r>
            <a:r>
              <a:rPr lang="en-US" i="1" baseline="0" dirty="0" smtClean="0"/>
              <a:t> en France par </a:t>
            </a:r>
            <a:r>
              <a:rPr lang="en-US" i="1" baseline="0" dirty="0" err="1" smtClean="0"/>
              <a:t>exemple</a:t>
            </a:r>
            <a:r>
              <a:rPr lang="en-US" i="1" baseline="0" dirty="0" smtClean="0"/>
              <a:t> </a:t>
            </a:r>
            <a:r>
              <a:rPr lang="en-US" i="1" dirty="0" smtClean="0"/>
              <a:t>(</a:t>
            </a:r>
            <a:r>
              <a:rPr lang="en-US" i="1" dirty="0" err="1" smtClean="0"/>
              <a:t>Fantino</a:t>
            </a:r>
            <a:r>
              <a:rPr lang="en-US" i="1" dirty="0" smtClean="0"/>
              <a:t> study), </a:t>
            </a:r>
            <a:r>
              <a:rPr lang="en-US" i="1" dirty="0" err="1" smtClean="0"/>
              <a:t>allemagne</a:t>
            </a:r>
            <a:r>
              <a:rPr lang="en-US" i="1" dirty="0" smtClean="0"/>
              <a:t> (Donald study) et </a:t>
            </a:r>
            <a:r>
              <a:rPr lang="en-US" i="1" dirty="0" err="1" smtClean="0"/>
              <a:t>aussi</a:t>
            </a:r>
            <a:r>
              <a:rPr lang="en-US" i="1" dirty="0" smtClean="0"/>
              <a:t> aux USA avec FITS study </a:t>
            </a:r>
            <a:r>
              <a:rPr lang="en-US" i="1" dirty="0" err="1" smtClean="0"/>
              <a:t>montrant</a:t>
            </a:r>
            <a:r>
              <a:rPr lang="en-US" i="1" baseline="0" dirty="0" smtClean="0"/>
              <a:t> des </a:t>
            </a:r>
            <a:r>
              <a:rPr lang="en-US" i="1" baseline="0" dirty="0" err="1" smtClean="0"/>
              <a:t>écart</a:t>
            </a:r>
            <a:r>
              <a:rPr lang="en-US" i="1" baseline="0" dirty="0" smtClean="0"/>
              <a:t> de </a:t>
            </a:r>
            <a:r>
              <a:rPr lang="en-US" i="1" baseline="0" dirty="0" err="1" smtClean="0"/>
              <a:t>densité</a:t>
            </a:r>
            <a:r>
              <a:rPr lang="en-US" i="1" baseline="0" dirty="0" smtClean="0"/>
              <a:t> </a:t>
            </a:r>
            <a:r>
              <a:rPr lang="en-US" i="1" baseline="0" dirty="0" err="1" smtClean="0"/>
              <a:t>nutritonnels</a:t>
            </a:r>
            <a:r>
              <a:rPr lang="en-US" i="1" dirty="0" smtClean="0"/>
              <a:t>: </a:t>
            </a:r>
            <a:r>
              <a:rPr lang="en-US" i="1" dirty="0" err="1" smtClean="0"/>
              <a:t>insuffissance</a:t>
            </a:r>
            <a:r>
              <a:rPr lang="en-US" i="1" baseline="0" dirty="0" smtClean="0"/>
              <a:t> entre les </a:t>
            </a:r>
            <a:r>
              <a:rPr lang="en-US" i="1" baseline="0" dirty="0" err="1" smtClean="0"/>
              <a:t>apports</a:t>
            </a:r>
            <a:r>
              <a:rPr lang="en-US" i="1" baseline="0" dirty="0" smtClean="0"/>
              <a:t> et les recommendations</a:t>
            </a:r>
            <a:endParaRPr lang="en-US" i="1" dirty="0" smtClean="0"/>
          </a:p>
          <a:p>
            <a:endParaRPr lang="en-US" i="1" dirty="0" smtClean="0"/>
          </a:p>
          <a:p>
            <a:endParaRPr lang="fr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F0DFA-1CE8-4395-9931-593A44DB792F}" type="slidenum">
              <a:rPr lang="de-DE" smtClean="0">
                <a:solidFill>
                  <a:prstClr val="black"/>
                </a:solidFill>
              </a:rPr>
              <a:pPr/>
              <a:t>7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5080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AD6AA-8523-4FB4-86D5-2FAE7FBE8DD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7728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fr-CH" dirty="0" err="1" smtClean="0"/>
              <a:t>Recommending</a:t>
            </a:r>
            <a:r>
              <a:rPr lang="fr-CH" dirty="0" smtClean="0"/>
              <a:t> one </a:t>
            </a:r>
            <a:r>
              <a:rPr lang="fr-CH" dirty="0" err="1" smtClean="0"/>
              <a:t>bowl</a:t>
            </a:r>
            <a:r>
              <a:rPr lang="fr-CH" dirty="0" smtClean="0"/>
              <a:t> of Nestlé Infant </a:t>
            </a:r>
            <a:r>
              <a:rPr lang="fr-CH" dirty="0" err="1" smtClean="0"/>
              <a:t>cereals</a:t>
            </a:r>
            <a:r>
              <a:rPr lang="fr-CH" dirty="0" smtClean="0"/>
              <a:t> per </a:t>
            </a:r>
            <a:r>
              <a:rPr lang="fr-CH" dirty="0" err="1" smtClean="0"/>
              <a:t>day</a:t>
            </a:r>
            <a:r>
              <a:rPr lang="fr-CH" dirty="0" smtClean="0"/>
              <a:t> </a:t>
            </a:r>
            <a:r>
              <a:rPr lang="fr-CH" dirty="0" err="1" smtClean="0"/>
              <a:t>will</a:t>
            </a:r>
            <a:r>
              <a:rPr lang="fr-CH" dirty="0" smtClean="0"/>
              <a:t> help to </a:t>
            </a:r>
            <a:r>
              <a:rPr lang="fr-CH" dirty="0" err="1" smtClean="0"/>
              <a:t>cover</a:t>
            </a:r>
            <a:r>
              <a:rPr lang="fr-CH" dirty="0" smtClean="0"/>
              <a:t> babies </a:t>
            </a:r>
            <a:r>
              <a:rPr lang="fr-CH" dirty="0" err="1" smtClean="0"/>
              <a:t>key</a:t>
            </a:r>
            <a:r>
              <a:rPr lang="fr-CH" dirty="0" smtClean="0"/>
              <a:t> </a:t>
            </a:r>
            <a:r>
              <a:rPr lang="fr-CH" dirty="0" err="1" smtClean="0"/>
              <a:t>needs</a:t>
            </a:r>
            <a:r>
              <a:rPr lang="fr-CH" dirty="0" smtClean="0"/>
              <a:t>.</a:t>
            </a:r>
          </a:p>
          <a:p>
            <a:endParaRPr lang="fr-CH" dirty="0" smtClean="0"/>
          </a:p>
          <a:p>
            <a:r>
              <a:rPr lang="fr-CH" dirty="0" smtClean="0"/>
              <a:t>One </a:t>
            </a:r>
            <a:r>
              <a:rPr lang="fr-CH" dirty="0" err="1" smtClean="0"/>
              <a:t>bowl</a:t>
            </a:r>
            <a:r>
              <a:rPr lang="fr-CH" dirty="0" smtClean="0"/>
              <a:t> </a:t>
            </a:r>
            <a:r>
              <a:rPr lang="fr-CH" dirty="0" err="1" smtClean="0"/>
              <a:t>could</a:t>
            </a:r>
            <a:r>
              <a:rPr lang="fr-CH" dirty="0" smtClean="0"/>
              <a:t> </a:t>
            </a:r>
            <a:r>
              <a:rPr lang="fr-CH" dirty="0" err="1" smtClean="0"/>
              <a:t>cover</a:t>
            </a:r>
            <a:r>
              <a:rPr lang="fr-CH" dirty="0" smtClean="0"/>
              <a:t> 50 % of </a:t>
            </a:r>
            <a:r>
              <a:rPr lang="fr-CH" dirty="0" err="1" smtClean="0"/>
              <a:t>iron</a:t>
            </a:r>
            <a:r>
              <a:rPr lang="fr-CH" dirty="0" smtClean="0"/>
              <a:t> and calcium, 37% of zinc</a:t>
            </a:r>
          </a:p>
          <a:p>
            <a:endParaRPr lang="fr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94619-BDC0-47F1-931C-06ACEEBDA125}" type="slidenum">
              <a:rPr lang="fr-CH" smtClean="0">
                <a:solidFill>
                  <a:prstClr val="black"/>
                </a:solidFill>
              </a:rPr>
              <a:pPr/>
              <a:t>13</a:t>
            </a:fld>
            <a:endParaRPr lang="fr-C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9403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Remplacez par </a:t>
            </a:r>
            <a:r>
              <a:rPr lang="fr-FR" smtClean="0"/>
              <a:t>votre pays?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AD6AA-8523-4FB4-86D5-2FAE7FBE8DD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568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31" name="Line 23"/>
          <p:cNvSpPr>
            <a:spLocks noChangeShapeType="1"/>
          </p:cNvSpPr>
          <p:nvPr/>
        </p:nvSpPr>
        <p:spPr bwMode="gray">
          <a:xfrm>
            <a:off x="9745133" y="6407150"/>
            <a:ext cx="0" cy="13335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696261"/>
              </a:solidFill>
            </a:endParaRPr>
          </a:p>
        </p:txBody>
      </p:sp>
      <p:sp>
        <p:nvSpPr>
          <p:cNvPr id="17434" name="Rectangle 2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159752" y="2776538"/>
            <a:ext cx="3600449" cy="2862262"/>
          </a:xfrm>
          <a:ln algn="ctr"/>
        </p:spPr>
        <p:txBody>
          <a:bodyPr/>
          <a:lstStyle>
            <a:lvl1pPr marL="0" indent="0"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F8A404A-ADE9-4795-A347-6C8528323005}" type="slidenum">
              <a:rPr 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Titre 1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opperplate Gothic Bold" panose="020E0705020206020404" pitchFamily="34" charset="0"/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42800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opperplate Gothic Bold" panose="020E07050202060204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86A465-0E79-42F7-9064-AA4E28A35AC8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0321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99FF00-8246-4E0D-B631-D66C7BD6EE4A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4089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8368" y="1417639"/>
            <a:ext cx="5450417" cy="4537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31984" y="1417639"/>
            <a:ext cx="5450416" cy="4537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9FE938-E50B-49D0-867F-5506004B3D26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1182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14BA39-4125-4BEC-9E8F-F7E6B2FD313E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6643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3EF8E5-8FFE-48BE-BBFE-C4DFF7482E3A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9996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2EA1D6-7C0A-47EA-B01E-73177AC91EAC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81249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E01E1E-9A38-49D2-A3FC-2050FD90FEA0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2319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30D45D-308A-4D20-B5C6-1B5CF8891BF2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1507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9810B4-788C-4C59-90E1-B20CCD7A30DB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5979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40800" y="315913"/>
            <a:ext cx="28194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8368" y="315913"/>
            <a:ext cx="8259233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8E2F04-D1C5-4611-AB0E-1C4D5ABD592F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1606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26864" y="6356352"/>
            <a:ext cx="1500651" cy="366183"/>
          </a:xfrm>
        </p:spPr>
        <p:txBody>
          <a:bodyPr/>
          <a:lstStyle/>
          <a:p>
            <a:fld id="{12EDB624-D2EA-45C0-9447-982BB42ABB08}" type="datetime1">
              <a:rPr lang="en-GB" smtClean="0">
                <a:solidFill>
                  <a:srgbClr val="1C1C1C">
                    <a:tint val="75000"/>
                  </a:srgbClr>
                </a:solidFill>
              </a:rPr>
              <a:pPr/>
              <a:t>09/12/2017</a:t>
            </a:fld>
            <a:endParaRPr lang="en-GB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F108B-9581-4540-AA43-13F73FEA5A90}" type="slidenum">
              <a:rPr lang="en-GB" smtClean="0">
                <a:solidFill>
                  <a:srgbClr val="1C1C1C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1C1C1C">
                  <a:tint val="75000"/>
                </a:srgbClr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2112433" y="6357326"/>
            <a:ext cx="7823200" cy="383580"/>
          </a:xfrm>
        </p:spPr>
        <p:txBody>
          <a:bodyPr anchor="b">
            <a:noAutofit/>
          </a:bodyPr>
          <a:lstStyle>
            <a:lvl1pPr marL="0" indent="0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2pPr>
            <a:lvl3pPr marL="914400" indent="0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3pPr>
            <a:lvl4pPr marL="1371600" indent="0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4pPr>
            <a:lvl5pPr marL="1828800" indent="0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4397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DF011-3718-4E6E-92B2-28FD0CDA8FB8}" type="datetimeFigureOut">
              <a:rPr lang="fr-FR" smtClean="0"/>
              <a:t>09/12/2017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7A505-04F6-4A68-85B3-AC197F8F040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31394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DF011-3718-4E6E-92B2-28FD0CDA8FB8}" type="datetimeFigureOut">
              <a:rPr lang="fr-FR" smtClean="0"/>
              <a:t>09/12/2017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7A505-04F6-4A68-85B3-AC197F8F040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33644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DF011-3718-4E6E-92B2-28FD0CDA8FB8}" type="datetimeFigureOut">
              <a:rPr lang="fr-FR" smtClean="0"/>
              <a:t>09/12/2017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7A505-04F6-4A68-85B3-AC197F8F040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92413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DF011-3718-4E6E-92B2-28FD0CDA8FB8}" type="datetimeFigureOut">
              <a:rPr lang="fr-FR" smtClean="0"/>
              <a:t>09/12/2017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7A505-04F6-4A68-85B3-AC197F8F040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2691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DF011-3718-4E6E-92B2-28FD0CDA8FB8}" type="datetimeFigureOut">
              <a:rPr lang="fr-FR" smtClean="0"/>
              <a:t>09/12/2017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7A505-04F6-4A68-85B3-AC197F8F040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46674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DF011-3718-4E6E-92B2-28FD0CDA8FB8}" type="datetimeFigureOut">
              <a:rPr lang="fr-FR" smtClean="0"/>
              <a:t>09/12/2017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7A505-04F6-4A68-85B3-AC197F8F040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26205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DF011-3718-4E6E-92B2-28FD0CDA8FB8}" type="datetimeFigureOut">
              <a:rPr lang="fr-FR" smtClean="0"/>
              <a:t>09/12/2017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7A505-04F6-4A68-85B3-AC197F8F040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6862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DF011-3718-4E6E-92B2-28FD0CDA8FB8}" type="datetimeFigureOut">
              <a:rPr lang="fr-FR" smtClean="0"/>
              <a:t>09/12/2017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7A505-04F6-4A68-85B3-AC197F8F040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38436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DF011-3718-4E6E-92B2-28FD0CDA8FB8}" type="datetimeFigureOut">
              <a:rPr lang="fr-FR" smtClean="0"/>
              <a:t>09/12/2017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7A505-04F6-4A68-85B3-AC197F8F040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5132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DF011-3718-4E6E-92B2-28FD0CDA8FB8}" type="datetimeFigureOut">
              <a:rPr lang="fr-FR" smtClean="0"/>
              <a:t>09/12/2017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7A505-04F6-4A68-85B3-AC197F8F040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89693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DF011-3718-4E6E-92B2-28FD0CDA8FB8}" type="datetimeFigureOut">
              <a:rPr lang="fr-FR" smtClean="0"/>
              <a:t>09/12/2017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7A505-04F6-4A68-85B3-AC197F8F040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0988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36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39184" y="962692"/>
            <a:ext cx="11732422" cy="570639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45" name="Rectangle 21"/>
          <p:cNvSpPr>
            <a:spLocks noGrp="1" noChangeArrowheads="1"/>
          </p:cNvSpPr>
          <p:nvPr>
            <p:ph type="title"/>
          </p:nvPr>
        </p:nvSpPr>
        <p:spPr bwMode="gray">
          <a:xfrm>
            <a:off x="478368" y="315914"/>
            <a:ext cx="11281833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46" name="Rectangle 22"/>
          <p:cNvSpPr>
            <a:spLocks noGrp="1" noChangeArrowheads="1"/>
          </p:cNvSpPr>
          <p:nvPr>
            <p:ph type="body" idx="1"/>
          </p:nvPr>
        </p:nvSpPr>
        <p:spPr bwMode="gray">
          <a:xfrm>
            <a:off x="478368" y="1417639"/>
            <a:ext cx="11104033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</a:t>
            </a:r>
            <a:r>
              <a:rPr lang="en-US" dirty="0" err="1" smtClean="0"/>
              <a:t>texte</a:t>
            </a:r>
            <a:r>
              <a:rPr lang="en-US" dirty="0" smtClean="0"/>
              <a:t> style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47" name="Rectangle 23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1009651" y="6524626"/>
            <a:ext cx="1629833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48" name="Rectangle 24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2916767" y="6524626"/>
            <a:ext cx="529166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49" name="Rectangle 25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239184" y="6524625"/>
            <a:ext cx="48260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F8A404A-ADE9-4795-A347-6C8528323005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050" name="Line 26"/>
          <p:cNvSpPr>
            <a:spLocks noChangeShapeType="1"/>
          </p:cNvSpPr>
          <p:nvPr/>
        </p:nvSpPr>
        <p:spPr bwMode="gray">
          <a:xfrm>
            <a:off x="865717" y="6535738"/>
            <a:ext cx="0" cy="13335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696261"/>
              </a:solidFill>
            </a:endParaRPr>
          </a:p>
        </p:txBody>
      </p:sp>
      <p:sp>
        <p:nvSpPr>
          <p:cNvPr id="1051" name="Line 27"/>
          <p:cNvSpPr>
            <a:spLocks noChangeShapeType="1"/>
          </p:cNvSpPr>
          <p:nvPr/>
        </p:nvSpPr>
        <p:spPr bwMode="gray">
          <a:xfrm>
            <a:off x="2783417" y="6535738"/>
            <a:ext cx="0" cy="13335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696261"/>
              </a:solidFill>
            </a:endParaRP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 rotWithShape="1">
          <a:blip r:embed="rId14"/>
          <a:srcRect l="1898" t="4695" r="431" b="1941"/>
          <a:stretch/>
        </p:blipFill>
        <p:spPr>
          <a:xfrm>
            <a:off x="9888897" y="63167"/>
            <a:ext cx="2062471" cy="134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133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32" r:id="rId12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rgbClr val="007EB0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rgbClr val="007EB0"/>
          </a:solidFill>
          <a:latin typeface="Arial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rgbClr val="007EB0"/>
          </a:solidFill>
          <a:latin typeface="Arial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rgbClr val="007EB0"/>
          </a:solidFill>
          <a:latin typeface="Arial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rgbClr val="007EB0"/>
          </a:solidFill>
          <a:latin typeface="Arial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rgbClr val="007EB0"/>
          </a:solidFill>
          <a:latin typeface="Arial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rgbClr val="007EB0"/>
          </a:solidFill>
          <a:latin typeface="Arial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rgbClr val="007EB0"/>
          </a:solidFill>
          <a:latin typeface="Arial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rgbClr val="007EB0"/>
          </a:solidFill>
          <a:latin typeface="Arial" charset="0"/>
        </a:defRPr>
      </a:lvl9pPr>
    </p:titleStyle>
    <p:bodyStyle>
      <a:lvl1pPr marL="180975" indent="-180975" algn="l" rtl="0" eaLnBrk="1" fontAlgn="base" hangingPunct="1">
        <a:spcBef>
          <a:spcPct val="20000"/>
        </a:spcBef>
        <a:spcAft>
          <a:spcPct val="0"/>
        </a:spcAft>
        <a:buClr>
          <a:srgbClr val="007EB0"/>
        </a:buClr>
        <a:defRPr sz="1900">
          <a:solidFill>
            <a:schemeClr val="tx1"/>
          </a:solidFill>
          <a:latin typeface="+mn-lt"/>
          <a:ea typeface="+mn-ea"/>
          <a:cs typeface="+mn-cs"/>
        </a:defRPr>
      </a:lvl1pPr>
      <a:lvl2pPr marL="390525" indent="-20796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sz="1900">
          <a:solidFill>
            <a:schemeClr val="tx1"/>
          </a:solidFill>
          <a:latin typeface="+mn-lt"/>
        </a:defRPr>
      </a:lvl2pPr>
      <a:lvl3pPr marL="581025" indent="-18891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sz="1600">
          <a:solidFill>
            <a:schemeClr val="tx1"/>
          </a:solidFill>
          <a:latin typeface="+mn-lt"/>
        </a:defRPr>
      </a:lvl3pPr>
      <a:lvl4pPr marL="790575" indent="-20796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4pPr>
      <a:lvl5pPr marL="971550" indent="-17938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sz="1200">
          <a:solidFill>
            <a:schemeClr val="tx1"/>
          </a:solidFill>
          <a:latin typeface="+mn-lt"/>
        </a:defRPr>
      </a:lvl5pPr>
      <a:lvl6pPr marL="1428750" indent="-17938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sz="1200">
          <a:solidFill>
            <a:schemeClr val="tx1"/>
          </a:solidFill>
          <a:latin typeface="+mn-lt"/>
        </a:defRPr>
      </a:lvl6pPr>
      <a:lvl7pPr marL="1885950" indent="-17938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sz="1200">
          <a:solidFill>
            <a:schemeClr val="tx1"/>
          </a:solidFill>
          <a:latin typeface="+mn-lt"/>
        </a:defRPr>
      </a:lvl7pPr>
      <a:lvl8pPr marL="2343150" indent="-17938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sz="1200">
          <a:solidFill>
            <a:schemeClr val="tx1"/>
          </a:solidFill>
          <a:latin typeface="+mn-lt"/>
        </a:defRPr>
      </a:lvl8pPr>
      <a:lvl9pPr marL="2800350" indent="-17938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sz="12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E36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4DF011-3718-4E6E-92B2-28FD0CDA8FB8}" type="datetimeFigureOut">
              <a:rPr lang="fr-FR" smtClean="0"/>
              <a:t>09/12/2017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7A505-04F6-4A68-85B3-AC197F8F040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0098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16" y="1540039"/>
            <a:ext cx="3686121" cy="3769897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8837" y="4113236"/>
            <a:ext cx="3623679" cy="260985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22940" y="1626260"/>
            <a:ext cx="6494831" cy="191141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fr-FR" sz="2800" dirty="0" smtClean="0"/>
              <a:t>problématique de l’anémie ferriprive </a:t>
            </a:r>
            <a:r>
              <a:rPr lang="fr-FR" sz="2800" dirty="0" smtClean="0"/>
              <a:t>chez l’</a:t>
            </a:r>
            <a:r>
              <a:rPr lang="fr-FR" sz="2800" dirty="0" smtClean="0"/>
              <a:t>enfant</a:t>
            </a:r>
            <a:r>
              <a:rPr lang="fr-FR" sz="2800" dirty="0" smtClean="0"/>
              <a:t>: </a:t>
            </a:r>
            <a:r>
              <a:rPr lang="fr-FR" sz="2800" dirty="0" smtClean="0">
                <a:solidFill>
                  <a:srgbClr val="FF0000"/>
                </a:solidFill>
              </a:rPr>
              <a:t>stratégie de prévention</a:t>
            </a:r>
            <a:endParaRPr lang="fr-F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8867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783" y="176464"/>
            <a:ext cx="9601196" cy="545432"/>
          </a:xfrm>
        </p:spPr>
        <p:txBody>
          <a:bodyPr/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</a:rPr>
              <a:t>Agenda</a:t>
            </a:r>
            <a:endParaRPr lang="en-US" sz="54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190639"/>
            <a:ext cx="8620262" cy="3051578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dirty="0" smtClean="0">
                <a:latin typeface="Calibri" panose="020F0502020204030204" pitchFamily="34" charset="0"/>
              </a:rPr>
              <a:t>Les 1000 1ers jours: une fenêtre d’opportunité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dirty="0" smtClean="0">
                <a:latin typeface="Calibri" panose="020F0502020204030204" pitchFamily="34" charset="0"/>
              </a:rPr>
              <a:t>Défis de l’alimentation de complément: carence en Fer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dirty="0" smtClean="0">
                <a:latin typeface="Calibri" panose="020F0502020204030204" pitchFamily="34" charset="0"/>
              </a:rPr>
              <a:t>Stratégies de la prévention de l’anémie ferriprive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dirty="0" smtClean="0">
                <a:latin typeface="Calibri" panose="020F0502020204030204" pitchFamily="34" charset="0"/>
              </a:rPr>
              <a:t>Conclusion </a:t>
            </a:r>
          </a:p>
          <a:p>
            <a:pPr>
              <a:lnSpc>
                <a:spcPct val="150000"/>
              </a:lnSpc>
            </a:pPr>
            <a:endParaRPr lang="fr-FR" sz="2800" dirty="0">
              <a:latin typeface="Calibri" panose="020F0502020204030204" pitchFamily="34" charset="0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992" y="4989583"/>
            <a:ext cx="8723788" cy="1165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2526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F108B-9581-4540-AA43-13F73FEA5A90}" type="slidenum">
              <a:rPr lang="en-GB" smtClean="0">
                <a:solidFill>
                  <a:srgbClr val="1C1C1C">
                    <a:tint val="75000"/>
                  </a:srgbClr>
                </a:solidFill>
              </a:rPr>
              <a:pPr/>
              <a:t>3</a:t>
            </a:fld>
            <a:endParaRPr lang="en-GB">
              <a:solidFill>
                <a:srgbClr val="1C1C1C">
                  <a:tint val="75000"/>
                </a:srgbClr>
              </a:solidFill>
            </a:endParaRPr>
          </a:p>
        </p:txBody>
      </p:sp>
      <p:pic>
        <p:nvPicPr>
          <p:cNvPr id="6" name="Image 8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2"/>
          <a:stretch/>
        </p:blipFill>
        <p:spPr>
          <a:xfrm>
            <a:off x="1484270" y="839693"/>
            <a:ext cx="7614760" cy="5684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00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44929" y="166916"/>
            <a:ext cx="9572839" cy="445726"/>
          </a:xfrm>
        </p:spPr>
        <p:txBody>
          <a:bodyPr>
            <a:noAutofit/>
          </a:bodyPr>
          <a:lstStyle/>
          <a:p>
            <a:pPr algn="ctr"/>
            <a:r>
              <a:rPr lang="fr-FR" sz="28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Les 1000 1ers jours: une fenêtre d’opportunités pour un avenir meilleur..</a:t>
            </a:r>
            <a:br>
              <a:rPr lang="fr-FR" sz="2800" b="1" dirty="0" smtClean="0">
                <a:solidFill>
                  <a:schemeClr val="bg1"/>
                </a:solidFill>
                <a:cs typeface="Arial" panose="020B0604020202020204" pitchFamily="34" charset="0"/>
              </a:rPr>
            </a:br>
            <a:endParaRPr lang="fr-FR" sz="28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172200" y="1930934"/>
            <a:ext cx="5490411" cy="767295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457200" indent="-457200">
              <a:lnSpc>
                <a:spcPct val="85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fr-FR" sz="2800" b="1" dirty="0" smtClean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Arial" panose="020B0604020202020204" pitchFamily="34" charset="0"/>
              </a:rPr>
              <a:t>La nutrition pour prévenir les retards de croissance</a:t>
            </a:r>
            <a:endParaRPr lang="fr-FR" sz="2800" b="1" dirty="0">
              <a:solidFill>
                <a:schemeClr val="tx1"/>
              </a:solidFill>
              <a:latin typeface="Calibri" panose="020F050202020403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6" name="Rectangle à coins arrondis 15"/>
          <p:cNvSpPr/>
          <p:nvPr/>
        </p:nvSpPr>
        <p:spPr>
          <a:xfrm>
            <a:off x="6737684" y="3174549"/>
            <a:ext cx="4924927" cy="2990287"/>
          </a:xfrm>
          <a:prstGeom prst="roundRect">
            <a:avLst>
              <a:gd name="adj" fmla="val 6474"/>
            </a:avLst>
          </a:prstGeom>
          <a:solidFill>
            <a:srgbClr val="EE3631"/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2400" b="1" dirty="0" smtClean="0">
              <a:solidFill>
                <a:schemeClr val="bg1"/>
              </a:solidFill>
            </a:endParaRPr>
          </a:p>
          <a:p>
            <a:r>
              <a:rPr lang="fr-FR" sz="2400" b="1" dirty="0" smtClean="0">
                <a:solidFill>
                  <a:schemeClr val="bg1"/>
                </a:solidFill>
              </a:rPr>
              <a:t>De la naissance à 2 ans de vie:</a:t>
            </a:r>
          </a:p>
          <a:p>
            <a:r>
              <a:rPr lang="fr-FR" sz="2400" b="1" dirty="0">
                <a:solidFill>
                  <a:schemeClr val="bg1"/>
                </a:solidFill>
              </a:rPr>
              <a:t>V</a:t>
            </a:r>
            <a:r>
              <a:rPr lang="fr-FR" sz="2400" b="1" dirty="0" smtClean="0">
                <a:solidFill>
                  <a:schemeClr val="bg1"/>
                </a:solidFill>
              </a:rPr>
              <a:t>itesse de croissance la plus élevée durant un cycle de vie 	</a:t>
            </a:r>
          </a:p>
          <a:p>
            <a:r>
              <a:rPr lang="fr-FR" sz="2400" b="1" dirty="0" smtClean="0">
                <a:solidFill>
                  <a:schemeClr val="bg1"/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2400" b="1" dirty="0" smtClean="0">
                <a:solidFill>
                  <a:schemeClr val="bg1"/>
                </a:solidFill>
              </a:rPr>
              <a:t>+ 250% poids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2400" b="1" dirty="0" smtClean="0">
                <a:solidFill>
                  <a:schemeClr val="bg1"/>
                </a:solidFill>
              </a:rPr>
              <a:t>+ 75% taille</a:t>
            </a:r>
          </a:p>
          <a:p>
            <a:pPr algn="ctr"/>
            <a:endParaRPr lang="fr-FR" sz="2000" b="1" dirty="0">
              <a:solidFill>
                <a:schemeClr val="bg1"/>
              </a:solidFill>
            </a:endParaRPr>
          </a:p>
          <a:p>
            <a:pPr algn="ctr"/>
            <a:r>
              <a:rPr lang="fr-FR" sz="2000" b="1" dirty="0" smtClean="0">
                <a:solidFill>
                  <a:schemeClr val="bg1"/>
                </a:solidFill>
              </a:rPr>
              <a:t> </a:t>
            </a:r>
            <a:endParaRPr lang="fr-FR" sz="2000" b="1" dirty="0">
              <a:solidFill>
                <a:schemeClr val="bg1"/>
              </a:solidFill>
            </a:endParaRPr>
          </a:p>
        </p:txBody>
      </p:sp>
      <p:grpSp>
        <p:nvGrpSpPr>
          <p:cNvPr id="18" name="Groupe 17"/>
          <p:cNvGrpSpPr/>
          <p:nvPr/>
        </p:nvGrpSpPr>
        <p:grpSpPr>
          <a:xfrm>
            <a:off x="410564" y="5222132"/>
            <a:ext cx="1403247" cy="718930"/>
            <a:chOff x="517072" y="4931163"/>
            <a:chExt cx="2601686" cy="1092009"/>
          </a:xfrm>
        </p:grpSpPr>
        <p:sp>
          <p:nvSpPr>
            <p:cNvPr id="4" name="Rectangle à coins arrondis 3"/>
            <p:cNvSpPr/>
            <p:nvPr/>
          </p:nvSpPr>
          <p:spPr>
            <a:xfrm>
              <a:off x="517072" y="5451672"/>
              <a:ext cx="2601686" cy="571500"/>
            </a:xfrm>
            <a:prstGeom prst="roundRect">
              <a:avLst/>
            </a:prstGeom>
            <a:solidFill>
              <a:srgbClr val="EE3631"/>
            </a:solidFill>
            <a:ln>
              <a:solidFill>
                <a:srgbClr val="EE3631"/>
              </a:solidFill>
            </a:ln>
            <a:effectLst>
              <a:softEdge rad="12700"/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b="1" dirty="0" smtClean="0"/>
                <a:t>PHYSIQUE</a:t>
              </a:r>
              <a:endParaRPr lang="fr-FR" sz="1100" b="1" dirty="0"/>
            </a:p>
          </p:txBody>
        </p:sp>
        <p:sp>
          <p:nvSpPr>
            <p:cNvPr id="17" name="Flèche vers le bas 16"/>
            <p:cNvSpPr/>
            <p:nvPr/>
          </p:nvSpPr>
          <p:spPr>
            <a:xfrm rot="10800000">
              <a:off x="1621971" y="4931163"/>
              <a:ext cx="391887" cy="464329"/>
            </a:xfrm>
            <a:prstGeom prst="downArrow">
              <a:avLst/>
            </a:prstGeom>
            <a:solidFill>
              <a:srgbClr val="EE3631"/>
            </a:solidFill>
            <a:ln>
              <a:solidFill>
                <a:srgbClr val="EE36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1" name="ZoneTexte 20"/>
          <p:cNvSpPr txBox="1"/>
          <p:nvPr/>
        </p:nvSpPr>
        <p:spPr>
          <a:xfrm>
            <a:off x="244929" y="6340220"/>
            <a:ext cx="59272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err="1" smtClean="0"/>
              <a:t>Bier</a:t>
            </a:r>
            <a:r>
              <a:rPr lang="fr-FR" sz="1200" b="1" dirty="0" smtClean="0"/>
              <a:t>, 2008; WHO </a:t>
            </a:r>
            <a:r>
              <a:rPr lang="fr-FR" sz="1200" b="1" dirty="0" err="1" smtClean="0"/>
              <a:t>child</a:t>
            </a:r>
            <a:r>
              <a:rPr lang="fr-FR" sz="1200" b="1" dirty="0" smtClean="0"/>
              <a:t> </a:t>
            </a:r>
            <a:r>
              <a:rPr lang="fr-FR" sz="1200" b="1" dirty="0" err="1" smtClean="0"/>
              <a:t>growth</a:t>
            </a:r>
            <a:r>
              <a:rPr lang="fr-FR" sz="1200" b="1" dirty="0" smtClean="0"/>
              <a:t> standards;2006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028" y="1046285"/>
            <a:ext cx="5155961" cy="3967057"/>
          </a:xfrm>
          <a:prstGeom prst="rect">
            <a:avLst/>
          </a:prstGeom>
        </p:spPr>
      </p:pic>
      <p:grpSp>
        <p:nvGrpSpPr>
          <p:cNvPr id="19" name="Groupe 17"/>
          <p:cNvGrpSpPr/>
          <p:nvPr/>
        </p:nvGrpSpPr>
        <p:grpSpPr>
          <a:xfrm>
            <a:off x="2196889" y="5224632"/>
            <a:ext cx="1403247" cy="718930"/>
            <a:chOff x="517072" y="4931163"/>
            <a:chExt cx="2601686" cy="1092009"/>
          </a:xfrm>
          <a:solidFill>
            <a:srgbClr val="FFFF00"/>
          </a:solidFill>
        </p:grpSpPr>
        <p:sp>
          <p:nvSpPr>
            <p:cNvPr id="20" name="Rectangle à coins arrondis 3"/>
            <p:cNvSpPr/>
            <p:nvPr/>
          </p:nvSpPr>
          <p:spPr>
            <a:xfrm>
              <a:off x="517072" y="5451672"/>
              <a:ext cx="2601686" cy="571500"/>
            </a:xfrm>
            <a:prstGeom prst="roundRect">
              <a:avLst/>
            </a:prstGeom>
            <a:grpFill/>
            <a:ln>
              <a:solidFill>
                <a:srgbClr val="FFFF00"/>
              </a:solidFill>
            </a:ln>
            <a:effectLst>
              <a:softEdge rad="12700"/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b="1" dirty="0" smtClean="0">
                  <a:solidFill>
                    <a:srgbClr val="002060"/>
                  </a:solidFill>
                </a:rPr>
                <a:t>IMMUNITE</a:t>
              </a:r>
              <a:endParaRPr lang="fr-FR" sz="1100" b="1" dirty="0">
                <a:solidFill>
                  <a:srgbClr val="002060"/>
                </a:solidFill>
              </a:endParaRPr>
            </a:p>
          </p:txBody>
        </p:sp>
        <p:sp>
          <p:nvSpPr>
            <p:cNvPr id="22" name="Flèche vers le bas 16"/>
            <p:cNvSpPr/>
            <p:nvPr/>
          </p:nvSpPr>
          <p:spPr>
            <a:xfrm rot="10800000">
              <a:off x="1621971" y="4931163"/>
              <a:ext cx="391887" cy="464329"/>
            </a:xfrm>
            <a:prstGeom prst="downArrow">
              <a:avLst/>
            </a:prstGeom>
            <a:grp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3" name="Groupe 17"/>
          <p:cNvGrpSpPr/>
          <p:nvPr/>
        </p:nvGrpSpPr>
        <p:grpSpPr>
          <a:xfrm>
            <a:off x="4058170" y="5242122"/>
            <a:ext cx="1403247" cy="718930"/>
            <a:chOff x="517072" y="4931163"/>
            <a:chExt cx="2601686" cy="1092009"/>
          </a:xfrm>
          <a:solidFill>
            <a:srgbClr val="FFC000"/>
          </a:solidFill>
        </p:grpSpPr>
        <p:sp>
          <p:nvSpPr>
            <p:cNvPr id="24" name="Rectangle à coins arrondis 3"/>
            <p:cNvSpPr/>
            <p:nvPr/>
          </p:nvSpPr>
          <p:spPr>
            <a:xfrm>
              <a:off x="517072" y="5451672"/>
              <a:ext cx="2601686" cy="571500"/>
            </a:xfrm>
            <a:prstGeom prst="roundRect">
              <a:avLst/>
            </a:prstGeom>
            <a:grpFill/>
            <a:ln>
              <a:solidFill>
                <a:srgbClr val="FFC000"/>
              </a:solidFill>
            </a:ln>
            <a:effectLst>
              <a:softEdge rad="12700"/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b="1" dirty="0" smtClean="0">
                  <a:solidFill>
                    <a:srgbClr val="002060"/>
                  </a:solidFill>
                </a:rPr>
                <a:t>CEREBRAL</a:t>
              </a:r>
              <a:endParaRPr lang="fr-FR" sz="1100" b="1" dirty="0">
                <a:solidFill>
                  <a:srgbClr val="002060"/>
                </a:solidFill>
              </a:endParaRPr>
            </a:p>
          </p:txBody>
        </p:sp>
        <p:sp>
          <p:nvSpPr>
            <p:cNvPr id="25" name="Flèche vers le bas 16"/>
            <p:cNvSpPr/>
            <p:nvPr/>
          </p:nvSpPr>
          <p:spPr>
            <a:xfrm rot="10800000">
              <a:off x="1621971" y="4931163"/>
              <a:ext cx="391887" cy="464329"/>
            </a:xfrm>
            <a:prstGeom prst="downArrow">
              <a:avLst/>
            </a:prstGeom>
            <a:grp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2366508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REAST FEEDING POSTER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32" r="38429" b="7882"/>
          <a:stretch/>
        </p:blipFill>
        <p:spPr bwMode="auto">
          <a:xfrm>
            <a:off x="335280" y="1142999"/>
            <a:ext cx="5904107" cy="5257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08722" y="129539"/>
            <a:ext cx="9134061" cy="545432"/>
          </a:xfrm>
        </p:spPr>
        <p:txBody>
          <a:bodyPr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Les 1000 1ers jours: une fenêtre d’opportunités</a:t>
            </a:r>
            <a:br>
              <a:rPr lang="fr-FR" b="1" dirty="0" smtClean="0">
                <a:solidFill>
                  <a:schemeClr val="bg1"/>
                </a:solidFill>
              </a:rPr>
            </a:b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431892" y="1878867"/>
            <a:ext cx="543827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fontAlgn="base">
              <a:lnSpc>
                <a:spcPct val="150000"/>
              </a:lnSpc>
              <a:tabLst>
                <a:tab pos="457200" algn="l"/>
              </a:tabLst>
            </a:pPr>
            <a:r>
              <a:rPr lang="fr-FR" sz="2000" dirty="0" smtClean="0">
                <a:solidFill>
                  <a:srgbClr val="2E5FC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fr-FR" sz="2000" u="sng" dirty="0" smtClean="0">
                <a:solidFill>
                  <a:srgbClr val="2E5FC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Lait Maternel</a:t>
            </a:r>
            <a:r>
              <a:rPr lang="fr-FR" sz="2000" dirty="0" smtClean="0">
                <a:solidFill>
                  <a:srgbClr val="2E5FC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lvl="0" indent="-342900" fontAlgn="base">
              <a:lnSpc>
                <a:spcPct val="150000"/>
              </a:lnSpc>
              <a:spcAft>
                <a:spcPts val="0"/>
              </a:spcAft>
              <a:buFont typeface="Times New Roman" panose="02020603050405020304" pitchFamily="18" charset="0"/>
              <a:buChar char="•"/>
              <a:tabLst>
                <a:tab pos="457200" algn="l"/>
              </a:tabLst>
            </a:pPr>
            <a:r>
              <a:rPr lang="fr-FR" sz="2000" dirty="0" smtClean="0">
                <a:solidFill>
                  <a:srgbClr val="2E5FC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Nutritionnellement complet pour le nouveau-né à terme</a:t>
            </a:r>
            <a:endParaRPr lang="fr-FR" sz="1050" dirty="0" smtClean="0">
              <a:solidFill>
                <a:srgbClr val="2E5FC4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50000"/>
              </a:lnSpc>
              <a:spcAft>
                <a:spcPts val="0"/>
              </a:spcAft>
              <a:buFont typeface="Times New Roman" panose="02020603050405020304" pitchFamily="18" charset="0"/>
              <a:buChar char="•"/>
              <a:tabLst>
                <a:tab pos="457200" algn="l"/>
              </a:tabLst>
            </a:pPr>
            <a:r>
              <a:rPr lang="fr-FR" sz="2000" dirty="0" smtClean="0">
                <a:solidFill>
                  <a:srgbClr val="2E5FC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Apporte des nutriments à haute valeur biologique </a:t>
            </a:r>
            <a:endParaRPr lang="fr-FR" sz="1050" dirty="0" smtClean="0">
              <a:solidFill>
                <a:srgbClr val="2E5FC4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50000"/>
              </a:lnSpc>
              <a:spcAft>
                <a:spcPts val="0"/>
              </a:spcAft>
              <a:buFont typeface="Times New Roman" panose="02020603050405020304" pitchFamily="18" charset="0"/>
              <a:buChar char="•"/>
              <a:tabLst>
                <a:tab pos="457200" algn="l"/>
              </a:tabLst>
            </a:pPr>
            <a:r>
              <a:rPr lang="fr-FR" sz="2000" dirty="0" smtClean="0">
                <a:solidFill>
                  <a:srgbClr val="2E5FC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Tient compte des limitations physiologiques</a:t>
            </a:r>
            <a:endParaRPr lang="fr-FR" sz="1050" dirty="0" smtClean="0">
              <a:solidFill>
                <a:srgbClr val="2E5FC4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50000"/>
              </a:lnSpc>
              <a:spcAft>
                <a:spcPts val="0"/>
              </a:spcAft>
              <a:buFont typeface="Times New Roman" panose="02020603050405020304" pitchFamily="18" charset="0"/>
              <a:buChar char="•"/>
              <a:tabLst>
                <a:tab pos="457200" algn="l"/>
              </a:tabLst>
            </a:pPr>
            <a:r>
              <a:rPr lang="fr-FR" sz="2000" dirty="0" smtClean="0">
                <a:solidFill>
                  <a:srgbClr val="2E5FC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Protection contre les infections et allergies </a:t>
            </a:r>
          </a:p>
          <a:p>
            <a:pPr marL="342900" lvl="0" indent="-342900" fontAlgn="base">
              <a:lnSpc>
                <a:spcPct val="150000"/>
              </a:lnSpc>
              <a:spcAft>
                <a:spcPts val="0"/>
              </a:spcAft>
              <a:buFont typeface="Times New Roman" panose="02020603050405020304" pitchFamily="18" charset="0"/>
              <a:buChar char="•"/>
              <a:tabLst>
                <a:tab pos="457200" algn="l"/>
              </a:tabLst>
            </a:pPr>
            <a:r>
              <a:rPr lang="fr-FR" sz="2000" dirty="0" smtClean="0">
                <a:solidFill>
                  <a:srgbClr val="2E5FC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Renforcement du système immunitaire</a:t>
            </a:r>
            <a:endParaRPr lang="fr-FR" sz="1050" dirty="0" smtClean="0">
              <a:solidFill>
                <a:srgbClr val="2E5FC4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50000"/>
              </a:lnSpc>
              <a:spcAft>
                <a:spcPts val="0"/>
              </a:spcAft>
              <a:buFont typeface="Times New Roman" panose="02020603050405020304" pitchFamily="18" charset="0"/>
              <a:buChar char="•"/>
              <a:tabLst>
                <a:tab pos="457200" algn="l"/>
              </a:tabLst>
            </a:pPr>
            <a:r>
              <a:rPr lang="fr-FR" sz="2000" dirty="0" smtClean="0">
                <a:solidFill>
                  <a:srgbClr val="2E5FC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Pratique, économique, convenable</a:t>
            </a:r>
            <a:endParaRPr lang="fr-FR" sz="1050" dirty="0" smtClean="0">
              <a:solidFill>
                <a:srgbClr val="2E5FC4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50000"/>
              </a:lnSpc>
              <a:spcAft>
                <a:spcPts val="0"/>
              </a:spcAft>
              <a:buFont typeface="Times New Roman" panose="02020603050405020304" pitchFamily="18" charset="0"/>
              <a:buChar char="•"/>
              <a:tabLst>
                <a:tab pos="457200" algn="l"/>
              </a:tabLst>
            </a:pPr>
            <a:r>
              <a:rPr lang="fr-FR" sz="2000" dirty="0" smtClean="0">
                <a:solidFill>
                  <a:srgbClr val="2E5FC4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Gratifiant : relation étroite mère/en</a:t>
            </a:r>
            <a:endParaRPr lang="fr-FR" sz="2000" dirty="0">
              <a:solidFill>
                <a:srgbClr val="2E5FC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00038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75558" y="281278"/>
            <a:ext cx="8821090" cy="931281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Alimentation de complement</a:t>
            </a:r>
            <a:endParaRPr lang="en-US" sz="36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97057" y="1530105"/>
            <a:ext cx="10897708" cy="1098202"/>
          </a:xfrm>
        </p:spPr>
        <p:txBody>
          <a:bodyPr/>
          <a:lstStyle/>
          <a:p>
            <a:r>
              <a:rPr lang="fr-CM" sz="28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Définition: </a:t>
            </a:r>
            <a:r>
              <a:rPr lang="fr-CM" sz="28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Passage d’une alimentation purement liquide vers une diète complètement diversifiée semi-solide ou solide</a:t>
            </a:r>
            <a:endParaRPr lang="fr-CM" sz="280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75558" y="2945853"/>
            <a:ext cx="9736810" cy="28774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CM" sz="28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Objectif</a:t>
            </a:r>
          </a:p>
          <a:p>
            <a:r>
              <a:rPr lang="fr-CM" sz="2800" i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Apporter un complément au lait maternel </a:t>
            </a:r>
            <a:r>
              <a:rPr lang="fr-CM" sz="28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(ou substitut du lait maternel) lorsqu’ils ne couvrent plus les besoins nutritionnels ou ne soutiennent plus la croissance et le développement</a:t>
            </a:r>
          </a:p>
          <a:p>
            <a:endParaRPr lang="fr-CM" sz="2800" dirty="0" smtClean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fr-CM" sz="28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Introduire de nouveaux gouts et textures sous forme solide pour une transition vers l’alimentation type adulte</a:t>
            </a:r>
            <a:endParaRPr lang="fr-CM" sz="280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9929724" y="4392876"/>
            <a:ext cx="2202978" cy="2207341"/>
          </a:xfrm>
          <a:prstGeom prst="ellipse">
            <a:avLst/>
          </a:prstGeom>
          <a:blipFill rotWithShape="1"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0222211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256673" y="930910"/>
            <a:ext cx="9721516" cy="987831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fr-CH" sz="2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Au moment d’introduire les aliments solides traditionnels,</a:t>
            </a:r>
            <a:br>
              <a:rPr lang="fr-CH" sz="2800" b="1" dirty="0" smtClean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fr-CH" sz="2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plusieurs nourrissons sont confrontés à un déficit nutritionnel</a:t>
            </a:r>
            <a:endParaRPr lang="fr-CH" sz="24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657" y="2246857"/>
            <a:ext cx="7538600" cy="3359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 txBox="1">
            <a:spLocks/>
          </p:cNvSpPr>
          <p:nvPr/>
        </p:nvSpPr>
        <p:spPr bwMode="gray">
          <a:xfrm>
            <a:off x="212846" y="77054"/>
            <a:ext cx="955679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7EB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7EB0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7EB0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7EB0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7EB0"/>
                </a:solidFill>
                <a:latin typeface="Arial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7EB0"/>
                </a:solidFill>
                <a:latin typeface="Arial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7EB0"/>
                </a:solidFill>
                <a:latin typeface="Arial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7EB0"/>
                </a:solidFill>
                <a:latin typeface="Arial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7EB0"/>
                </a:solidFill>
                <a:latin typeface="Arial" charset="0"/>
              </a:defRPr>
            </a:lvl9pPr>
          </a:lstStyle>
          <a:p>
            <a:pPr algn="ctr"/>
            <a:r>
              <a:rPr lang="fr-FR" sz="3600" b="1" kern="0" dirty="0" smtClean="0">
                <a:solidFill>
                  <a:schemeClr val="bg1"/>
                </a:solidFill>
                <a:cs typeface="Arial" panose="020B0604020202020204" pitchFamily="34" charset="0"/>
              </a:rPr>
              <a:t>“Défis de l’alimentation de complément”</a:t>
            </a:r>
            <a:endParaRPr lang="fr-FR" sz="3600" b="1" kern="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10657" y="5605864"/>
            <a:ext cx="8958985" cy="989804"/>
          </a:xfrm>
          <a:prstGeom prst="rect">
            <a:avLst/>
          </a:prstGeom>
          <a:solidFill>
            <a:srgbClr val="E63F1B"/>
          </a:solidFill>
        </p:spPr>
        <p:txBody>
          <a:bodyPr/>
          <a:lstStyle>
            <a:lvl1pPr marL="180975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7EB0"/>
              </a:buClr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0525" indent="-2079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1900">
                <a:solidFill>
                  <a:schemeClr val="tx1"/>
                </a:solidFill>
                <a:latin typeface="+mn-lt"/>
              </a:defRPr>
            </a:lvl2pPr>
            <a:lvl3pPr marL="581025" indent="-188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1600">
                <a:solidFill>
                  <a:schemeClr val="tx1"/>
                </a:solidFill>
                <a:latin typeface="+mn-lt"/>
              </a:defRPr>
            </a:lvl3pPr>
            <a:lvl4pPr marL="790575" indent="-2079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971550" indent="-1793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1200">
                <a:solidFill>
                  <a:schemeClr val="tx1"/>
                </a:solidFill>
                <a:latin typeface="+mn-lt"/>
              </a:defRPr>
            </a:lvl5pPr>
            <a:lvl6pPr marL="1428750" indent="-1793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1200">
                <a:solidFill>
                  <a:schemeClr val="tx1"/>
                </a:solidFill>
                <a:latin typeface="+mn-lt"/>
              </a:defRPr>
            </a:lvl6pPr>
            <a:lvl7pPr marL="1885950" indent="-1793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1200">
                <a:solidFill>
                  <a:schemeClr val="tx1"/>
                </a:solidFill>
                <a:latin typeface="+mn-lt"/>
              </a:defRPr>
            </a:lvl7pPr>
            <a:lvl8pPr marL="2343150" indent="-1793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1200">
                <a:solidFill>
                  <a:schemeClr val="tx1"/>
                </a:solidFill>
                <a:latin typeface="+mn-lt"/>
              </a:defRPr>
            </a:lvl8pPr>
            <a:lvl9pPr marL="2800350" indent="-1793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/>
            <a:r>
              <a:rPr lang="en-US" sz="2400" kern="0" dirty="0" err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Très</a:t>
            </a:r>
            <a:r>
              <a:rPr lang="en-US" sz="2400" kern="0" dirty="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souvent</a:t>
            </a:r>
            <a:r>
              <a:rPr lang="en-US" sz="2400" kern="0" dirty="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, les </a:t>
            </a:r>
            <a:r>
              <a:rPr lang="en-US" sz="2400" kern="0" dirty="0" err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carences</a:t>
            </a:r>
            <a:r>
              <a:rPr lang="en-US" sz="2400" kern="0" dirty="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nutritionnels</a:t>
            </a:r>
            <a:r>
              <a:rPr lang="en-US" sz="2400" kern="0" dirty="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passent</a:t>
            </a:r>
            <a:r>
              <a:rPr lang="en-US" sz="2400" kern="0" dirty="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inaperçus</a:t>
            </a:r>
            <a:r>
              <a:rPr lang="en-US" sz="2400" kern="0" dirty="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fr-CM" sz="2400" kern="0" dirty="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compromettant</a:t>
            </a:r>
            <a:r>
              <a:rPr lang="en-US" sz="2400" kern="0" dirty="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lang="en-US" sz="2400" kern="0" dirty="0" err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manière</a:t>
            </a:r>
            <a:r>
              <a:rPr lang="en-US" sz="2400" kern="0" dirty="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silencieuse</a:t>
            </a:r>
            <a:r>
              <a:rPr lang="en-US" sz="2400" kern="0" dirty="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le development d’un enfant.</a:t>
            </a:r>
          </a:p>
          <a:p>
            <a:endParaRPr lang="en-US" sz="2400" kern="0" dirty="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9223871" y="3723389"/>
            <a:ext cx="2534992" cy="2473593"/>
          </a:xfrm>
          <a:prstGeom prst="ellipse">
            <a:avLst/>
          </a:prstGeom>
          <a:blipFill rotWithShape="1">
            <a:blip r:embed="rId4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33917666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484" y="143525"/>
            <a:ext cx="9339400" cy="936625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La </a:t>
            </a:r>
            <a:r>
              <a:rPr lang="en-US" b="1" dirty="0" err="1" smtClean="0">
                <a:solidFill>
                  <a:schemeClr val="bg1"/>
                </a:solidFill>
              </a:rPr>
              <a:t>carence</a:t>
            </a:r>
            <a:r>
              <a:rPr lang="en-US" b="1" dirty="0" smtClean="0">
                <a:solidFill>
                  <a:schemeClr val="bg1"/>
                </a:solidFill>
              </a:rPr>
              <a:t> en </a:t>
            </a:r>
            <a:r>
              <a:rPr lang="en-US" b="1" dirty="0" err="1" smtClean="0">
                <a:solidFill>
                  <a:schemeClr val="bg1"/>
                </a:solidFill>
              </a:rPr>
              <a:t>Fer</a:t>
            </a:r>
            <a:r>
              <a:rPr lang="en-US" b="1" dirty="0" smtClean="0">
                <a:solidFill>
                  <a:schemeClr val="bg1"/>
                </a:solidFill>
              </a:rPr>
              <a:t>: </a:t>
            </a:r>
            <a:r>
              <a:rPr lang="en-US" b="1" dirty="0" err="1" smtClean="0">
                <a:solidFill>
                  <a:schemeClr val="bg1"/>
                </a:solidFill>
              </a:rPr>
              <a:t>une</a:t>
            </a:r>
            <a:r>
              <a:rPr lang="en-US" b="1" dirty="0" smtClean="0">
                <a:solidFill>
                  <a:schemeClr val="bg1"/>
                </a:solidFill>
              </a:rPr>
              <a:t> cause majeure de </a:t>
            </a:r>
            <a:r>
              <a:rPr lang="en-US" b="1" dirty="0" err="1" smtClean="0">
                <a:solidFill>
                  <a:schemeClr val="bg1"/>
                </a:solidFill>
              </a:rPr>
              <a:t>l’anémie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6A465-0E79-42F7-9064-AA4E28A35AC8}" type="slidenum">
              <a:rPr lang="en-US" smtClean="0">
                <a:solidFill>
                  <a:srgbClr val="FFFFFF"/>
                </a:solidFill>
              </a:rPr>
              <a:pPr/>
              <a:t>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53014" y="3827537"/>
            <a:ext cx="26347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alibri" panose="020F0502020204030204" pitchFamily="34" charset="0"/>
              </a:rPr>
              <a:t> </a:t>
            </a:r>
            <a:endParaRPr lang="en-US" sz="1600" dirty="0">
              <a:latin typeface="Calibri" panose="020F050202020403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0" t="7485" r="4736" b="32816"/>
          <a:stretch/>
        </p:blipFill>
        <p:spPr>
          <a:xfrm>
            <a:off x="5021847" y="1965065"/>
            <a:ext cx="6797116" cy="338805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484" y="1384950"/>
            <a:ext cx="4267200" cy="36576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80484" y="1080150"/>
            <a:ext cx="4267200" cy="1005324"/>
          </a:xfrm>
          <a:prstGeom prst="rect">
            <a:avLst/>
          </a:prstGeom>
          <a:solidFill>
            <a:srgbClr val="0EA9F8"/>
          </a:solidFill>
          <a:ln>
            <a:solidFill>
              <a:srgbClr val="0EA9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La carence en fer est la carence en micronutriment la plus répandue dans le monde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223840" y="4584978"/>
            <a:ext cx="4667585" cy="658410"/>
          </a:xfrm>
          <a:prstGeom prst="rect">
            <a:avLst/>
          </a:prstGeom>
          <a:solidFill>
            <a:srgbClr val="FFB89F"/>
          </a:solidFill>
          <a:ln>
            <a:solidFill>
              <a:srgbClr val="FFB8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bg1"/>
                </a:solidFill>
              </a:rPr>
              <a:t>82% au Mali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5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747" y="5673607"/>
            <a:ext cx="8061158" cy="964457"/>
          </a:xfrm>
          <a:prstGeom prst="rect">
            <a:avLst/>
          </a:prstGeom>
        </p:spPr>
      </p:pic>
      <p:pic>
        <p:nvPicPr>
          <p:cNvPr id="10" name="Imag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0" t="41270" r="73960" b="34430"/>
          <a:stretch/>
        </p:blipFill>
        <p:spPr>
          <a:xfrm>
            <a:off x="9704422" y="3827537"/>
            <a:ext cx="656960" cy="143905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974242" y="3956443"/>
            <a:ext cx="374754" cy="3793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8640527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8369" y="1053846"/>
            <a:ext cx="9595798" cy="936625"/>
          </a:xfrm>
        </p:spPr>
        <p:txBody>
          <a:bodyPr/>
          <a:lstStyle/>
          <a:p>
            <a:pPr algn="ctr"/>
            <a:r>
              <a:rPr lang="fr-FR" sz="2400" dirty="0" smtClean="0">
                <a:latin typeface="Calibri" panose="020F0502020204030204" pitchFamily="34" charset="0"/>
              </a:rPr>
              <a:t>Une carence en Fer très tôt dans la petite enfance, impacte de manière irréversible le développement cérébral</a:t>
            </a:r>
            <a:endParaRPr lang="fr-FR" sz="2400" dirty="0">
              <a:latin typeface="Calibri" panose="020F050202020403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6A465-0E79-42F7-9064-AA4E28A35AC8}" type="slidenum">
              <a:rPr lang="en-US" smtClean="0">
                <a:solidFill>
                  <a:srgbClr val="FFFFFF"/>
                </a:solidFill>
              </a:rPr>
              <a:pPr/>
              <a:t>9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39184" y="6291595"/>
            <a:ext cx="1542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err="1" smtClean="0"/>
              <a:t>Lozoff</a:t>
            </a:r>
            <a:r>
              <a:rPr lang="fr-FR" sz="1200" b="1" dirty="0" smtClean="0"/>
              <a:t> et al, 2013</a:t>
            </a:r>
            <a:endParaRPr lang="fr-FR" sz="1200" b="1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5410" y="2167921"/>
            <a:ext cx="4395537" cy="3495868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806968" y="114171"/>
            <a:ext cx="85074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bg1"/>
                </a:solidFill>
                <a:latin typeface="Copperplate Gothic Bold" panose="020E0705020206020404" pitchFamily="34" charset="0"/>
              </a:rPr>
              <a:t>Conséquences de la carence en fer</a:t>
            </a:r>
            <a:endParaRPr lang="fr-FR" sz="3200" b="1" dirty="0">
              <a:solidFill>
                <a:schemeClr val="bg1"/>
              </a:solidFill>
              <a:latin typeface="Copperplate Gothic Bold" panose="020E0705020206020404" pitchFamily="34" charset="0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369" y="1990471"/>
            <a:ext cx="6463441" cy="3850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3894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4641" y="134203"/>
            <a:ext cx="99765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Copperplate Gothic Bold" panose="020E0705020206020404" pitchFamily="34" charset="0"/>
              </a:rPr>
              <a:t>Le nouveau </a:t>
            </a:r>
            <a:endParaRPr lang="en-US" sz="4400" b="1" dirty="0">
              <a:solidFill>
                <a:schemeClr val="bg1"/>
              </a:solidFill>
              <a:latin typeface="Copperplate Gothic Bold" panose="020E07050202060204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991" y="1430922"/>
            <a:ext cx="5737359" cy="3994085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2329" y="1900756"/>
            <a:ext cx="3065771" cy="4248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7671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6A465-0E79-42F7-9064-AA4E28A35AC8}" type="slidenum">
              <a:rPr lang="en-US" smtClean="0">
                <a:solidFill>
                  <a:srgbClr val="FFFFFF"/>
                </a:solidFill>
              </a:rPr>
              <a:pPr/>
              <a:t>11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39184" y="6401514"/>
            <a:ext cx="22360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/>
              <a:t>WHO/UNICEF/UNO, 2001</a:t>
            </a:r>
            <a:endParaRPr lang="fr-FR" sz="1000" b="1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160984"/>
            <a:ext cx="9751337" cy="636677"/>
          </a:xfrm>
        </p:spPr>
        <p:txBody>
          <a:bodyPr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Ce qui </a:t>
            </a:r>
            <a:r>
              <a:rPr lang="en-US" sz="2400" b="1" dirty="0" err="1" smtClean="0">
                <a:solidFill>
                  <a:schemeClr val="bg1"/>
                </a:solidFill>
              </a:rPr>
              <a:t>compte</a:t>
            </a:r>
            <a:r>
              <a:rPr lang="en-US" sz="2400" b="1" dirty="0" smtClean="0">
                <a:solidFill>
                  <a:schemeClr val="bg1"/>
                </a:solidFill>
              </a:rPr>
              <a:t> le plus: la </a:t>
            </a:r>
            <a:r>
              <a:rPr lang="en-US" sz="2400" b="1" dirty="0" err="1" smtClean="0">
                <a:solidFill>
                  <a:schemeClr val="bg1"/>
                </a:solidFill>
              </a:rPr>
              <a:t>biodisponibilité</a:t>
            </a:r>
            <a:r>
              <a:rPr lang="en-US" sz="2400" b="1" dirty="0" smtClean="0">
                <a:solidFill>
                  <a:schemeClr val="bg1"/>
                </a:solidFill>
              </a:rPr>
              <a:t> du </a:t>
            </a:r>
            <a:r>
              <a:rPr lang="en-US" sz="2400" b="1" dirty="0" err="1" smtClean="0">
                <a:solidFill>
                  <a:schemeClr val="bg1"/>
                </a:solidFill>
              </a:rPr>
              <a:t>Fer</a:t>
            </a:r>
            <a:r>
              <a:rPr lang="en-US" sz="2400" b="1" dirty="0" smtClean="0">
                <a:solidFill>
                  <a:schemeClr val="bg1"/>
                </a:solidFill>
              </a:rPr>
              <a:t> !!!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132268"/>
            <a:ext cx="8472487" cy="5195506"/>
          </a:xfrm>
          <a:prstGeom prst="rect">
            <a:avLst/>
          </a:prstGeom>
        </p:spPr>
      </p:pic>
      <p:sp>
        <p:nvSpPr>
          <p:cNvPr id="9" name="Rectangle à coins arrondis 8"/>
          <p:cNvSpPr/>
          <p:nvPr/>
        </p:nvSpPr>
        <p:spPr>
          <a:xfrm>
            <a:off x="7838769" y="1151318"/>
            <a:ext cx="1548118" cy="597257"/>
          </a:xfrm>
          <a:prstGeom prst="roundRect">
            <a:avLst/>
          </a:prstGeom>
          <a:solidFill>
            <a:srgbClr val="EA4F34"/>
          </a:solidFill>
          <a:ln>
            <a:solidFill>
              <a:srgbClr val="E85034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Céréales Nestlé (50g)</a:t>
            </a:r>
            <a:endParaRPr lang="fr-FR" b="1" dirty="0"/>
          </a:p>
        </p:txBody>
      </p:sp>
      <p:sp>
        <p:nvSpPr>
          <p:cNvPr id="10" name="Rectangle à coins arrondis 9"/>
          <p:cNvSpPr/>
          <p:nvPr/>
        </p:nvSpPr>
        <p:spPr>
          <a:xfrm>
            <a:off x="9621088" y="2590084"/>
            <a:ext cx="2214692" cy="1139937"/>
          </a:xfrm>
          <a:prstGeom prst="roundRect">
            <a:avLst/>
          </a:prstGeom>
          <a:solidFill>
            <a:srgbClr val="EA4F34"/>
          </a:solidFill>
          <a:ln>
            <a:solidFill>
              <a:srgbClr val="E85034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CERELAC(50g)</a:t>
            </a:r>
          </a:p>
          <a:p>
            <a:pPr algn="ctr"/>
            <a:endParaRPr lang="fr-FR" b="1" dirty="0"/>
          </a:p>
          <a:p>
            <a:pPr algn="ctr"/>
            <a:r>
              <a:rPr lang="fr-FR" b="1" dirty="0" smtClean="0"/>
              <a:t>7.5 mg </a:t>
            </a:r>
            <a:r>
              <a:rPr lang="fr-FR" b="1" dirty="0" smtClean="0"/>
              <a:t>FER</a:t>
            </a:r>
            <a:endParaRPr lang="fr-FR" b="1" dirty="0"/>
          </a:p>
        </p:txBody>
      </p:sp>
      <p:sp>
        <p:nvSpPr>
          <p:cNvPr id="5" name="ZoneTexte 4"/>
          <p:cNvSpPr txBox="1"/>
          <p:nvPr/>
        </p:nvSpPr>
        <p:spPr>
          <a:xfrm>
            <a:off x="480484" y="1449945"/>
            <a:ext cx="5101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T</a:t>
            </a:r>
          </a:p>
          <a:p>
            <a:r>
              <a:rPr lang="fr-FR" sz="2000" b="1" dirty="0" smtClean="0"/>
              <a:t>E</a:t>
            </a:r>
          </a:p>
          <a:p>
            <a:r>
              <a:rPr lang="fr-FR" sz="2000" b="1" dirty="0" smtClean="0"/>
              <a:t>N</a:t>
            </a:r>
          </a:p>
          <a:p>
            <a:r>
              <a:rPr lang="fr-FR" sz="2000" b="1" dirty="0" smtClean="0"/>
              <a:t>E</a:t>
            </a:r>
          </a:p>
          <a:p>
            <a:r>
              <a:rPr lang="fr-FR" sz="2000" b="1" dirty="0" smtClean="0"/>
              <a:t>UR</a:t>
            </a:r>
            <a:endParaRPr lang="fr-FR" sz="2000" b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480484" y="4154745"/>
            <a:ext cx="51011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/>
              <a:t>D</a:t>
            </a:r>
          </a:p>
          <a:p>
            <a:r>
              <a:rPr lang="fr-FR" sz="1400" b="1" dirty="0" smtClean="0"/>
              <a:t> I</a:t>
            </a:r>
          </a:p>
          <a:p>
            <a:r>
              <a:rPr lang="fr-FR" sz="1400" b="1" dirty="0" smtClean="0"/>
              <a:t>S</a:t>
            </a:r>
          </a:p>
          <a:p>
            <a:r>
              <a:rPr lang="fr-FR" sz="1400" b="1" dirty="0" smtClean="0"/>
              <a:t>P</a:t>
            </a:r>
          </a:p>
          <a:p>
            <a:r>
              <a:rPr lang="fr-FR" sz="1400" b="1" dirty="0" smtClean="0"/>
              <a:t>O</a:t>
            </a:r>
          </a:p>
          <a:p>
            <a:r>
              <a:rPr lang="fr-FR" sz="1400" b="1" dirty="0" smtClean="0"/>
              <a:t>N</a:t>
            </a:r>
          </a:p>
          <a:p>
            <a:r>
              <a:rPr lang="fr-FR" sz="1400" b="1" dirty="0" smtClean="0"/>
              <a:t>I</a:t>
            </a:r>
          </a:p>
          <a:p>
            <a:r>
              <a:rPr lang="fr-FR" sz="1400" b="1" dirty="0" smtClean="0"/>
              <a:t>B</a:t>
            </a:r>
          </a:p>
          <a:p>
            <a:r>
              <a:rPr lang="fr-FR" sz="1400" b="1" dirty="0" smtClean="0"/>
              <a:t>L</a:t>
            </a:r>
          </a:p>
          <a:p>
            <a:r>
              <a:rPr lang="fr-FR" sz="1400" b="1" dirty="0"/>
              <a:t>E</a:t>
            </a:r>
          </a:p>
        </p:txBody>
      </p:sp>
      <p:sp>
        <p:nvSpPr>
          <p:cNvPr id="3" name="Rectangle 2"/>
          <p:cNvSpPr/>
          <p:nvPr/>
        </p:nvSpPr>
        <p:spPr>
          <a:xfrm>
            <a:off x="990600" y="4601980"/>
            <a:ext cx="8472487" cy="1814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81731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9184" y="114300"/>
            <a:ext cx="9611563" cy="936625"/>
          </a:xfrm>
        </p:spPr>
        <p:txBody>
          <a:bodyPr/>
          <a:lstStyle/>
          <a:p>
            <a:pPr algn="ctr"/>
            <a:r>
              <a:rPr lang="fr-FR" sz="2800" dirty="0" smtClean="0">
                <a:solidFill>
                  <a:schemeClr val="bg1"/>
                </a:solidFill>
                <a:latin typeface="Copperplate Gothic Bold" panose="020E0705020206020404" pitchFamily="34" charset="0"/>
              </a:rPr>
              <a:t>03 revues systématiques démontrant son efficacité dans la réduction de l’anémie… </a:t>
            </a:r>
            <a:endParaRPr lang="fr-FR" sz="2800" dirty="0">
              <a:solidFill>
                <a:schemeClr val="bg1"/>
              </a:solidFill>
              <a:latin typeface="Copperplate Gothic Bold" panose="020E0705020206020404" pitchFamily="34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EF8E5-8FFE-48BE-BBFE-C4DFF7482E3A}" type="slidenum">
              <a:rPr lang="en-US" smtClean="0">
                <a:solidFill>
                  <a:srgbClr val="FFFFFF"/>
                </a:solidFill>
              </a:rPr>
              <a:pPr/>
              <a:t>12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39184" y="6395878"/>
            <a:ext cx="22360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err="1" smtClean="0"/>
              <a:t>Eichler</a:t>
            </a:r>
            <a:r>
              <a:rPr lang="fr-FR" sz="1000" b="1" dirty="0" smtClean="0"/>
              <a:t> et al, 2012</a:t>
            </a:r>
            <a:endParaRPr lang="fr-FR" sz="1000" b="1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/>
          <a:srcRect b="13173"/>
          <a:stretch/>
        </p:blipFill>
        <p:spPr>
          <a:xfrm>
            <a:off x="721785" y="1528763"/>
            <a:ext cx="9093728" cy="4033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1570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293496" y="139485"/>
            <a:ext cx="9506225" cy="936625"/>
          </a:xfrm>
        </p:spPr>
        <p:txBody>
          <a:bodyPr/>
          <a:lstStyle/>
          <a:p>
            <a:pPr algn="ctr"/>
            <a:r>
              <a:rPr lang="fr-CH" b="1" dirty="0" smtClean="0">
                <a:solidFill>
                  <a:schemeClr val="bg1"/>
                </a:solidFill>
                <a:latin typeface="Copperplate Gothic Bold" panose="020E0705020206020404" pitchFamily="34" charset="0"/>
              </a:rPr>
              <a:t>Recommandé: un repas par jour pour REDUIRE le déficit en nutriment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4512" y="1173324"/>
            <a:ext cx="4432516" cy="1720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oupe 7"/>
          <p:cNvGrpSpPr/>
          <p:nvPr/>
        </p:nvGrpSpPr>
        <p:grpSpPr>
          <a:xfrm>
            <a:off x="293496" y="2990850"/>
            <a:ext cx="9506225" cy="4030680"/>
            <a:chOff x="392300" y="2438400"/>
            <a:chExt cx="9506225" cy="4030680"/>
          </a:xfrm>
        </p:grpSpPr>
        <p:pic>
          <p:nvPicPr>
            <p:cNvPr id="37891" name="Picture 2"/>
            <p:cNvPicPr>
              <a:picLocks noChangeAspect="1" noChangeArrowheads="1"/>
            </p:cNvPicPr>
            <p:nvPr/>
          </p:nvPicPr>
          <p:blipFill rotWithShape="1">
            <a:blip r:embed="rId4" cstate="print"/>
            <a:srcRect l="4742" t="2795" r="3278" b="1321"/>
            <a:stretch/>
          </p:blipFill>
          <p:spPr bwMode="auto">
            <a:xfrm>
              <a:off x="392300" y="2438400"/>
              <a:ext cx="9506225" cy="37068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" name="Groupe 5"/>
            <p:cNvGrpSpPr/>
            <p:nvPr/>
          </p:nvGrpSpPr>
          <p:grpSpPr>
            <a:xfrm>
              <a:off x="392301" y="5083344"/>
              <a:ext cx="4694695" cy="1385736"/>
              <a:chOff x="1379349" y="1197144"/>
              <a:chExt cx="4694695" cy="1385736"/>
            </a:xfrm>
          </p:grpSpPr>
          <p:sp>
            <p:nvSpPr>
              <p:cNvPr id="2" name="Rectangle 1"/>
              <p:cNvSpPr/>
              <p:nvPr/>
            </p:nvSpPr>
            <p:spPr>
              <a:xfrm>
                <a:off x="1379349" y="1197144"/>
                <a:ext cx="4236849" cy="1022888"/>
              </a:xfrm>
              <a:prstGeom prst="rect">
                <a:avLst/>
              </a:prstGeom>
              <a:solidFill>
                <a:srgbClr val="E2F4FD"/>
              </a:solidFill>
              <a:ln>
                <a:solidFill>
                  <a:srgbClr val="E2F4F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" name="Groupe 4"/>
              <p:cNvGrpSpPr/>
              <p:nvPr/>
            </p:nvGrpSpPr>
            <p:grpSpPr>
              <a:xfrm>
                <a:off x="1379349" y="1197885"/>
                <a:ext cx="4694695" cy="1384995"/>
                <a:chOff x="1379349" y="1197885"/>
                <a:chExt cx="4694695" cy="1384995"/>
              </a:xfrm>
            </p:grpSpPr>
            <p:sp>
              <p:nvSpPr>
                <p:cNvPr id="7" name="TextBox 6"/>
                <p:cNvSpPr txBox="1"/>
                <p:nvPr/>
              </p:nvSpPr>
              <p:spPr>
                <a:xfrm>
                  <a:off x="1379349" y="1197885"/>
                  <a:ext cx="4236849" cy="138499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defRPr/>
                  </a:pPr>
                  <a:r>
                    <a:rPr lang="en-US" sz="1600" b="1" dirty="0" smtClean="0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A Meal (50g or 9 level tablespoon) of CERELAC </a:t>
                  </a:r>
                </a:p>
                <a:p>
                  <a:pPr marL="342900" indent="-342900">
                    <a:buFont typeface="Arial" panose="020B0604020202020204" pitchFamily="34" charset="0"/>
                    <a:buChar char="•"/>
                    <a:defRPr/>
                  </a:pPr>
                  <a:r>
                    <a:rPr lang="en-US" sz="1400" b="1" dirty="0" smtClean="0">
                      <a:latin typeface="Calibri" panose="020F0502020204030204" pitchFamily="34" charset="0"/>
                      <a:cs typeface="Calibri" panose="020F0502020204030204" pitchFamily="34" charset="0"/>
                    </a:rPr>
                    <a:t>45</a:t>
                  </a:r>
                  <a:r>
                    <a:rPr lang="en-US" sz="14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% RDA of </a:t>
                  </a:r>
                  <a:r>
                    <a:rPr lang="en-US" sz="1400" b="1" dirty="0" smtClean="0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IRON </a:t>
                  </a:r>
                  <a:endParaRPr lang="en-US" sz="14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marL="342900" indent="-342900">
                    <a:buFont typeface="Arial" panose="020B0604020202020204" pitchFamily="34" charset="0"/>
                    <a:buChar char="•"/>
                    <a:defRPr/>
                  </a:pPr>
                  <a:r>
                    <a:rPr lang="en-US" sz="1400" b="1" dirty="0" smtClean="0">
                      <a:latin typeface="Calibri" panose="020F0502020204030204" pitchFamily="34" charset="0"/>
                      <a:cs typeface="Calibri" panose="020F0502020204030204" pitchFamily="34" charset="0"/>
                    </a:rPr>
                    <a:t>25</a:t>
                  </a:r>
                  <a:r>
                    <a:rPr lang="en-US" sz="14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% </a:t>
                  </a:r>
                  <a:r>
                    <a:rPr lang="en-US" sz="1400" b="1" dirty="0" smtClean="0">
                      <a:latin typeface="Calibri" panose="020F0502020204030204" pitchFamily="34" charset="0"/>
                      <a:cs typeface="Calibri" panose="020F0502020204030204" pitchFamily="34" charset="0"/>
                    </a:rPr>
                    <a:t>RDA of Energy</a:t>
                  </a:r>
                  <a:endParaRPr lang="en-US" sz="1400" b="1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marL="342900" indent="-342900">
                    <a:buFont typeface="Arial" panose="020B0604020202020204" pitchFamily="34" charset="0"/>
                    <a:buChar char="•"/>
                    <a:defRPr/>
                  </a:pPr>
                  <a:r>
                    <a:rPr lang="en-US" sz="14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47% RDA of Protein</a:t>
                  </a:r>
                </a:p>
                <a:p>
                  <a:pPr algn="ctr">
                    <a:defRPr/>
                  </a:pPr>
                  <a:endParaRPr lang="en-US" sz="240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" name="TextBox 2"/>
                <p:cNvSpPr txBox="1"/>
                <p:nvPr/>
              </p:nvSpPr>
              <p:spPr>
                <a:xfrm>
                  <a:off x="3578817" y="1708588"/>
                  <a:ext cx="2495227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342900" lvl="0" indent="-342900">
                    <a:buFont typeface="Arial" panose="020B0604020202020204" pitchFamily="34" charset="0"/>
                    <a:buChar char="•"/>
                    <a:defRPr/>
                  </a:pPr>
                  <a:r>
                    <a:rPr lang="en-US" sz="14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39% RDA of </a:t>
                  </a:r>
                  <a:r>
                    <a:rPr lang="en-US" sz="1400" b="1" dirty="0" err="1">
                      <a:latin typeface="Calibri" panose="020F0502020204030204" pitchFamily="34" charset="0"/>
                      <a:cs typeface="Calibri" panose="020F0502020204030204" pitchFamily="34" charset="0"/>
                    </a:rPr>
                    <a:t>Vit</a:t>
                  </a:r>
                  <a:r>
                    <a:rPr lang="en-US" sz="14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 A</a:t>
                  </a:r>
                </a:p>
                <a:p>
                  <a:pPr marL="342900" lvl="0" indent="-342900">
                    <a:buFont typeface="Arial" panose="020B0604020202020204" pitchFamily="34" charset="0"/>
                    <a:buChar char="•"/>
                    <a:defRPr/>
                  </a:pPr>
                  <a:r>
                    <a:rPr lang="en-US" sz="14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40% RDA of Zinc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5900945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645582" y="89771"/>
            <a:ext cx="11281833" cy="936625"/>
          </a:xfrm>
        </p:spPr>
        <p:txBody>
          <a:bodyPr/>
          <a:lstStyle/>
          <a:p>
            <a:pPr algn="ctr"/>
            <a:r>
              <a:rPr lang="fr-FR" sz="3600" dirty="0" smtClean="0">
                <a:solidFill>
                  <a:schemeClr val="bg1"/>
                </a:solidFill>
                <a:latin typeface="Copperplate Gothic Bold" panose="020E0705020206020404" pitchFamily="34" charset="0"/>
              </a:rPr>
              <a:t>Pour leurs protection : présence de probiotique…</a:t>
            </a:r>
            <a:endParaRPr lang="fr-FR" sz="3600" dirty="0">
              <a:solidFill>
                <a:schemeClr val="bg1"/>
              </a:solidFill>
              <a:latin typeface="Copperplate Gothic Bold" panose="020E0705020206020404" pitchFamily="34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EF8E5-8FFE-48BE-BBFE-C4DFF7482E3A}" type="slidenum">
              <a:rPr lang="en-US" smtClean="0">
                <a:solidFill>
                  <a:srgbClr val="FFFFFF"/>
                </a:solidFill>
              </a:rPr>
              <a:pPr/>
              <a:t>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39184" y="6376829"/>
            <a:ext cx="22360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err="1" smtClean="0"/>
              <a:t>Holscher</a:t>
            </a:r>
            <a:r>
              <a:rPr lang="fr-FR" sz="1000" b="1" dirty="0" smtClean="0"/>
              <a:t>, 2012</a:t>
            </a:r>
            <a:endParaRPr lang="fr-FR" sz="1000" b="1" dirty="0"/>
          </a:p>
        </p:txBody>
      </p:sp>
      <p:pic>
        <p:nvPicPr>
          <p:cNvPr id="6" name="Picture 3" descr="C:\Users\mlcamaraad\Desktop\rotav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6" r="16687"/>
          <a:stretch/>
        </p:blipFill>
        <p:spPr bwMode="auto">
          <a:xfrm>
            <a:off x="380746" y="2132856"/>
            <a:ext cx="6350206" cy="381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64" descr="z 02 Bifidus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CBC7C6"/>
              </a:clrFrom>
              <a:clrTo>
                <a:srgbClr val="CBC7C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92" t="14388" r="18492" b="14388"/>
          <a:stretch>
            <a:fillRect/>
          </a:stretch>
        </p:blipFill>
        <p:spPr bwMode="auto">
          <a:xfrm>
            <a:off x="538264" y="909774"/>
            <a:ext cx="1316360" cy="1583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594" y="1825660"/>
            <a:ext cx="4505325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41227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0" r="3642"/>
          <a:stretch>
            <a:fillRect/>
          </a:stretch>
        </p:blipFill>
        <p:spPr bwMode="auto">
          <a:xfrm>
            <a:off x="327113" y="2799243"/>
            <a:ext cx="2223638" cy="3448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5224" y="2856392"/>
            <a:ext cx="2363389" cy="3360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711719" y="-799388"/>
            <a:ext cx="642903" cy="31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9545" tIns="54773" rIns="109545" bIns="54773" numCol="1" anchor="ctr" anchorCtr="0" compatLnSpc="1">
            <a:prstTxWarp prst="textNoShape">
              <a:avLst/>
            </a:prstTxWarp>
            <a:spAutoFit/>
          </a:bodyPr>
          <a:lstStyle/>
          <a:p>
            <a:pPr defTabSz="109545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318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endParaRPr lang="en-US" altLang="en-US" sz="2156">
              <a:latin typeface="Arial" panose="020B0604020202020204" pitchFamily="34" charset="0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711720" y="2932004"/>
            <a:ext cx="807042" cy="31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9545" tIns="54773" rIns="109545" bIns="54773" numCol="1" anchor="ctr" anchorCtr="0" compatLnSpc="1">
            <a:prstTxWarp prst="textNoShape">
              <a:avLst/>
            </a:prstTxWarp>
            <a:spAutoFit/>
          </a:bodyPr>
          <a:lstStyle/>
          <a:p>
            <a:pPr defTabSz="109545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318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</a:t>
            </a:r>
            <a:endParaRPr lang="en-US" altLang="en-US" sz="2156">
              <a:latin typeface="Arial" panose="020B0604020202020204" pitchFamily="34" charset="0"/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711720" y="4655062"/>
            <a:ext cx="697616" cy="31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9545" tIns="54773" rIns="109545" bIns="54773" numCol="1" anchor="ctr" anchorCtr="0" compatLnSpc="1">
            <a:prstTxWarp prst="textNoShape">
              <a:avLst/>
            </a:prstTxWarp>
            <a:spAutoFit/>
          </a:bodyPr>
          <a:lstStyle/>
          <a:p>
            <a:pPr defTabSz="109545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318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endParaRPr lang="en-US" altLang="en-US" sz="2156">
              <a:latin typeface="Arial" panose="020B0604020202020204" pitchFamily="34" charset="0"/>
            </a:endParaRPr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711719" y="8066945"/>
            <a:ext cx="588189" cy="31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9545" tIns="54773" rIns="109545" bIns="54773" numCol="1" anchor="ctr" anchorCtr="0" compatLnSpc="1">
            <a:prstTxWarp prst="textNoShape">
              <a:avLst/>
            </a:prstTxWarp>
            <a:spAutoFit/>
          </a:bodyPr>
          <a:lstStyle/>
          <a:p>
            <a:pPr defTabSz="109545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318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endParaRPr lang="en-US" altLang="en-US" sz="2156">
              <a:latin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437470" y="1679323"/>
            <a:ext cx="1806905" cy="461665"/>
          </a:xfrm>
          <a:prstGeom prst="rect">
            <a:avLst/>
          </a:prstGeom>
          <a:solidFill>
            <a:srgbClr val="EA4F34"/>
          </a:solidFill>
        </p:spPr>
        <p:txBody>
          <a:bodyPr wrap="none">
            <a:spAutoFit/>
          </a:bodyPr>
          <a:lstStyle/>
          <a:p>
            <a:r>
              <a:rPr lang="en-US" sz="2400" dirty="0" err="1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Dès</a:t>
            </a:r>
            <a:r>
              <a:rPr lang="en-US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 6 </a:t>
            </a:r>
            <a:r>
              <a:rPr lang="en-US" sz="2400" dirty="0" err="1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mois</a:t>
            </a:r>
            <a:endParaRPr lang="en-US" sz="24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8557104" y="1645189"/>
            <a:ext cx="1806905" cy="461665"/>
          </a:xfrm>
          <a:prstGeom prst="rect">
            <a:avLst/>
          </a:prstGeom>
          <a:solidFill>
            <a:srgbClr val="EA4F34"/>
          </a:solidFill>
          <a:ln>
            <a:solidFill>
              <a:srgbClr val="EA4F34"/>
            </a:solidFill>
          </a:ln>
        </p:spPr>
        <p:txBody>
          <a:bodyPr wrap="none">
            <a:spAutoFit/>
          </a:bodyPr>
          <a:lstStyle/>
          <a:p>
            <a:r>
              <a:rPr lang="en-US" sz="2400" dirty="0" err="1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Dès</a:t>
            </a:r>
            <a:r>
              <a:rPr lang="en-US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 8 </a:t>
            </a:r>
            <a:r>
              <a:rPr lang="en-US" sz="2400" dirty="0" err="1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mois</a:t>
            </a:r>
            <a:endParaRPr lang="en-US" sz="24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64" name="BA946ECC-9D29-4C1D-8AF9-6191FB6A2D67" descr="image003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8" t="7977" r="8059" b="6703"/>
          <a:stretch/>
        </p:blipFill>
        <p:spPr bwMode="auto">
          <a:xfrm>
            <a:off x="78271" y="149233"/>
            <a:ext cx="1276351" cy="133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itle 1"/>
          <p:cNvSpPr txBox="1">
            <a:spLocks/>
          </p:cNvSpPr>
          <p:nvPr/>
        </p:nvSpPr>
        <p:spPr bwMode="gray">
          <a:xfrm>
            <a:off x="1518762" y="195999"/>
            <a:ext cx="831103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7EB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7EB0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7EB0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7EB0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7EB0"/>
                </a:solidFill>
                <a:latin typeface="Arial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7EB0"/>
                </a:solidFill>
                <a:latin typeface="Arial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7EB0"/>
                </a:solidFill>
                <a:latin typeface="Arial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7EB0"/>
                </a:solidFill>
                <a:latin typeface="Arial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7EB0"/>
                </a:solidFill>
                <a:latin typeface="Arial" charset="0"/>
              </a:defRPr>
            </a:lvl9pPr>
          </a:lstStyle>
          <a:p>
            <a:r>
              <a:rPr lang="en-US" b="1" kern="0" dirty="0" smtClean="0">
                <a:solidFill>
                  <a:schemeClr val="bg1"/>
                </a:solidFill>
                <a:latin typeface="Copperplate Gothic Bold" panose="020E0705020206020404" pitchFamily="34" charset="0"/>
              </a:rPr>
              <a:t>Le NOUVEAU CERELAC® avec FER+</a:t>
            </a:r>
            <a:endParaRPr lang="en-US" b="1" kern="0" dirty="0">
              <a:solidFill>
                <a:schemeClr val="bg1"/>
              </a:solidFill>
              <a:latin typeface="Copperplate Gothic Bold" panose="020E07050202060204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08062" y="6233042"/>
            <a:ext cx="486030" cy="369332"/>
          </a:xfrm>
          <a:prstGeom prst="rect">
            <a:avLst/>
          </a:prstGeom>
          <a:solidFill>
            <a:srgbClr val="E88710"/>
          </a:solidFill>
        </p:spPr>
        <p:txBody>
          <a:bodyPr wrap="none">
            <a:spAutoFit/>
          </a:bodyPr>
          <a:lstStyle/>
          <a:p>
            <a:r>
              <a:rPr lang="en-US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Blé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471913" y="6139883"/>
            <a:ext cx="881973" cy="369332"/>
          </a:xfrm>
          <a:prstGeom prst="rect">
            <a:avLst/>
          </a:prstGeom>
          <a:solidFill>
            <a:srgbClr val="0096C9"/>
          </a:solidFill>
        </p:spPr>
        <p:txBody>
          <a:bodyPr wrap="none">
            <a:spAutoFit/>
          </a:bodyPr>
          <a:lstStyle/>
          <a:p>
            <a:r>
              <a:rPr lang="en-US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Blé</a:t>
            </a:r>
            <a:r>
              <a:rPr lang="en-US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50g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786837" y="6231971"/>
            <a:ext cx="1542410" cy="369332"/>
          </a:xfrm>
          <a:prstGeom prst="rect">
            <a:avLst/>
          </a:prstGeom>
          <a:solidFill>
            <a:srgbClr val="E63F1B"/>
          </a:solidFill>
        </p:spPr>
        <p:txBody>
          <a:bodyPr wrap="none">
            <a:spAutoFit/>
          </a:bodyPr>
          <a:lstStyle/>
          <a:p>
            <a:r>
              <a:rPr lang="en-US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Plein</a:t>
            </a:r>
            <a:r>
              <a:rPr lang="en-US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de </a:t>
            </a:r>
            <a:r>
              <a:rPr lang="en-US" b="1" dirty="0">
                <a:solidFill>
                  <a:schemeClr val="bg1"/>
                </a:solidFill>
                <a:latin typeface="Calibri" panose="020F0502020204030204" pitchFamily="34" charset="0"/>
              </a:rPr>
              <a:t>Fruits</a:t>
            </a:r>
            <a:endParaRPr lang="fr-FR" dirty="0">
              <a:solidFill>
                <a:schemeClr val="bg1"/>
              </a:solidFill>
            </a:endParaRPr>
          </a:p>
        </p:txBody>
      </p:sp>
      <p:cxnSp>
        <p:nvCxnSpPr>
          <p:cNvPr id="2054" name="Connecteur droit 2053"/>
          <p:cNvCxnSpPr/>
          <p:nvPr/>
        </p:nvCxnSpPr>
        <p:spPr>
          <a:xfrm>
            <a:off x="1438932" y="1843542"/>
            <a:ext cx="0" cy="1088462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2" name="Connecteur droit 51"/>
          <p:cNvCxnSpPr/>
          <p:nvPr/>
        </p:nvCxnSpPr>
        <p:spPr>
          <a:xfrm>
            <a:off x="9460556" y="2106854"/>
            <a:ext cx="0" cy="890800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/>
        </p:nvCxnSpPr>
        <p:spPr>
          <a:xfrm flipH="1">
            <a:off x="4920794" y="1832612"/>
            <a:ext cx="17519" cy="2252207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4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3922" y="3868627"/>
            <a:ext cx="1668782" cy="2199725"/>
          </a:xfrm>
          <a:prstGeom prst="rect">
            <a:avLst/>
          </a:prstGeom>
        </p:spPr>
      </p:pic>
      <p:cxnSp>
        <p:nvCxnSpPr>
          <p:cNvPr id="30" name="Connecteur droit 29"/>
          <p:cNvCxnSpPr/>
          <p:nvPr/>
        </p:nvCxnSpPr>
        <p:spPr>
          <a:xfrm>
            <a:off x="4072348" y="1843542"/>
            <a:ext cx="859416" cy="0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Connecteur droit 29"/>
          <p:cNvCxnSpPr/>
          <p:nvPr/>
        </p:nvCxnSpPr>
        <p:spPr>
          <a:xfrm>
            <a:off x="1421584" y="1876022"/>
            <a:ext cx="1050385" cy="0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94252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520027" y="169810"/>
            <a:ext cx="10084283" cy="831458"/>
          </a:xfrm>
        </p:spPr>
        <p:txBody>
          <a:bodyPr/>
          <a:lstStyle/>
          <a:p>
            <a:pPr algn="ctr"/>
            <a:r>
              <a:rPr lang="en-US" altLang="en-US" sz="2800" b="1" dirty="0" err="1" smtClean="0">
                <a:solidFill>
                  <a:schemeClr val="bg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Caracteristiques</a:t>
            </a:r>
            <a:r>
              <a:rPr lang="en-US" altLang="en-US" sz="2800" b="1" dirty="0" smtClean="0">
                <a:solidFill>
                  <a:schemeClr val="bg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et benefices </a:t>
            </a:r>
            <a:r>
              <a:rPr lang="en-US" altLang="en-US" sz="2800" b="1" dirty="0" err="1" smtClean="0">
                <a:solidFill>
                  <a:schemeClr val="bg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uniques</a:t>
            </a:r>
            <a:r>
              <a:rPr lang="en-US" altLang="en-US" sz="2800" b="1" dirty="0" smtClean="0">
                <a:solidFill>
                  <a:schemeClr val="bg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altLang="en-US" sz="2800" b="1" dirty="0" smtClean="0">
                <a:solidFill>
                  <a:schemeClr val="bg1"/>
                </a:solidFill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sz="2800" b="1" dirty="0" smtClean="0">
                <a:solidFill>
                  <a:schemeClr val="bg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du nouveau CERELAC®</a:t>
            </a:r>
            <a:endParaRPr lang="en-US" altLang="en-US" sz="2800" b="1" dirty="0">
              <a:solidFill>
                <a:schemeClr val="bg1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6651" y="1893554"/>
            <a:ext cx="4978860" cy="31085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2772" name="TextBox 2"/>
          <p:cNvSpPr txBox="1">
            <a:spLocks noChangeArrowheads="1"/>
          </p:cNvSpPr>
          <p:nvPr/>
        </p:nvSpPr>
        <p:spPr bwMode="auto">
          <a:xfrm>
            <a:off x="746529" y="5211648"/>
            <a:ext cx="419910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defRPr sz="20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algn="ctr">
              <a:defRPr sz="20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algn="ctr">
              <a:defRPr sz="20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algn="ctr">
              <a:defRPr sz="20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algn="ctr">
              <a:defRPr sz="20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r>
              <a:rPr lang="en-US" altLang="en-US" sz="2400" b="1" dirty="0" smtClean="0">
                <a:latin typeface="Calibri" panose="020F0502020204030204" pitchFamily="34" charset="0"/>
              </a:rPr>
              <a:t>1 repas de CERELAC (50g</a:t>
            </a:r>
            <a:r>
              <a:rPr lang="en-US" altLang="en-US" sz="2400" b="1" dirty="0">
                <a:latin typeface="Calibri" panose="020F0502020204030204" pitchFamily="34" charset="0"/>
              </a:rPr>
              <a:t>)</a:t>
            </a:r>
          </a:p>
        </p:txBody>
      </p:sp>
      <p:sp>
        <p:nvSpPr>
          <p:cNvPr id="32773" name="TextBox 3"/>
          <p:cNvSpPr txBox="1">
            <a:spLocks noChangeArrowheads="1"/>
          </p:cNvSpPr>
          <p:nvPr/>
        </p:nvSpPr>
        <p:spPr bwMode="auto">
          <a:xfrm>
            <a:off x="5205457" y="2785837"/>
            <a:ext cx="14478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20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algn="ctr">
              <a:defRPr sz="20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algn="ctr">
              <a:defRPr sz="20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algn="ctr">
              <a:defRPr sz="20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algn="ctr">
              <a:defRPr sz="20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r>
              <a:rPr lang="en-US" altLang="en-US" sz="8000" dirty="0">
                <a:solidFill>
                  <a:srgbClr val="000066"/>
                </a:solidFill>
              </a:rPr>
              <a:t>=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23203" y="1893555"/>
            <a:ext cx="4468647" cy="3108543"/>
          </a:xfrm>
          <a:prstGeom prst="rect">
            <a:avLst/>
          </a:prstGeom>
          <a:solidFill>
            <a:srgbClr val="FFF9F0"/>
          </a:solidFill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45% </a:t>
            </a:r>
            <a:r>
              <a:rPr lang="en-US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AJR en FER</a:t>
            </a:r>
            <a:endParaRPr lang="en-US" sz="36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25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% </a:t>
            </a:r>
            <a:r>
              <a:rPr lang="en-US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RDA of </a:t>
            </a:r>
            <a:r>
              <a:rPr lang="en-US" sz="32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Energie</a:t>
            </a:r>
            <a:endParaRPr 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47% RDA of </a:t>
            </a:r>
            <a:r>
              <a:rPr lang="en-US" sz="32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Protéine</a:t>
            </a:r>
            <a:endParaRPr lang="en-US" sz="32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65% RDA of </a:t>
            </a:r>
            <a:r>
              <a:rPr lang="en-US" sz="32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Vit</a:t>
            </a:r>
            <a:r>
              <a:rPr lang="en-US" sz="32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39% 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RDA of </a:t>
            </a:r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Vit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 A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40% RDA of </a:t>
            </a:r>
            <a:r>
              <a:rPr lang="en-US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Zinc</a:t>
            </a:r>
          </a:p>
        </p:txBody>
      </p:sp>
      <p:pic>
        <p:nvPicPr>
          <p:cNvPr id="7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0" r="3642"/>
          <a:stretch>
            <a:fillRect/>
          </a:stretch>
        </p:blipFill>
        <p:spPr bwMode="auto">
          <a:xfrm>
            <a:off x="10088606" y="3810699"/>
            <a:ext cx="1806487" cy="2801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75413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3976" y="2958064"/>
            <a:ext cx="2526046" cy="323802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725" y="163988"/>
            <a:ext cx="9601196" cy="589994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En </a:t>
            </a:r>
            <a:r>
              <a:rPr lang="en-US" sz="4000" b="1" dirty="0" err="1" smtClean="0">
                <a:solidFill>
                  <a:schemeClr val="bg1"/>
                </a:solidFill>
              </a:rPr>
              <a:t>Resumé</a:t>
            </a:r>
            <a:r>
              <a:rPr lang="en-US" b="1" dirty="0" smtClean="0">
                <a:latin typeface="Calibri" panose="020F0502020204030204" pitchFamily="34" charset="0"/>
              </a:rPr>
              <a:t/>
            </a:r>
            <a:br>
              <a:rPr lang="en-US" b="1" dirty="0" smtClean="0">
                <a:latin typeface="Calibri" panose="020F0502020204030204" pitchFamily="34" charset="0"/>
              </a:rPr>
            </a:br>
            <a:r>
              <a:rPr lang="en-US" b="1" dirty="0" smtClean="0">
                <a:latin typeface="Calibri" panose="020F0502020204030204" pitchFamily="34" charset="0"/>
              </a:rPr>
              <a:t> </a:t>
            </a:r>
            <a:r>
              <a:rPr lang="en-US" dirty="0" smtClean="0">
                <a:latin typeface="Calibri" panose="020F0502020204030204" pitchFamily="34" charset="0"/>
              </a:rPr>
              <a:t/>
            </a:r>
            <a:br>
              <a:rPr lang="en-US" dirty="0" smtClean="0">
                <a:latin typeface="Calibri" panose="020F0502020204030204" pitchFamily="34" charset="0"/>
              </a:rPr>
            </a:b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23725" y="1391841"/>
            <a:ext cx="1148629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/>
              <a:t>L'anémie est très répandue </a:t>
            </a:r>
            <a:r>
              <a:rPr lang="fr-FR" sz="2000" dirty="0" smtClean="0"/>
              <a:t>au Mali </a:t>
            </a:r>
            <a:r>
              <a:rPr lang="fr-FR" sz="2000" dirty="0" smtClean="0"/>
              <a:t>surtout </a:t>
            </a:r>
            <a:r>
              <a:rPr lang="fr-FR" sz="2000" dirty="0"/>
              <a:t>chez les enfants de moins de 5 </a:t>
            </a:r>
            <a:r>
              <a:rPr lang="fr-FR" sz="2000" dirty="0" smtClean="0"/>
              <a:t>ans(8/10 souffrent d’anémie</a:t>
            </a:r>
            <a:r>
              <a:rPr lang="fr-FR" sz="2000" dirty="0" smtClean="0"/>
              <a:t>) avec </a:t>
            </a:r>
            <a:r>
              <a:rPr lang="fr-FR" sz="2000" dirty="0"/>
              <a:t>des conséquences graves pour la </a:t>
            </a:r>
            <a:r>
              <a:rPr lang="fr-FR" sz="2000" dirty="0" smtClean="0"/>
              <a:t>santé, le développement cérébral et </a:t>
            </a:r>
            <a:r>
              <a:rPr lang="fr-FR" sz="2000" dirty="0"/>
              <a:t>peut être </a:t>
            </a:r>
            <a:r>
              <a:rPr lang="fr-FR" sz="2000" dirty="0" smtClean="0"/>
              <a:t>fatale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20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La </a:t>
            </a:r>
            <a:r>
              <a:rPr lang="fr-FR" sz="2000" dirty="0"/>
              <a:t>fortification en fer </a:t>
            </a:r>
            <a:r>
              <a:rPr lang="fr-FR" sz="2000" dirty="0" smtClean="0"/>
              <a:t>des aliments de complément et l’</a:t>
            </a:r>
            <a:r>
              <a:rPr lang="fr-FR" sz="2000" dirty="0"/>
              <a:t>é</a:t>
            </a:r>
            <a:r>
              <a:rPr lang="fr-FR" sz="2000" dirty="0" smtClean="0"/>
              <a:t>ducation nutritionnelle des mères sont des </a:t>
            </a:r>
            <a:r>
              <a:rPr lang="fr-FR" sz="2000" dirty="0"/>
              <a:t>stratégies </a:t>
            </a:r>
            <a:r>
              <a:rPr lang="fr-FR" sz="2000" dirty="0" smtClean="0"/>
              <a:t>prouvées </a:t>
            </a:r>
            <a:r>
              <a:rPr lang="fr-FR" sz="2000" dirty="0"/>
              <a:t>pour lutter contre l'anémie </a:t>
            </a:r>
            <a:endParaRPr lang="fr-FR" sz="20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20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Nestlé </a:t>
            </a:r>
            <a:r>
              <a:rPr lang="fr-FR" sz="2000" dirty="0"/>
              <a:t>CERELAC est un </a:t>
            </a:r>
            <a:r>
              <a:rPr lang="fr-FR" sz="2000" dirty="0" smtClean="0"/>
              <a:t>aliment de complément </a:t>
            </a:r>
            <a:r>
              <a:rPr lang="fr-FR" sz="2000" dirty="0"/>
              <a:t>riche en </a:t>
            </a:r>
            <a:r>
              <a:rPr lang="fr-FR" sz="2000" dirty="0" smtClean="0"/>
              <a:t>fer qui permet de prévenir </a:t>
            </a:r>
            <a:r>
              <a:rPr lang="fr-FR" sz="2000" dirty="0"/>
              <a:t>l'anémie </a:t>
            </a:r>
            <a:r>
              <a:rPr lang="fr-FR" sz="2000" dirty="0" smtClean="0"/>
              <a:t>ferriprive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20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Nestlé CERELAC contient les probiotiques(Bifidus </a:t>
            </a:r>
            <a:r>
              <a:rPr lang="fr-FR" sz="2000" dirty="0" err="1" smtClean="0"/>
              <a:t>Bl</a:t>
            </a:r>
            <a:r>
              <a:rPr lang="fr-FR" sz="2000" dirty="0" smtClean="0"/>
              <a:t>) qui permettent de  </a:t>
            </a:r>
            <a:r>
              <a:rPr lang="fr-FR" sz="2000" dirty="0"/>
              <a:t>stimuler les défenses naturelles des </a:t>
            </a:r>
            <a:r>
              <a:rPr lang="fr-FR" sz="2000" dirty="0" smtClean="0"/>
              <a:t>bébés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20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Nestlé </a:t>
            </a:r>
            <a:r>
              <a:rPr lang="fr-FR" sz="2000" dirty="0"/>
              <a:t>CERELAC </a:t>
            </a:r>
            <a:r>
              <a:rPr lang="fr-FR" sz="2000" dirty="0" smtClean="0"/>
              <a:t>contient </a:t>
            </a:r>
            <a:r>
              <a:rPr lang="fr-FR" sz="2000" dirty="0"/>
              <a:t>des vitamines adéquates (A, B, C, D, E, K) et des minéraux (Ca, Zn)</a:t>
            </a:r>
          </a:p>
        </p:txBody>
      </p:sp>
    </p:spTree>
    <p:extLst>
      <p:ext uri="{BB962C8B-B14F-4D97-AF65-F5344CB8AC3E}">
        <p14:creationId xmlns:p14="http://schemas.microsoft.com/office/powerpoint/2010/main" val="15510634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90960" y="3152855"/>
            <a:ext cx="5152790" cy="32863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6A465-0E79-42F7-9064-AA4E28A35AC8}" type="slidenum">
              <a:rPr lang="en-US" smtClean="0">
                <a:solidFill>
                  <a:srgbClr val="FFFFFF"/>
                </a:solidFill>
              </a:rPr>
              <a:pPr/>
              <a:t>18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BA946ECC-9D29-4C1D-8AF9-6191FB6A2D67" descr="image00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72"/>
          <a:stretch/>
        </p:blipFill>
        <p:spPr bwMode="auto">
          <a:xfrm>
            <a:off x="3039523" y="1128793"/>
            <a:ext cx="2782299" cy="3043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1029" y="2722023"/>
            <a:ext cx="2609850" cy="298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5211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overnance_21_06_2012">
  <a:themeElements>
    <a:clrScheme name="Rouge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Nestle_F&amp;C_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estle_F&amp;C_template 1">
        <a:dk1>
          <a:srgbClr val="696261"/>
        </a:dk1>
        <a:lt1>
          <a:srgbClr val="FFFFFF"/>
        </a:lt1>
        <a:dk2>
          <a:srgbClr val="0090C8"/>
        </a:dk2>
        <a:lt2>
          <a:srgbClr val="D2D0D0"/>
        </a:lt2>
        <a:accent1>
          <a:srgbClr val="E4720A"/>
        </a:accent1>
        <a:accent2>
          <a:srgbClr val="696261"/>
        </a:accent2>
        <a:accent3>
          <a:srgbClr val="FFFFFF"/>
        </a:accent3>
        <a:accent4>
          <a:srgbClr val="595352"/>
        </a:accent4>
        <a:accent5>
          <a:srgbClr val="EFBCAA"/>
        </a:accent5>
        <a:accent6>
          <a:srgbClr val="5E5857"/>
        </a:accent6>
        <a:hlink>
          <a:srgbClr val="88AA1A"/>
        </a:hlink>
        <a:folHlink>
          <a:srgbClr val="DD3E8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5179</TotalTime>
  <Words>840</Words>
  <Application>Microsoft Office PowerPoint</Application>
  <PresentationFormat>Widescreen</PresentationFormat>
  <Paragraphs>137</Paragraphs>
  <Slides>18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</vt:lpstr>
      <vt:lpstr>Arial Rounded MT Bold</vt:lpstr>
      <vt:lpstr>Calibri</vt:lpstr>
      <vt:lpstr>Calibri Light</vt:lpstr>
      <vt:lpstr>Copperplate Gothic Bold</vt:lpstr>
      <vt:lpstr>Times New Roman</vt:lpstr>
      <vt:lpstr>Wingdings</vt:lpstr>
      <vt:lpstr>Governance_21_06_2012</vt:lpstr>
      <vt:lpstr>Conception personnalisée</vt:lpstr>
      <vt:lpstr>problématique de l’anémie ferriprive chez l’enfant: stratégie de prévention</vt:lpstr>
      <vt:lpstr>Agenda</vt:lpstr>
      <vt:lpstr>PowerPoint Presentation</vt:lpstr>
      <vt:lpstr>Les 1000 1ers jours: une fenêtre d’opportunités pour un avenir meilleur.. </vt:lpstr>
      <vt:lpstr>Les 1000 1ers jours: une fenêtre d’opportunités </vt:lpstr>
      <vt:lpstr>Alimentation de complement</vt:lpstr>
      <vt:lpstr>Au moment d’introduire les aliments solides traditionnels, plusieurs nourrissons sont confrontés à un déficit nutritionnel</vt:lpstr>
      <vt:lpstr>La carence en Fer: une cause majeure de l’anémie</vt:lpstr>
      <vt:lpstr>Une carence en Fer très tôt dans la petite enfance, impacte de manière irréversible le développement cérébral</vt:lpstr>
      <vt:lpstr>PowerPoint Presentation</vt:lpstr>
      <vt:lpstr>Ce qui compte le plus: la biodisponibilité du Fer !!!</vt:lpstr>
      <vt:lpstr>03 revues systématiques démontrant son efficacité dans la réduction de l’anémie… </vt:lpstr>
      <vt:lpstr>Recommandé: un repas par jour pour REDUIRE le déficit en nutriment</vt:lpstr>
      <vt:lpstr>Pour leurs protection : présence de probiotique…</vt:lpstr>
      <vt:lpstr>PowerPoint Presentation</vt:lpstr>
      <vt:lpstr>Caracteristiques et benefices uniques  du nouveau CERELAC®</vt:lpstr>
      <vt:lpstr>En Resumé   </vt:lpstr>
      <vt:lpstr>PowerPoint Presentation</vt:lpstr>
    </vt:vector>
  </TitlesOfParts>
  <Company>Nestle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NESTLÉ WELCOMES YOU TO THIS SCIENTIFIC PRESENTATION  ON  “ACHIEVEMENT OF SDG 2:  MANAGEMENT OF ANAEMIA IN CHILDREN”</dc:title>
  <dc:creator>Hassan,Jane,ACCRA,Nutrition Field Operations GH - SL - LB</dc:creator>
  <cp:lastModifiedBy>Camara,Adama,BAMAKO,Nutrition</cp:lastModifiedBy>
  <cp:revision>360</cp:revision>
  <dcterms:created xsi:type="dcterms:W3CDTF">2016-02-25T09:20:30Z</dcterms:created>
  <dcterms:modified xsi:type="dcterms:W3CDTF">2017-12-09T12:57:10Z</dcterms:modified>
</cp:coreProperties>
</file>