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8" r:id="rId10"/>
    <p:sldId id="269" r:id="rId11"/>
    <p:sldId id="264" r:id="rId12"/>
    <p:sldId id="265" r:id="rId13"/>
    <p:sldId id="267" r:id="rId14"/>
    <p:sldId id="266" r:id="rId15"/>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920"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2222648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43298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3152262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DED7431-F2FA-48C8-995A-379537A9EE92}" type="datetimeFigureOut">
              <a:rPr lang="fr-FR" smtClean="0"/>
              <a:t>15/02/17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124179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DED7431-F2FA-48C8-995A-379537A9EE92}" type="datetimeFigureOut">
              <a:rPr lang="fr-FR" smtClean="0"/>
              <a:t>15/02/17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332476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DDED7431-F2FA-48C8-995A-379537A9EE92}" type="datetimeFigureOut">
              <a:rPr lang="fr-FR" smtClean="0"/>
              <a:t>15/02/17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31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DED7431-F2FA-48C8-995A-379537A9EE92}" type="datetimeFigureOut">
              <a:rPr lang="fr-FR" smtClean="0"/>
              <a:t>15/02/17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183136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DED7431-F2FA-48C8-995A-379537A9EE92}" type="datetimeFigureOut">
              <a:rPr lang="fr-FR" smtClean="0"/>
              <a:t>15/02/17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3949806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DED7431-F2FA-48C8-995A-379537A9EE92}" type="datetimeFigureOut">
              <a:rPr lang="fr-FR" smtClean="0"/>
              <a:t>15/02/17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2163420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32229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AFABDB-BAE8-45FF-86B2-CED28B258ADC}" type="slidenum">
              <a:rPr lang="fr-FR" smtClean="0"/>
              <a:t>‹#›</a:t>
            </a:fld>
            <a:endParaRPr lang="fr-FR"/>
          </a:p>
        </p:txBody>
      </p:sp>
    </p:spTree>
    <p:extLst>
      <p:ext uri="{BB962C8B-B14F-4D97-AF65-F5344CB8AC3E}">
        <p14:creationId xmlns:p14="http://schemas.microsoft.com/office/powerpoint/2010/main" val="7380135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ED7431-F2FA-48C8-995A-379537A9EE92}" type="datetimeFigureOut">
              <a:rPr lang="fr-FR" smtClean="0"/>
              <a:t>15/02/17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AFABDB-BAE8-45FF-86B2-CED28B258ADC}" type="slidenum">
              <a:rPr lang="fr-FR" smtClean="0"/>
              <a:t>‹#›</a:t>
            </a:fld>
            <a:endParaRPr lang="fr-FR"/>
          </a:p>
        </p:txBody>
      </p:sp>
    </p:spTree>
    <p:extLst>
      <p:ext uri="{BB962C8B-B14F-4D97-AF65-F5344CB8AC3E}">
        <p14:creationId xmlns:p14="http://schemas.microsoft.com/office/powerpoint/2010/main" val="1340105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b="1" dirty="0" smtClean="0"/>
              <a:t>L’ASSURANCE MALADIE OBLIGATOIRE A L’OFFICINE:</a:t>
            </a:r>
            <a:br>
              <a:rPr lang="fr-FR" b="1" dirty="0" smtClean="0"/>
            </a:br>
            <a:r>
              <a:rPr lang="fr-FR" b="1" dirty="0" smtClean="0"/>
              <a:t>BILAN ET PERSPECTIVES</a:t>
            </a:r>
            <a:br>
              <a:rPr lang="fr-FR" b="1" dirty="0" smtClean="0"/>
            </a:br>
            <a:endParaRPr lang="fr-FR" b="1" dirty="0"/>
          </a:p>
        </p:txBody>
      </p:sp>
      <p:sp>
        <p:nvSpPr>
          <p:cNvPr id="3" name="Titre 1"/>
          <p:cNvSpPr txBox="1">
            <a:spLocks/>
          </p:cNvSpPr>
          <p:nvPr/>
        </p:nvSpPr>
        <p:spPr>
          <a:xfrm>
            <a:off x="683568" y="4581128"/>
            <a:ext cx="7772400" cy="1470025"/>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b="1" dirty="0" smtClean="0"/>
              <a:t/>
            </a:r>
            <a:br>
              <a:rPr lang="fr-FR" b="1" dirty="0" smtClean="0"/>
            </a:br>
            <a:r>
              <a:rPr lang="fr-FR" sz="1400" dirty="0" smtClean="0"/>
              <a:t>FEVRIER 2017</a:t>
            </a:r>
          </a:p>
          <a:p>
            <a:pPr algn="l"/>
            <a:r>
              <a:rPr lang="fr-FR" sz="1400" b="1" dirty="0" smtClean="0"/>
              <a:t>10</a:t>
            </a:r>
            <a:r>
              <a:rPr lang="fr-FR" sz="1400" b="1" baseline="30000" dirty="0" smtClean="0"/>
              <a:t>ème</a:t>
            </a:r>
            <a:r>
              <a:rPr lang="fr-FR" sz="1400" b="1" dirty="0" smtClean="0"/>
              <a:t> JOURNEE SCIENTIFIQUE SYNAPPO</a:t>
            </a:r>
            <a:r>
              <a:rPr lang="fr-FR" b="1" dirty="0" smtClean="0"/>
              <a:t/>
            </a:r>
            <a:br>
              <a:rPr lang="fr-FR" b="1" dirty="0" smtClean="0"/>
            </a:br>
            <a:endParaRPr lang="fr-FR" b="1" dirty="0"/>
          </a:p>
        </p:txBody>
      </p:sp>
    </p:spTree>
    <p:extLst>
      <p:ext uri="{BB962C8B-B14F-4D97-AF65-F5344CB8AC3E}">
        <p14:creationId xmlns:p14="http://schemas.microsoft.com/office/powerpoint/2010/main" val="146448470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96752"/>
            <a:ext cx="8229600" cy="4525963"/>
          </a:xfrm>
        </p:spPr>
        <p:txBody>
          <a:bodyPr>
            <a:normAutofit lnSpcReduction="10000"/>
          </a:bodyPr>
          <a:lstStyle/>
          <a:p>
            <a:pPr marL="0" indent="0">
              <a:buNone/>
            </a:pPr>
            <a:r>
              <a:rPr lang="fr-FR" sz="3600" b="1" dirty="0" smtClean="0"/>
              <a:t>PLAN</a:t>
            </a:r>
          </a:p>
          <a:p>
            <a:pPr marL="0" indent="0">
              <a:buNone/>
            </a:pPr>
            <a:r>
              <a:rPr lang="fr-FR" dirty="0" smtClean="0"/>
              <a:t>1-CONTEXTE</a:t>
            </a:r>
          </a:p>
          <a:p>
            <a:pPr marL="0" indent="0">
              <a:buNone/>
            </a:pPr>
            <a:endParaRPr lang="fr-FR" dirty="0" smtClean="0"/>
          </a:p>
          <a:p>
            <a:pPr marL="0" indent="0">
              <a:buNone/>
            </a:pPr>
            <a:r>
              <a:rPr lang="fr-FR" dirty="0" smtClean="0"/>
              <a:t>2-CONVENTION</a:t>
            </a:r>
          </a:p>
          <a:p>
            <a:pPr marL="0" indent="0">
              <a:buNone/>
            </a:pPr>
            <a:endParaRPr lang="fr-FR" dirty="0" smtClean="0"/>
          </a:p>
          <a:p>
            <a:pPr marL="0" indent="0">
              <a:buNone/>
            </a:pPr>
            <a:r>
              <a:rPr lang="fr-FR" dirty="0" smtClean="0"/>
              <a:t>3-DIFFICULTES</a:t>
            </a:r>
          </a:p>
          <a:p>
            <a:pPr marL="0" indent="0">
              <a:buNone/>
            </a:pPr>
            <a:endParaRPr lang="fr-FR" dirty="0" smtClean="0"/>
          </a:p>
          <a:p>
            <a:pPr marL="0" indent="0">
              <a:buNone/>
            </a:pPr>
            <a:r>
              <a:rPr lang="fr-FR" dirty="0" smtClean="0"/>
              <a:t>4-CONCLUSION</a:t>
            </a:r>
            <a:endParaRPr lang="fr-FR" dirty="0"/>
          </a:p>
        </p:txBody>
      </p:sp>
    </p:spTree>
    <p:extLst>
      <p:ext uri="{BB962C8B-B14F-4D97-AF65-F5344CB8AC3E}">
        <p14:creationId xmlns:p14="http://schemas.microsoft.com/office/powerpoint/2010/main" val="2000068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1052736"/>
            <a:ext cx="8229600" cy="4525963"/>
          </a:xfrm>
        </p:spPr>
        <p:txBody>
          <a:bodyPr>
            <a:noAutofit/>
          </a:bodyPr>
          <a:lstStyle/>
          <a:p>
            <a:pPr marL="0" indent="0">
              <a:buNone/>
            </a:pPr>
            <a:r>
              <a:rPr lang="fr-FR" b="1" dirty="0" smtClean="0"/>
              <a:t>1-CONTEXTE</a:t>
            </a:r>
          </a:p>
          <a:p>
            <a:pPr marL="0" indent="0">
              <a:buNone/>
            </a:pPr>
            <a:r>
              <a:rPr lang="fr-FR" dirty="0" smtClean="0"/>
              <a:t>Les pharmaciens d’officine dans leur majorité ont signé une convention de partenariat avec la Caisse Nationale d’Assurance Maladie (CANAM), pour la délivrance des médicaments et des dispositifs médicaux, conformément à la loi 09-15 du 26 juin 2009 portant institution du régime d’Assurance Maladie Obligatoire au Mali.</a:t>
            </a:r>
          </a:p>
        </p:txBody>
      </p:sp>
    </p:spTree>
    <p:extLst>
      <p:ext uri="{BB962C8B-B14F-4D97-AF65-F5344CB8AC3E}">
        <p14:creationId xmlns:p14="http://schemas.microsoft.com/office/powerpoint/2010/main" val="8907595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260648"/>
            <a:ext cx="8229600" cy="4525963"/>
          </a:xfrm>
        </p:spPr>
        <p:txBody>
          <a:bodyPr>
            <a:noAutofit/>
          </a:bodyPr>
          <a:lstStyle/>
          <a:p>
            <a:pPr marL="0" indent="0">
              <a:buNone/>
            </a:pPr>
            <a:r>
              <a:rPr lang="fr-FR" dirty="0" smtClean="0"/>
              <a:t>Les officines de pharmacies conventionnées établissent des factures qui devront par la suite être réglées dans un délai maximum de quinze jours suivant l’article 40 de la convention.</a:t>
            </a:r>
          </a:p>
          <a:p>
            <a:pPr marL="0" indent="0">
              <a:buNone/>
            </a:pPr>
            <a:r>
              <a:rPr lang="fr-FR" dirty="0" smtClean="0"/>
              <a:t>Il est important d’avoir un aperçu sur le bilan de ce partenariat d’environ cinq ans, afin de faire mieux comprendre ses mécanismes de fonctionnement à l’ensemble des prestataires, d’aplanir les éventuels soucis nés de cette collaboration et évaluer les enjeux et les perspectives.  </a:t>
            </a:r>
            <a:endParaRPr lang="fr-FR" dirty="0"/>
          </a:p>
        </p:txBody>
      </p:sp>
    </p:spTree>
    <p:extLst>
      <p:ext uri="{BB962C8B-B14F-4D97-AF65-F5344CB8AC3E}">
        <p14:creationId xmlns:p14="http://schemas.microsoft.com/office/powerpoint/2010/main" val="424936858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08720"/>
            <a:ext cx="8229600" cy="4525963"/>
          </a:xfrm>
        </p:spPr>
        <p:txBody>
          <a:bodyPr>
            <a:normAutofit fontScale="92500" lnSpcReduction="10000"/>
          </a:bodyPr>
          <a:lstStyle/>
          <a:p>
            <a:pPr marL="0" indent="0">
              <a:buNone/>
            </a:pPr>
            <a:r>
              <a:rPr lang="fr-FR" dirty="0" smtClean="0"/>
              <a:t>2- CONVENTION</a:t>
            </a:r>
          </a:p>
          <a:p>
            <a:pPr marL="0" indent="0">
              <a:buNone/>
            </a:pPr>
            <a:r>
              <a:rPr lang="fr-FR" dirty="0" smtClean="0"/>
              <a:t>Il est très important à ce niveau de respecter </a:t>
            </a:r>
            <a:r>
              <a:rPr lang="fr-FR" dirty="0"/>
              <a:t>l</a:t>
            </a:r>
            <a:r>
              <a:rPr lang="fr-FR" dirty="0" smtClean="0"/>
              <a:t>es éléments de la convention  à savoir:</a:t>
            </a:r>
          </a:p>
          <a:p>
            <a:pPr>
              <a:buFontTx/>
              <a:buChar char="-"/>
            </a:pPr>
            <a:r>
              <a:rPr lang="fr-FR" dirty="0" smtClean="0"/>
              <a:t>Le délai de règlement des factures</a:t>
            </a:r>
          </a:p>
          <a:p>
            <a:pPr>
              <a:buFontTx/>
              <a:buChar char="-"/>
            </a:pPr>
            <a:r>
              <a:rPr lang="fr-FR" dirty="0" smtClean="0"/>
              <a:t>La liste des médicaments conventionnés</a:t>
            </a:r>
          </a:p>
          <a:p>
            <a:pPr>
              <a:buFontTx/>
              <a:buChar char="-"/>
            </a:pPr>
            <a:r>
              <a:rPr lang="fr-FR" dirty="0" smtClean="0"/>
              <a:t>Les informations sur tous les changements du système</a:t>
            </a:r>
          </a:p>
          <a:p>
            <a:pPr>
              <a:buFontTx/>
              <a:buChar char="-"/>
            </a:pPr>
            <a:r>
              <a:rPr lang="fr-FR" dirty="0" smtClean="0"/>
              <a:t>La liste des assurés sur la plate-forme doit être correcte et sa mise à jour faite de façon continue</a:t>
            </a:r>
            <a:endParaRPr lang="fr-FR" dirty="0"/>
          </a:p>
        </p:txBody>
      </p:sp>
    </p:spTree>
    <p:extLst>
      <p:ext uri="{BB962C8B-B14F-4D97-AF65-F5344CB8AC3E}">
        <p14:creationId xmlns:p14="http://schemas.microsoft.com/office/powerpoint/2010/main" val="27687068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3568" y="548680"/>
            <a:ext cx="8229600" cy="4525963"/>
          </a:xfrm>
        </p:spPr>
        <p:txBody>
          <a:bodyPr>
            <a:normAutofit/>
          </a:bodyPr>
          <a:lstStyle/>
          <a:p>
            <a:pPr marL="0" indent="0">
              <a:buNone/>
            </a:pPr>
            <a:r>
              <a:rPr lang="fr-FR" b="1" dirty="0" smtClean="0"/>
              <a:t>3-DIFFICULTES</a:t>
            </a:r>
            <a:endParaRPr lang="fr-FR" b="1" dirty="0"/>
          </a:p>
          <a:p>
            <a:pPr marL="0" indent="0">
              <a:buNone/>
            </a:pPr>
            <a:r>
              <a:rPr lang="fr-FR" dirty="0" smtClean="0"/>
              <a:t>Dans la gestion de l’AMO à l’officine les difficultés pour le pharmacien sont:</a:t>
            </a:r>
          </a:p>
          <a:p>
            <a:pPr marL="0" indent="0">
              <a:buNone/>
            </a:pPr>
            <a:r>
              <a:rPr lang="fr-FR" dirty="0" smtClean="0"/>
              <a:t>-le retard dans le règlement des factures par les OGD qui sont la CMSS et l’INPS entraînant toujours une tension de trésorerie</a:t>
            </a:r>
          </a:p>
          <a:p>
            <a:pPr marL="0" indent="0">
              <a:buNone/>
            </a:pPr>
            <a:r>
              <a:rPr lang="fr-FR" dirty="0" smtClean="0"/>
              <a:t>-le rejet de certaines fiches de soins </a:t>
            </a:r>
            <a:r>
              <a:rPr lang="fr-FR" dirty="0"/>
              <a:t>.</a:t>
            </a:r>
            <a:endParaRPr lang="fr-FR" dirty="0" smtClean="0"/>
          </a:p>
          <a:p>
            <a:pPr marL="0" indent="0">
              <a:buNone/>
            </a:pPr>
            <a:endParaRPr lang="fr-FR" dirty="0" smtClean="0"/>
          </a:p>
          <a:p>
            <a:pPr marL="0" indent="0">
              <a:buNone/>
            </a:pPr>
            <a:endParaRPr lang="fr-FR" dirty="0" smtClean="0"/>
          </a:p>
        </p:txBody>
      </p:sp>
    </p:spTree>
    <p:extLst>
      <p:ext uri="{BB962C8B-B14F-4D97-AF65-F5344CB8AC3E}">
        <p14:creationId xmlns:p14="http://schemas.microsoft.com/office/powerpoint/2010/main" val="376970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FontTx/>
              <a:buChar char="-"/>
            </a:pPr>
            <a:r>
              <a:rPr lang="fr-FR" dirty="0" smtClean="0"/>
              <a:t>le manque d’information surtout par rapport aux rejets et les règlements</a:t>
            </a:r>
          </a:p>
          <a:p>
            <a:pPr>
              <a:buFontTx/>
              <a:buChar char="-"/>
            </a:pPr>
            <a:r>
              <a:rPr lang="fr-FR" dirty="0" smtClean="0"/>
              <a:t>La mauvaise qualité des feuilles de soins</a:t>
            </a:r>
          </a:p>
          <a:p>
            <a:pPr>
              <a:buFontTx/>
              <a:buChar char="-"/>
            </a:pPr>
            <a:r>
              <a:rPr lang="fr-FR" dirty="0" smtClean="0"/>
              <a:t>La non obligation aux prescripteurs de suivre    la liste AMO des médicaments </a:t>
            </a:r>
          </a:p>
          <a:p>
            <a:pPr>
              <a:buFontTx/>
              <a:buChar char="-"/>
            </a:pPr>
            <a:r>
              <a:rPr lang="fr-FR" dirty="0" smtClean="0"/>
              <a:t>les erreurs de  traitement des feuilles de soins et le non contrôle des droits des assurés au niveau des espaces AMO.</a:t>
            </a:r>
          </a:p>
          <a:p>
            <a:pPr>
              <a:buFontTx/>
              <a:buChar char="-"/>
            </a:pPr>
            <a:endParaRPr lang="fr-FR" dirty="0"/>
          </a:p>
        </p:txBody>
      </p:sp>
    </p:spTree>
    <p:extLst>
      <p:ext uri="{BB962C8B-B14F-4D97-AF65-F5344CB8AC3E}">
        <p14:creationId xmlns:p14="http://schemas.microsoft.com/office/powerpoint/2010/main" val="16394172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buFontTx/>
              <a:buChar char="-"/>
            </a:pPr>
            <a:r>
              <a:rPr lang="fr-FR" dirty="0" smtClean="0"/>
              <a:t>Les problèmes de doublons des cartes des assurés </a:t>
            </a:r>
          </a:p>
          <a:p>
            <a:pPr marL="0" indent="0">
              <a:buNone/>
            </a:pPr>
            <a:r>
              <a:rPr lang="fr-FR" dirty="0"/>
              <a:t>-</a:t>
            </a:r>
            <a:r>
              <a:rPr lang="fr-FR" dirty="0" smtClean="0"/>
              <a:t> la concurrence déloyale des cliniques et des cabinets conventionnés par la CANAM.</a:t>
            </a:r>
            <a:endParaRPr lang="fr-FR" dirty="0"/>
          </a:p>
          <a:p>
            <a:pPr>
              <a:buFontTx/>
              <a:buChar char="-"/>
            </a:pPr>
            <a:r>
              <a:rPr lang="fr-FR" dirty="0" smtClean="0"/>
              <a:t>Le traitement des feuilles de soins AMO prend plus de temps et d’énergie</a:t>
            </a:r>
            <a:r>
              <a:rPr lang="fr-FR" dirty="0"/>
              <a:t> </a:t>
            </a:r>
            <a:r>
              <a:rPr lang="fr-FR" dirty="0" smtClean="0"/>
              <a:t>que les ordonnances ordinaires.</a:t>
            </a:r>
            <a:endParaRPr lang="fr-FR" dirty="0"/>
          </a:p>
        </p:txBody>
      </p:sp>
    </p:spTree>
    <p:extLst>
      <p:ext uri="{BB962C8B-B14F-4D97-AF65-F5344CB8AC3E}">
        <p14:creationId xmlns:p14="http://schemas.microsoft.com/office/powerpoint/2010/main" val="37652969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Au niveau du comptoir </a:t>
            </a:r>
            <a:endParaRPr lang="fr-FR" dirty="0"/>
          </a:p>
        </p:txBody>
      </p:sp>
      <p:sp>
        <p:nvSpPr>
          <p:cNvPr id="3" name="Espace réservé du contenu 2"/>
          <p:cNvSpPr>
            <a:spLocks noGrp="1"/>
          </p:cNvSpPr>
          <p:nvPr>
            <p:ph sz="half" idx="2"/>
          </p:nvPr>
        </p:nvSpPr>
        <p:spPr>
          <a:xfrm>
            <a:off x="323528" y="2132856"/>
            <a:ext cx="4040188" cy="3951288"/>
          </a:xfrm>
        </p:spPr>
        <p:txBody>
          <a:bodyPr>
            <a:normAutofit fontScale="85000" lnSpcReduction="20000"/>
          </a:bodyPr>
          <a:lstStyle/>
          <a:p>
            <a:pPr marL="0" indent="0" algn="ctr">
              <a:buNone/>
            </a:pPr>
            <a:endParaRPr lang="fr-FR" dirty="0" smtClean="0"/>
          </a:p>
          <a:p>
            <a:pPr marL="0" indent="0">
              <a:buNone/>
            </a:pPr>
            <a:r>
              <a:rPr lang="fr-FR" sz="2800" b="1" u="sng" dirty="0" smtClean="0"/>
              <a:t>PATIENT AMO</a:t>
            </a:r>
            <a:r>
              <a:rPr lang="fr-FR" sz="2800" b="1" dirty="0" smtClean="0"/>
              <a:t>                                                                               </a:t>
            </a:r>
          </a:p>
          <a:p>
            <a:pPr marL="0" indent="0">
              <a:buNone/>
            </a:pPr>
            <a:r>
              <a:rPr lang="fr-FR" dirty="0" smtClean="0"/>
              <a:t>FEUILLE DE SOINS</a:t>
            </a:r>
          </a:p>
          <a:p>
            <a:pPr marL="0" indent="0">
              <a:buNone/>
            </a:pPr>
            <a:r>
              <a:rPr lang="fr-FR" dirty="0" smtClean="0"/>
              <a:t>-Vérification </a:t>
            </a:r>
          </a:p>
          <a:p>
            <a:pPr marL="0" indent="0">
              <a:buNone/>
            </a:pPr>
            <a:r>
              <a:rPr lang="fr-FR" dirty="0" smtClean="0">
                <a:solidFill>
                  <a:srgbClr val="FF0000"/>
                </a:solidFill>
              </a:rPr>
              <a:t>-Analyse </a:t>
            </a:r>
          </a:p>
          <a:p>
            <a:pPr marL="0" indent="0">
              <a:buNone/>
            </a:pPr>
            <a:r>
              <a:rPr lang="fr-FR" dirty="0" smtClean="0"/>
              <a:t>-Evaluation</a:t>
            </a:r>
          </a:p>
          <a:p>
            <a:pPr marL="0" indent="0">
              <a:buNone/>
            </a:pPr>
            <a:r>
              <a:rPr lang="fr-FR" dirty="0" smtClean="0"/>
              <a:t>-Saisie</a:t>
            </a:r>
          </a:p>
          <a:p>
            <a:pPr marL="0" indent="0">
              <a:buNone/>
            </a:pPr>
            <a:r>
              <a:rPr lang="fr-FR" dirty="0" smtClean="0"/>
              <a:t>-Contrôle</a:t>
            </a:r>
          </a:p>
          <a:p>
            <a:pPr marL="0" indent="0">
              <a:buNone/>
            </a:pPr>
            <a:r>
              <a:rPr lang="fr-FR" dirty="0" smtClean="0">
                <a:solidFill>
                  <a:srgbClr val="FF0000"/>
                </a:solidFill>
              </a:rPr>
              <a:t>-facturation</a:t>
            </a:r>
          </a:p>
          <a:p>
            <a:pPr marL="0" indent="0">
              <a:buNone/>
            </a:pPr>
            <a:r>
              <a:rPr lang="fr-FR" dirty="0" smtClean="0">
                <a:solidFill>
                  <a:srgbClr val="FF0000"/>
                </a:solidFill>
              </a:rPr>
              <a:t>- Délivrance</a:t>
            </a:r>
          </a:p>
          <a:p>
            <a:pPr marL="0" indent="0">
              <a:buNone/>
            </a:pPr>
            <a:r>
              <a:rPr lang="fr-FR" dirty="0" smtClean="0"/>
              <a:t>-Contrôle et facturation pour les OGD</a:t>
            </a:r>
            <a:endParaRPr lang="fr-FR" dirty="0"/>
          </a:p>
        </p:txBody>
      </p:sp>
      <p:sp>
        <p:nvSpPr>
          <p:cNvPr id="7" name="Espace réservé du contenu 6"/>
          <p:cNvSpPr>
            <a:spLocks noGrp="1"/>
          </p:cNvSpPr>
          <p:nvPr>
            <p:ph sz="quarter" idx="4"/>
          </p:nvPr>
        </p:nvSpPr>
        <p:spPr>
          <a:xfrm>
            <a:off x="4788024" y="2276872"/>
            <a:ext cx="4041775" cy="3951288"/>
          </a:xfrm>
        </p:spPr>
        <p:txBody>
          <a:bodyPr/>
          <a:lstStyle/>
          <a:p>
            <a:pPr marL="0" indent="0">
              <a:buNone/>
            </a:pPr>
            <a:r>
              <a:rPr lang="fr-FR" b="1" u="sng" dirty="0" smtClean="0"/>
              <a:t>PATIENT ORDINAIRE</a:t>
            </a:r>
          </a:p>
          <a:p>
            <a:pPr marL="0" indent="0">
              <a:buNone/>
            </a:pPr>
            <a:r>
              <a:rPr lang="fr-FR" dirty="0" smtClean="0"/>
              <a:t>ORDONNANCE</a:t>
            </a:r>
          </a:p>
          <a:p>
            <a:pPr marL="0" indent="0">
              <a:buNone/>
            </a:pPr>
            <a:r>
              <a:rPr lang="fr-FR" dirty="0" smtClean="0">
                <a:solidFill>
                  <a:srgbClr val="FF0000"/>
                </a:solidFill>
              </a:rPr>
              <a:t>-Analyse </a:t>
            </a:r>
          </a:p>
          <a:p>
            <a:pPr marL="0" indent="0">
              <a:buNone/>
            </a:pPr>
            <a:r>
              <a:rPr lang="fr-FR" dirty="0" smtClean="0">
                <a:solidFill>
                  <a:srgbClr val="FF0000"/>
                </a:solidFill>
              </a:rPr>
              <a:t>-Facturation</a:t>
            </a:r>
          </a:p>
          <a:p>
            <a:pPr marL="0" indent="0">
              <a:buNone/>
            </a:pPr>
            <a:r>
              <a:rPr lang="fr-FR" dirty="0" smtClean="0">
                <a:solidFill>
                  <a:srgbClr val="FF0000"/>
                </a:solidFill>
              </a:rPr>
              <a:t>- Délivrance</a:t>
            </a:r>
            <a:endParaRPr lang="fr-FR" dirty="0">
              <a:solidFill>
                <a:srgbClr val="FF0000"/>
              </a:solidFill>
            </a:endParaRPr>
          </a:p>
          <a:p>
            <a:pPr marL="0" indent="0">
              <a:buNone/>
            </a:pPr>
            <a:endParaRPr lang="fr-FR" dirty="0" smtClean="0"/>
          </a:p>
          <a:p>
            <a:pPr marL="0" indent="0">
              <a:buNone/>
            </a:pPr>
            <a:endParaRPr lang="fr-FR" dirty="0" smtClean="0"/>
          </a:p>
          <a:p>
            <a:pPr marL="0" indent="0">
              <a:buNone/>
            </a:pPr>
            <a:endParaRPr lang="fr-FR" dirty="0" smtClean="0"/>
          </a:p>
        </p:txBody>
      </p:sp>
    </p:spTree>
    <p:extLst>
      <p:ext uri="{BB962C8B-B14F-4D97-AF65-F5344CB8AC3E}">
        <p14:creationId xmlns:p14="http://schemas.microsoft.com/office/powerpoint/2010/main" val="272413979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323528" y="548680"/>
            <a:ext cx="8229600" cy="1143000"/>
          </a:xfrm>
        </p:spPr>
        <p:txBody>
          <a:bodyPr>
            <a:normAutofit fontScale="90000"/>
          </a:bodyPr>
          <a:lstStyle/>
          <a:p>
            <a:pPr algn="l"/>
            <a:r>
              <a:rPr lang="fr-FR" dirty="0" smtClean="0"/>
              <a:t/>
            </a:r>
            <a:br>
              <a:rPr lang="fr-FR" dirty="0" smtClean="0"/>
            </a:br>
            <a:r>
              <a:rPr lang="fr-FR" dirty="0"/>
              <a:t/>
            </a:r>
            <a:br>
              <a:rPr lang="fr-FR" dirty="0"/>
            </a:br>
            <a:r>
              <a:rPr lang="fr-FR" dirty="0" smtClean="0"/>
              <a:t/>
            </a:r>
            <a:br>
              <a:rPr lang="fr-FR" dirty="0" smtClean="0"/>
            </a:br>
            <a:r>
              <a:rPr lang="fr-FR" dirty="0" smtClean="0"/>
              <a:t>CONSTAT:</a:t>
            </a:r>
            <a:br>
              <a:rPr lang="fr-FR" dirty="0" smtClean="0"/>
            </a:br>
            <a:r>
              <a:rPr lang="fr-FR" dirty="0" smtClean="0"/>
              <a:t>le patient AMO prend le double du temps dans la dispensation que le patient ordinaire.</a:t>
            </a:r>
            <a:endParaRPr lang="fr-FR" dirty="0"/>
          </a:p>
        </p:txBody>
      </p:sp>
    </p:spTree>
    <p:extLst>
      <p:ext uri="{BB962C8B-B14F-4D97-AF65-F5344CB8AC3E}">
        <p14:creationId xmlns:p14="http://schemas.microsoft.com/office/powerpoint/2010/main" val="3950471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584" y="1556792"/>
            <a:ext cx="8229600" cy="4525963"/>
          </a:xfrm>
        </p:spPr>
        <p:txBody>
          <a:bodyPr>
            <a:normAutofit/>
          </a:bodyPr>
          <a:lstStyle/>
          <a:p>
            <a:pPr marL="0" indent="0">
              <a:buNone/>
            </a:pPr>
            <a:r>
              <a:rPr lang="fr-FR" b="1" dirty="0"/>
              <a:t>4</a:t>
            </a:r>
            <a:r>
              <a:rPr lang="fr-FR" b="1" dirty="0" smtClean="0"/>
              <a:t>-CONCLUSION</a:t>
            </a:r>
          </a:p>
          <a:p>
            <a:pPr marL="0" indent="0">
              <a:buNone/>
            </a:pPr>
            <a:r>
              <a:rPr lang="fr-FR" dirty="0" smtClean="0"/>
              <a:t>A l’officine le Pharmacien joue un double rôle essentiel dans  le cadre de l’AMO: d’une part il contribue à la pérennité du système en assurant le préfinancement des médicaments délivrés et d’autre part son rôle d’acteur de santé publique.</a:t>
            </a:r>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24321256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r>
              <a:rPr lang="fr-FR" dirty="0" smtClean="0"/>
              <a:t>Donc  pour une bonne application du système d’assurance maladie dans notre pays, il est important et urgent de résoudre les difficultés rencontrées par les pharmaciens qui constituent un maillon important de la chaîne.</a:t>
            </a:r>
            <a:endParaRPr lang="fr-FR" dirty="0"/>
          </a:p>
        </p:txBody>
      </p:sp>
    </p:spTree>
    <p:extLst>
      <p:ext uri="{BB962C8B-B14F-4D97-AF65-F5344CB8AC3E}">
        <p14:creationId xmlns:p14="http://schemas.microsoft.com/office/powerpoint/2010/main" val="13387283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0" indent="0">
              <a:buNone/>
            </a:pPr>
            <a:r>
              <a:rPr lang="fr-FR" dirty="0" smtClean="0"/>
              <a:t>Enfin nous recommandons pour le bon fonctionnement du système de l’AMO dans notre pays , la mise en œuvre des outils sécurisés tels que</a:t>
            </a:r>
            <a:r>
              <a:rPr lang="fr-FR" dirty="0" smtClean="0"/>
              <a:t>:</a:t>
            </a:r>
          </a:p>
          <a:p>
            <a:pPr marL="0" indent="0">
              <a:buNone/>
            </a:pPr>
            <a:r>
              <a:rPr lang="fr-FR" dirty="0" smtClean="0"/>
              <a:t>-la base de données des assurés</a:t>
            </a:r>
            <a:endParaRPr lang="fr-FR" dirty="0" smtClean="0"/>
          </a:p>
          <a:p>
            <a:pPr marL="0" indent="0">
              <a:buNone/>
            </a:pPr>
            <a:r>
              <a:rPr lang="fr-FR" dirty="0" smtClean="0"/>
              <a:t>-la carte des assurés</a:t>
            </a:r>
          </a:p>
          <a:p>
            <a:pPr marL="0" indent="0">
              <a:buNone/>
            </a:pPr>
            <a:r>
              <a:rPr lang="fr-FR" dirty="0" smtClean="0"/>
              <a:t>-les </a:t>
            </a:r>
            <a:r>
              <a:rPr lang="fr-FR" dirty="0" smtClean="0"/>
              <a:t>feuilles </a:t>
            </a:r>
            <a:r>
              <a:rPr lang="fr-FR" dirty="0" smtClean="0"/>
              <a:t>de soins</a:t>
            </a:r>
          </a:p>
          <a:p>
            <a:pPr marL="0" indent="0">
              <a:buNone/>
            </a:pPr>
            <a:r>
              <a:rPr lang="fr-FR" dirty="0" smtClean="0"/>
              <a:t>-le respect des délais de règlement des prestataires. </a:t>
            </a:r>
            <a:endParaRPr lang="fr-FR" dirty="0"/>
          </a:p>
        </p:txBody>
      </p:sp>
    </p:spTree>
    <p:extLst>
      <p:ext uri="{BB962C8B-B14F-4D97-AF65-F5344CB8AC3E}">
        <p14:creationId xmlns:p14="http://schemas.microsoft.com/office/powerpoint/2010/main" val="192917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smtClean="0"/>
          </a:p>
          <a:p>
            <a:endParaRPr lang="fr-FR" dirty="0"/>
          </a:p>
          <a:p>
            <a:endParaRPr lang="fr-FR" dirty="0" smtClean="0"/>
          </a:p>
          <a:p>
            <a:endParaRPr lang="fr-FR" dirty="0"/>
          </a:p>
          <a:p>
            <a:pPr marL="0" indent="0" algn="ctr">
              <a:buNone/>
            </a:pPr>
            <a:r>
              <a:rPr lang="fr-FR" b="1" dirty="0" smtClean="0"/>
              <a:t>MERCI !</a:t>
            </a:r>
            <a:endParaRPr lang="fr-FR" b="1" dirty="0"/>
          </a:p>
        </p:txBody>
      </p:sp>
    </p:spTree>
    <p:extLst>
      <p:ext uri="{BB962C8B-B14F-4D97-AF65-F5344CB8AC3E}">
        <p14:creationId xmlns:p14="http://schemas.microsoft.com/office/powerpoint/2010/main" val="17566366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1088</TotalTime>
  <Words>523</Words>
  <Application>Microsoft Macintosh PowerPoint</Application>
  <PresentationFormat>Présentation à l'écran (4:3)</PresentationFormat>
  <Paragraphs>64</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L’ASSURANCE MALADIE OBLIGATOIRE A L’OFFICINE: BILAN ET PERSPECTIVES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Au niveau du comptoir </vt:lpstr>
      <vt:lpstr>   CONSTAT: le patient AMO prend le double du temps dans la dispensation que le patient ordinaire.</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LENOVO</dc:creator>
  <cp:lastModifiedBy>COULIBALY Moussa</cp:lastModifiedBy>
  <cp:revision>55</cp:revision>
  <cp:lastPrinted>2017-02-09T09:21:35Z</cp:lastPrinted>
  <dcterms:created xsi:type="dcterms:W3CDTF">2017-02-06T08:33:00Z</dcterms:created>
  <dcterms:modified xsi:type="dcterms:W3CDTF">2017-02-15T19:09:05Z</dcterms:modified>
</cp:coreProperties>
</file>