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80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4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77067-C3A3-4BF9-92DC-C773F1850787}" type="datetimeFigureOut">
              <a:rPr lang="fr-FR" smtClean="0"/>
              <a:pPr/>
              <a:t>08/12/2018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B3DAE-76B9-46A0-9869-25C1CFC6D3A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068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B3DAE-76B9-46A0-9869-25C1CFC6D3A8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910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</a:t>
            </a:r>
            <a:r>
              <a:rPr lang="fr-FR" baseline="0" dirty="0"/>
              <a:t> principes des l</a:t>
            </a:r>
            <a:r>
              <a:rPr lang="fr-FR" dirty="0"/>
              <a:t>ecteurs actuels reposent sur une électrochimie avec mesure</a:t>
            </a:r>
            <a:r>
              <a:rPr lang="fr-FR" baseline="0" dirty="0"/>
              <a:t> ampérométrique.</a:t>
            </a:r>
          </a:p>
          <a:p>
            <a:r>
              <a:rPr lang="fr-FR" baseline="0" dirty="0" err="1"/>
              <a:t>Eléminant</a:t>
            </a:r>
            <a:r>
              <a:rPr lang="fr-FR" baseline="0" dirty="0"/>
              <a:t> du coup les interférences liées à l’hématocrite.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B3DAE-76B9-46A0-9869-25C1CFC6D3A8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397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fr-FR" sz="1200" dirty="0">
                <a:latin typeface="Arial Rounded MT Bold" pitchFamily="34" charset="0"/>
              </a:rPr>
              <a:t>      Fructosamines:</a:t>
            </a:r>
            <a:r>
              <a:rPr lang="fr-FR" sz="1200" baseline="0" dirty="0">
                <a:latin typeface="Arial Rounded MT Bold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fr-FR" sz="1200" baseline="0" dirty="0">
                <a:latin typeface="Arial Rounded MT Bold" pitchFamily="34" charset="0"/>
              </a:rPr>
              <a:t>      </a:t>
            </a:r>
            <a:r>
              <a:rPr lang="fr-FR" sz="1200" dirty="0">
                <a:latin typeface="Arial Rounded MT Bold" pitchFamily="34" charset="0"/>
              </a:rPr>
              <a:t> - Dans le diabète gestationnel: marqueur à cinétique rapide,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fr-FR" sz="1200" dirty="0">
                <a:latin typeface="Arial Rounded MT Bold" pitchFamily="34" charset="0"/>
              </a:rPr>
              <a:t>       - Chez les sujets diabétiques ayant une hémoglobinopathie qui rend l’interprétation de l’HbA1c difficile.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fr-FR" sz="1200" dirty="0">
                <a:latin typeface="Arial Rounded MT Bold" pitchFamily="34" charset="0"/>
              </a:rPr>
              <a:t>        - </a:t>
            </a:r>
            <a:r>
              <a:rPr lang="fr-FR" sz="1200" dirty="0" err="1">
                <a:latin typeface="Arial Rounded MT Bold" pitchFamily="34" charset="0"/>
              </a:rPr>
              <a:t>HbF</a:t>
            </a:r>
            <a:endParaRPr lang="fr-FR" sz="1200" dirty="0">
              <a:latin typeface="Arial Rounded MT Bold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fr-FR" sz="1200" dirty="0">
                <a:latin typeface="Arial Rounded MT Bold" pitchFamily="34" charset="0"/>
              </a:rPr>
              <a:t>        - Anémie hémolytique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B3DAE-76B9-46A0-9869-25C1CFC6D3A8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168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la créatine est exprimée en mg/l, il faut en multiplier le chiffre par 8,8 pour l’obtenir en </a:t>
            </a:r>
            <a:r>
              <a:rPr lang="fr-FR" dirty="0" err="1"/>
              <a:t>μmol</a:t>
            </a:r>
            <a:r>
              <a:rPr lang="fr-FR" dirty="0"/>
              <a:t>/l.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B3DAE-76B9-46A0-9869-25C1CFC6D3A8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62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73036" y="1620982"/>
            <a:ext cx="7335982" cy="1485129"/>
          </a:xfrm>
        </p:spPr>
        <p:txBody>
          <a:bodyPr/>
          <a:lstStyle/>
          <a:p>
            <a:r>
              <a:rPr lang="fr-FR" sz="4400" dirty="0"/>
              <a:t>DIAGNOSTIC ET SUIVI BIOLOGIQUE DU DIABÈTE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Dr. Djibril Mamadou COULIBALY, PharmD, </a:t>
            </a:r>
            <a:r>
              <a:rPr lang="fr-FR" dirty="0" err="1"/>
              <a:t>Msc</a:t>
            </a:r>
            <a:r>
              <a:rPr lang="fr-FR" dirty="0"/>
              <a:t>; DEC-BC</a:t>
            </a:r>
          </a:p>
          <a:p>
            <a:r>
              <a:rPr lang="fr-FR" dirty="0"/>
              <a:t>Maitre –Assistant en Biochimie Clinique FAPH/FMOS</a:t>
            </a:r>
          </a:p>
          <a:p>
            <a:r>
              <a:rPr lang="fr-FR" dirty="0"/>
              <a:t>Praticien Hospitalier au Laboratoire du CHU-PG</a:t>
            </a:r>
          </a:p>
        </p:txBody>
      </p:sp>
    </p:spTree>
    <p:extLst>
      <p:ext uri="{BB962C8B-B14F-4D97-AF65-F5344CB8AC3E}">
        <p14:creationId xmlns:p14="http://schemas.microsoft.com/office/powerpoint/2010/main" val="6995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1222163"/>
            <a:ext cx="9601196" cy="549487"/>
          </a:xfrm>
        </p:spPr>
        <p:txBody>
          <a:bodyPr>
            <a:normAutofit/>
          </a:bodyPr>
          <a:lstStyle/>
          <a:p>
            <a:r>
              <a:rPr lang="fr-FR" sz="2800" dirty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480310"/>
            <a:ext cx="9601196" cy="369189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INTRODUCTION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LES DIABÈTES SUCRÉS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DIAGNOSTIC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SUIVI BIOLOGIQUE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RECOMMANDATIONS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CONCLUSION ET PERSPECTIVES</a:t>
            </a:r>
          </a:p>
        </p:txBody>
      </p:sp>
    </p:spTree>
    <p:extLst>
      <p:ext uri="{BB962C8B-B14F-4D97-AF65-F5344CB8AC3E}">
        <p14:creationId xmlns:p14="http://schemas.microsoft.com/office/powerpoint/2010/main" val="271177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49241"/>
          </a:xfrm>
        </p:spPr>
        <p:txBody>
          <a:bodyPr>
            <a:normAutofit/>
          </a:bodyPr>
          <a:lstStyle/>
          <a:p>
            <a:r>
              <a:rPr lang="fr-FR" sz="2800" dirty="0"/>
              <a:t>INTRODUCTION (1)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4390" y="2503170"/>
            <a:ext cx="10367010" cy="3646170"/>
          </a:xfrm>
        </p:spPr>
        <p:txBody>
          <a:bodyPr>
            <a:noAutofit/>
          </a:bodyPr>
          <a:lstStyle/>
          <a:p>
            <a:pPr marL="274320" indent="-274320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fr-FR" b="1" dirty="0">
                <a:cs typeface="Times New Roman" pitchFamily="18" charset="0"/>
              </a:rPr>
              <a:t>1- Définition: </a:t>
            </a:r>
            <a:r>
              <a:rPr lang="fr-FR" sz="2200" dirty="0">
                <a:cs typeface="Times New Roman" pitchFamily="18" charset="0"/>
              </a:rPr>
              <a:t>Selon l’OMS le diabète sucré est défini par l’élévation chronique du taux de glucose dans le sang résultant: 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fr-FR" sz="2200" dirty="0">
                <a:cs typeface="Times New Roman" pitchFamily="18" charset="0"/>
              </a:rPr>
              <a:t>d’un défaut de sécrétion d’insuline  par le pancréas: </a:t>
            </a:r>
            <a:r>
              <a:rPr lang="fr-FR" sz="2200" dirty="0">
                <a:solidFill>
                  <a:srgbClr val="C00000"/>
                </a:solidFill>
                <a:cs typeface="Times New Roman" pitchFamily="18" charset="0"/>
              </a:rPr>
              <a:t>insulinocarence</a:t>
            </a:r>
            <a:r>
              <a:rPr lang="fr-FR" sz="2200" dirty="0">
                <a:solidFill>
                  <a:srgbClr val="D90DCA"/>
                </a:solidFill>
                <a:cs typeface="Times New Roman" pitchFamily="18" charset="0"/>
              </a:rPr>
              <a:t> </a:t>
            </a:r>
            <a:r>
              <a:rPr lang="fr-FR" sz="2200" dirty="0">
                <a:cs typeface="Times New Roman" pitchFamily="18" charset="0"/>
              </a:rPr>
              <a:t>absolue ou relative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endParaRPr lang="fr-FR" sz="2200" dirty="0">
              <a:cs typeface="Times New Roman" pitchFamily="18" charset="0"/>
            </a:endParaRP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fr-FR" sz="2200" dirty="0">
                <a:cs typeface="Times New Roman" pitchFamily="18" charset="0"/>
              </a:rPr>
              <a:t>ou d’une anomalie de l’action de l’insuline au niveau des tissus cibles (foie, muscles, tissus adipeux) </a:t>
            </a:r>
            <a:r>
              <a:rPr lang="fr-FR" sz="2200" dirty="0">
                <a:solidFill>
                  <a:srgbClr val="C00000"/>
                </a:solidFill>
                <a:cs typeface="Times New Roman" pitchFamily="18" charset="0"/>
              </a:rPr>
              <a:t>: insulinorésistance,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endParaRPr lang="fr-FR" sz="2200" dirty="0">
              <a:cs typeface="Times New Roman" pitchFamily="18" charset="0"/>
            </a:endParaRP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fr-FR" sz="2200" dirty="0">
                <a:cs typeface="Times New Roman" pitchFamily="18" charset="0"/>
              </a:rPr>
              <a:t>ou le plus souvent d’une intrication des 2 mécanismes.</a:t>
            </a:r>
          </a:p>
          <a:p>
            <a:pPr marL="274320" indent="-274320" algn="just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fr-FR" sz="2200" dirty="0">
                <a:cs typeface="Times New Roman" pitchFamily="18" charset="0"/>
              </a:rPr>
              <a:t>     Sa clinique évocatrice: polyurie, polyphagie, polydipsie, amaigrissement, troubles visuels…..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543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1273" y="2556932"/>
            <a:ext cx="10567554" cy="3318936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fr-FR" b="1" dirty="0"/>
              <a:t>2-Critères OMS :</a:t>
            </a:r>
          </a:p>
          <a:p>
            <a:pPr>
              <a:defRPr/>
            </a:pPr>
            <a:r>
              <a:rPr lang="fr-FR" dirty="0"/>
              <a:t>Glycémie à jeun  ≥ 1,26 g/l (7,00 </a:t>
            </a:r>
            <a:r>
              <a:rPr lang="fr-FR" dirty="0" err="1"/>
              <a:t>mmol</a:t>
            </a:r>
            <a:r>
              <a:rPr lang="fr-FR" dirty="0"/>
              <a:t>/l) à 2 reprises.</a:t>
            </a:r>
          </a:p>
          <a:p>
            <a:pPr>
              <a:defRPr/>
            </a:pPr>
            <a:r>
              <a:rPr lang="fr-FR" dirty="0"/>
              <a:t>Glycémie ≥ 2,00 g/l (11,1 </a:t>
            </a:r>
            <a:r>
              <a:rPr lang="fr-FR" dirty="0" err="1"/>
              <a:t>mmol</a:t>
            </a:r>
            <a:r>
              <a:rPr lang="fr-FR" dirty="0"/>
              <a:t>/l) quelle que soit l’heure + signes cliniques évocateurs de DS </a:t>
            </a:r>
          </a:p>
          <a:p>
            <a:pPr>
              <a:defRPr/>
            </a:pPr>
            <a:r>
              <a:rPr lang="fr-FR" dirty="0"/>
              <a:t>Glycémie ≥ 2,00 g/l (11,1 </a:t>
            </a:r>
            <a:r>
              <a:rPr lang="fr-FR" dirty="0" err="1"/>
              <a:t>mmol</a:t>
            </a:r>
            <a:r>
              <a:rPr lang="fr-FR" dirty="0"/>
              <a:t>/l) 2 heures après une charge de 75 gr de glucose (HGPO).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fr-FR" dirty="0">
                <a:solidFill>
                  <a:srgbClr val="C00000"/>
                </a:solidFill>
              </a:rPr>
              <a:t>une 4ème situation a été proposée par l’American Diabètes Association (ADA), où le diagnostic du diabète est posé devant une HbA1c ≥ 6,5% à 2 reprises,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49241"/>
          </a:xfrm>
        </p:spPr>
        <p:txBody>
          <a:bodyPr>
            <a:normAutofit/>
          </a:bodyPr>
          <a:lstStyle/>
          <a:p>
            <a:r>
              <a:rPr lang="fr-FR" sz="2800" dirty="0"/>
              <a:t>INTRODUCTION (2)</a:t>
            </a:r>
          </a:p>
        </p:txBody>
      </p:sp>
    </p:spTree>
    <p:extLst>
      <p:ext uri="{BB962C8B-B14F-4D97-AF65-F5344CB8AC3E}">
        <p14:creationId xmlns:p14="http://schemas.microsoft.com/office/powerpoint/2010/main" val="2566277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74320" lvl="1" indent="-274320" algn="just">
              <a:spcAft>
                <a:spcPts val="0"/>
              </a:spcAft>
              <a:buClr>
                <a:schemeClr val="accent3"/>
              </a:buClr>
              <a:buSzPct val="95000"/>
              <a:buNone/>
              <a:defRPr/>
            </a:pPr>
            <a:r>
              <a:rPr lang="fr-FR" sz="2900" b="1" dirty="0">
                <a:cs typeface="Times New Roman" pitchFamily="18" charset="0"/>
              </a:rPr>
              <a:t>3-Intérêt:</a:t>
            </a:r>
          </a:p>
          <a:p>
            <a:pPr marL="274320" lvl="1" indent="-274320" algn="just">
              <a:spcAft>
                <a:spcPts val="0"/>
              </a:spcAft>
              <a:buClr>
                <a:schemeClr val="accent3"/>
              </a:buClr>
              <a:buSzPct val="95000"/>
              <a:buNone/>
              <a:defRPr/>
            </a:pPr>
            <a:endParaRPr lang="fr-FR" sz="2900" b="1" dirty="0">
              <a:cs typeface="Times New Roman" pitchFamily="18" charset="0"/>
            </a:endParaRPr>
          </a:p>
          <a:p>
            <a:pPr algn="just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fr-FR" sz="2900" dirty="0">
                <a:cs typeface="Times New Roman" pitchFamily="18" charset="0"/>
              </a:rPr>
              <a:t>Affection extrêmement fréquente (347M de cas dont 3,4 M décès)</a:t>
            </a:r>
          </a:p>
          <a:p>
            <a:pPr algn="just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endParaRPr lang="fr-FR" sz="2900" dirty="0"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fr-FR" sz="2900" dirty="0"/>
              <a:t>Plus de 80% des décès par diabète se produisent dans des pays à revenu faible ou intermédiaire.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endParaRPr lang="fr-FR" sz="2900" dirty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fr-FR" sz="2900" dirty="0"/>
              <a:t> Selon les projections de l’OMS, le nombre de décès par diabète va doubler entre 2005 et 2030.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fr-FR" sz="2900" dirty="0">
                <a:cs typeface="Times New Roman" pitchFamily="18" charset="0"/>
              </a:rPr>
              <a:t> Maladie grave en raison des complications entraînées. 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endParaRPr lang="fr-FR" sz="2900" dirty="0"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fr-FR" sz="2900" dirty="0"/>
              <a:t>Coût élevé de sa prise en charge </a:t>
            </a:r>
            <a:r>
              <a:rPr lang="fr-FR" sz="2900" b="1" dirty="0">
                <a:solidFill>
                  <a:srgbClr val="C00000"/>
                </a:solidFill>
              </a:rPr>
              <a:t>qui est complexe; multidisciplinaire; multisectorielle et enfin multidimensionnelle,</a:t>
            </a:r>
            <a:endParaRPr lang="fr-FR" sz="3600" b="1" dirty="0">
              <a:solidFill>
                <a:srgbClr val="C00000"/>
              </a:solidFill>
            </a:endParaRP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49241"/>
          </a:xfrm>
        </p:spPr>
        <p:txBody>
          <a:bodyPr>
            <a:normAutofit/>
          </a:bodyPr>
          <a:lstStyle/>
          <a:p>
            <a:r>
              <a:rPr lang="fr-FR" sz="2800" dirty="0"/>
              <a:t>INTRODUCTION (3)</a:t>
            </a:r>
          </a:p>
        </p:txBody>
      </p:sp>
    </p:spTree>
    <p:extLst>
      <p:ext uri="{BB962C8B-B14F-4D97-AF65-F5344CB8AC3E}">
        <p14:creationId xmlns:p14="http://schemas.microsoft.com/office/powerpoint/2010/main" val="3037250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2783995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/>
              <a:t>Pharmaciens à travers: </a:t>
            </a:r>
          </a:p>
          <a:p>
            <a:pPr lvl="1"/>
            <a:r>
              <a:rPr lang="fr-FR" sz="2400" dirty="0"/>
              <a:t>les officines privées; </a:t>
            </a:r>
          </a:p>
          <a:p>
            <a:pPr lvl="1"/>
            <a:r>
              <a:rPr lang="fr-FR" sz="2400" dirty="0"/>
              <a:t>sociétés grossistes; </a:t>
            </a:r>
          </a:p>
          <a:p>
            <a:pPr lvl="1"/>
            <a:r>
              <a:rPr lang="fr-FR" sz="2400" dirty="0"/>
              <a:t>laboratoires d’analyses biomédicales; </a:t>
            </a:r>
          </a:p>
          <a:p>
            <a:pPr lvl="1"/>
            <a:r>
              <a:rPr lang="fr-FR" sz="2400" dirty="0"/>
              <a:t>laboratoire de contrôle de qualité des médicaments et de d’eau; </a:t>
            </a:r>
          </a:p>
          <a:p>
            <a:pPr lvl="1"/>
            <a:r>
              <a:rPr lang="fr-FR" sz="2400" dirty="0"/>
              <a:t>l’enseignement supérieurs et de la recherche scientifique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05840" y="5419896"/>
            <a:ext cx="102336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C00000"/>
                </a:solidFill>
              </a:rPr>
              <a:t>Sont impliqués dans la PEC de cette pathologie chronique à plusieurs dimensions !!!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49241"/>
          </a:xfrm>
        </p:spPr>
        <p:txBody>
          <a:bodyPr>
            <a:normAutofit/>
          </a:bodyPr>
          <a:lstStyle/>
          <a:p>
            <a:r>
              <a:rPr lang="fr-FR" sz="2800" dirty="0"/>
              <a:t>INTRODUCTION (4)</a:t>
            </a:r>
          </a:p>
        </p:txBody>
      </p:sp>
    </p:spTree>
    <p:extLst>
      <p:ext uri="{BB962C8B-B14F-4D97-AF65-F5344CB8AC3E}">
        <p14:creationId xmlns:p14="http://schemas.microsoft.com/office/powerpoint/2010/main" val="169600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7260" y="2556932"/>
            <a:ext cx="10355580" cy="2534613"/>
          </a:xfrm>
        </p:spPr>
        <p:txBody>
          <a:bodyPr>
            <a:normAutofit/>
          </a:bodyPr>
          <a:lstStyle/>
          <a:p>
            <a:r>
              <a:rPr lang="fr-FR" sz="2200" dirty="0"/>
              <a:t>Bien que le pharmacien a un rôle central à jouer dans la PEC depuis le diagnostic passant par le traitement sans oublier le suivi de ce dernier,</a:t>
            </a:r>
          </a:p>
          <a:p>
            <a:endParaRPr lang="fr-FR" sz="2200" dirty="0"/>
          </a:p>
          <a:p>
            <a:r>
              <a:rPr lang="fr-FR" sz="2200" dirty="0"/>
              <a:t>Notre intervention sera axée essentiellement sur les aspects biologiques de cette PEC.</a:t>
            </a:r>
          </a:p>
          <a:p>
            <a:pPr marL="0" indent="0">
              <a:buNone/>
            </a:pPr>
            <a:endParaRPr lang="fr-FR" sz="22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49241"/>
          </a:xfrm>
        </p:spPr>
        <p:txBody>
          <a:bodyPr>
            <a:normAutofit/>
          </a:bodyPr>
          <a:lstStyle/>
          <a:p>
            <a:r>
              <a:rPr lang="fr-FR" sz="2800" dirty="0"/>
              <a:t>INTRODUCTION (5)</a:t>
            </a:r>
          </a:p>
        </p:txBody>
      </p:sp>
    </p:spTree>
    <p:extLst>
      <p:ext uri="{BB962C8B-B14F-4D97-AF65-F5344CB8AC3E}">
        <p14:creationId xmlns:p14="http://schemas.microsoft.com/office/powerpoint/2010/main" val="589882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83628" y="1813213"/>
            <a:ext cx="6288922" cy="280556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+mn-lt"/>
              </a:rPr>
              <a:t>Quels paramètres biologiques explorés ?</a:t>
            </a:r>
            <a:endParaRPr lang="fr-FR" sz="28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4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265003"/>
              </p:ext>
            </p:extLst>
          </p:nvPr>
        </p:nvGraphicFramePr>
        <p:xfrm>
          <a:off x="782139" y="2343478"/>
          <a:ext cx="10636431" cy="386669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8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4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7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3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Paramètre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Appliqué pour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Interprétation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Diabète : Type 1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Diabète :  Type 2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8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Glycosurie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Diagnostic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Résultat: Présence ou Absence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Présence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Absence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8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Glucose à jeun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Diagnostic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Résultat &gt; valeur limite: indication DS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 7,0 </a:t>
                      </a:r>
                      <a:r>
                        <a:rPr kumimoji="0" lang="fr-FR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mmol</a:t>
                      </a: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 7,0 mmol/l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Test oral de tolérance du glucose </a:t>
                      </a:r>
                      <a:r>
                        <a:rPr kumimoji="0" lang="fr-FR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post-prandial</a:t>
                      </a: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Diagnostic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Résultat du glucose </a:t>
                      </a:r>
                      <a:r>
                        <a:rPr kumimoji="0" lang="fr-FR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post-prandial</a:t>
                      </a: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&gt; valeur limite: indication  DS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 11,1 mmol/l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 11,1 mmol/l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Microalbuminurie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Diagnostic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Résultat &gt; valeur limite: indication de DS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 20 mg/l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Insuline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Différenciation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 à 123 </a:t>
                      </a:r>
                      <a:r>
                        <a:rPr kumimoji="0" lang="fr-FR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pmol</a:t>
                      </a: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↓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2a↓ /2b↑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Peptide C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Différenciation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0,36 à 1,2 </a:t>
                      </a:r>
                      <a:r>
                        <a:rPr kumimoji="0" lang="fr-FR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nmol</a:t>
                      </a: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↓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2a↓ /2b↑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Fructosamines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Surveillance (suivi)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Contrôle thérapeutique o.k. 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&lt;285 µmol 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&lt;285 µmol /l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HbA1c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Surveillance (suivi)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Contrôle thérapeutique </a:t>
                      </a:r>
                      <a:r>
                        <a:rPr kumimoji="0" lang="fr-FR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o.k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 6,5 %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8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 7 %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Rounded MT Bold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4" marR="95254" marT="19048" marB="190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(1)</a:t>
            </a:r>
          </a:p>
        </p:txBody>
      </p:sp>
    </p:spTree>
    <p:extLst>
      <p:ext uri="{BB962C8B-B14F-4D97-AF65-F5344CB8AC3E}">
        <p14:creationId xmlns:p14="http://schemas.microsoft.com/office/powerpoint/2010/main" val="2201014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re 1"/>
          <p:cNvSpPr>
            <a:spLocks noGrp="1"/>
          </p:cNvSpPr>
          <p:nvPr>
            <p:ph type="title"/>
          </p:nvPr>
        </p:nvSpPr>
        <p:spPr>
          <a:xfrm>
            <a:off x="799062" y="1851835"/>
            <a:ext cx="3501737" cy="43180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dirty="0">
                <a:solidFill>
                  <a:schemeClr val="tx1"/>
                </a:solidFill>
                <a:latin typeface="+mn-lt"/>
                <a:cs typeface="Times New Roman" charset="0"/>
              </a:rPr>
              <a:t> Valeurs Physiologiques:</a:t>
            </a:r>
            <a:endParaRPr lang="fr-FR" sz="2400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9062" y="2535390"/>
            <a:ext cx="10608078" cy="3579659"/>
          </a:xfrm>
        </p:spPr>
        <p:txBody>
          <a:bodyPr>
            <a:normAutofit fontScale="77500" lnSpcReduction="20000"/>
          </a:bodyPr>
          <a:lstStyle/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Glycémie:</a:t>
            </a:r>
            <a:endParaRPr lang="fr-FR" sz="2200" dirty="0">
              <a:solidFill>
                <a:prstClr val="black"/>
              </a:solidFill>
              <a:cs typeface="Times New Roman" pitchFamily="18" charset="0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None/>
              <a:defRPr/>
            </a:pP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                                        Adulte à jeûn        4 à 6mmol/l ou 0,7 à 1,1g/l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None/>
              <a:defRPr/>
            </a:pP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                                        Enfant à jeûn        3,3 à 6 mmol/l ou 0,5 à 1,1g/l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None/>
              <a:defRPr/>
            </a:pPr>
            <a:endParaRPr lang="fr-FR" sz="2200" dirty="0">
              <a:solidFill>
                <a:prstClr val="black"/>
              </a:solidFill>
              <a:cs typeface="Times New Roman" pitchFamily="18" charset="0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Glycosurie:                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Traces &lt; 2,25mmol/24h  (0,41g/24h)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Micro albuminurie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 :  Norme: &lt; 20µg/min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endParaRPr lang="fr-FR" sz="2200" dirty="0">
              <a:solidFill>
                <a:prstClr val="black"/>
              </a:solidFill>
              <a:cs typeface="Times New Roman" pitchFamily="18" charset="0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Protéines </a:t>
            </a:r>
            <a:r>
              <a:rPr lang="fr-FR" sz="2200" b="1" dirty="0" err="1">
                <a:solidFill>
                  <a:prstClr val="black"/>
                </a:solidFill>
                <a:cs typeface="Times New Roman" pitchFamily="18" charset="0"/>
              </a:rPr>
              <a:t>glyquées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 : &lt; 6% , et doit resté en dessous de 7% chez un diabétique traité selon l’OMS (6,5) 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Fructosamines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 :        150- 285µmol/l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None/>
              <a:defRPr/>
            </a:pPr>
            <a:endParaRPr lang="fr-FR" sz="2200" dirty="0">
              <a:solidFill>
                <a:prstClr val="black"/>
              </a:solidFill>
              <a:cs typeface="Times New Roman" pitchFamily="18" charset="0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Insulinémie: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              10- 20 </a:t>
            </a:r>
            <a:r>
              <a:rPr lang="fr-FR" sz="2200" dirty="0" err="1">
                <a:solidFill>
                  <a:prstClr val="black"/>
                </a:solidFill>
                <a:cs typeface="Times New Roman" pitchFamily="18" charset="0"/>
              </a:rPr>
              <a:t>mU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/l ou 0,4 à 0,8 µg/l 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Peptide C:                  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A </a:t>
            </a:r>
            <a:r>
              <a:rPr lang="fr-FR" sz="2200" dirty="0" err="1">
                <a:solidFill>
                  <a:prstClr val="black"/>
                </a:solidFill>
                <a:cs typeface="Times New Roman" pitchFamily="18" charset="0"/>
              </a:rPr>
              <a:t>jeûn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 : 0.12 - 1.25 </a:t>
            </a:r>
            <a:r>
              <a:rPr lang="fr-FR" sz="2200" dirty="0" err="1">
                <a:solidFill>
                  <a:prstClr val="black"/>
                </a:solidFill>
                <a:cs typeface="Times New Roman" pitchFamily="18" charset="0"/>
              </a:rPr>
              <a:t>nmol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 / l soit : 0.4 - 4 µg /l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endParaRPr lang="fr-FR" sz="2200" dirty="0">
              <a:solidFill>
                <a:prstClr val="black"/>
              </a:solidFill>
              <a:cs typeface="Times New Roman" pitchFamily="18" charset="0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Font typeface="Wingdings" pitchFamily="2" charset="2"/>
              <a:buChar char="ü"/>
              <a:defRPr/>
            </a:pPr>
            <a:r>
              <a:rPr lang="fr-FR" sz="2200" b="1" dirty="0">
                <a:solidFill>
                  <a:prstClr val="black"/>
                </a:solidFill>
                <a:cs typeface="Times New Roman" pitchFamily="18" charset="0"/>
              </a:rPr>
              <a:t>Lactate/ Pyruvate </a:t>
            </a: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: </a:t>
            </a:r>
            <a:endParaRPr lang="fr-FR" sz="2200" b="1" dirty="0">
              <a:solidFill>
                <a:prstClr val="black"/>
              </a:solidFill>
              <a:cs typeface="Times New Roman" pitchFamily="18" charset="0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None/>
              <a:defRPr/>
            </a:pP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				                Lactate: 100 -200UI/ml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Clr>
                <a:srgbClr val="9BBB59"/>
              </a:buClr>
              <a:buSzTx/>
              <a:buNone/>
              <a:defRPr/>
            </a:pPr>
            <a:r>
              <a:rPr lang="fr-FR" sz="2200" dirty="0">
                <a:solidFill>
                  <a:prstClr val="black"/>
                </a:solidFill>
                <a:cs typeface="Times New Roman" pitchFamily="18" charset="0"/>
              </a:rPr>
              <a:t>				                Pyruvate: 3,60- 5,90 mg/l</a:t>
            </a:r>
            <a:endParaRPr lang="fr-FR" sz="22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B3ACCC-C406-4864-8BE4-BFBDD91A065D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(2)</a:t>
            </a:r>
          </a:p>
        </p:txBody>
      </p:sp>
      <p:pic>
        <p:nvPicPr>
          <p:cNvPr id="8" name="Picture 2" descr="Bandelett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9316" y="685800"/>
            <a:ext cx="1292884" cy="1437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Bandelett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50829" y="685800"/>
            <a:ext cx="1093471" cy="143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Bandelette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9316" y="2123735"/>
            <a:ext cx="2854984" cy="155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C:\Documents and Settings\Administrateur\Bureau\IMG_18032013_223823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89316" y="4356081"/>
            <a:ext cx="2854984" cy="161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971125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ce réservé du contenu 2"/>
          <p:cNvSpPr>
            <a:spLocks noGrp="1"/>
          </p:cNvSpPr>
          <p:nvPr>
            <p:ph idx="1"/>
          </p:nvPr>
        </p:nvSpPr>
        <p:spPr>
          <a:xfrm>
            <a:off x="800100" y="2645269"/>
            <a:ext cx="10515600" cy="3366912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fr-FR" b="1" dirty="0">
                <a:cs typeface="Times New Roman" charset="0"/>
              </a:rPr>
              <a:t>Glycémie</a:t>
            </a:r>
          </a:p>
          <a:p>
            <a:pPr eaLnBrk="1" hangingPunct="1">
              <a:buFont typeface="Wingdings 2" pitchFamily="18" charset="2"/>
              <a:buNone/>
            </a:pPr>
            <a:r>
              <a:rPr lang="fr-FR" sz="2000" b="1" dirty="0">
                <a:cs typeface="Times New Roman" charset="0"/>
              </a:rPr>
              <a:t>        Hyperglycémie: </a:t>
            </a:r>
            <a:r>
              <a:rPr lang="fr-FR" sz="2000" dirty="0">
                <a:cs typeface="Times New Roman" charset="0"/>
              </a:rPr>
              <a:t>Glycémie à jeun ≥  7mmol/l  (1,26 g/l)</a:t>
            </a:r>
          </a:p>
          <a:p>
            <a:pPr eaLnBrk="1" hangingPunct="1">
              <a:buFont typeface="Wingdings 2" pitchFamily="18" charset="2"/>
              <a:buNone/>
            </a:pPr>
            <a:r>
              <a:rPr lang="fr-FR" sz="2000" dirty="0">
                <a:cs typeface="Times New Roman" charset="0"/>
              </a:rPr>
              <a:t>	                                Glycémie PP ≥ 11,1mmol/l (2g/l)</a:t>
            </a:r>
          </a:p>
          <a:p>
            <a:pPr eaLnBrk="1" hangingPunct="1">
              <a:buFont typeface="Wingdings 2" pitchFamily="18" charset="2"/>
              <a:buNone/>
            </a:pPr>
            <a:endParaRPr lang="fr-FR" sz="2000" dirty="0">
              <a:cs typeface="Times New Roman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fr-FR" sz="2000" b="1" dirty="0">
                <a:cs typeface="Times New Roman" charset="0"/>
              </a:rPr>
              <a:t>        Hypoglycémie: 	</a:t>
            </a:r>
            <a:r>
              <a:rPr lang="fr-FR" sz="2000" dirty="0">
                <a:cs typeface="Times New Roman" charset="0"/>
              </a:rPr>
              <a:t>Glycémie à jeun ou après stimulation &lt; 2,8 </a:t>
            </a:r>
            <a:r>
              <a:rPr lang="fr-FR" sz="2000" dirty="0" err="1">
                <a:cs typeface="Times New Roman" charset="0"/>
              </a:rPr>
              <a:t>mmol</a:t>
            </a:r>
            <a:r>
              <a:rPr lang="fr-FR" sz="2000" dirty="0">
                <a:cs typeface="Times New Roman" charset="0"/>
              </a:rPr>
              <a:t>/l  (0,5 g/l)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fr-FR" b="1" dirty="0">
                <a:cs typeface="Times New Roman" charset="0"/>
              </a:rPr>
              <a:t>Glycosurie pathologique</a:t>
            </a:r>
          </a:p>
          <a:p>
            <a:pPr eaLnBrk="1" hangingPunct="1">
              <a:buFont typeface="Wingdings 2" pitchFamily="18" charset="2"/>
              <a:buNone/>
            </a:pPr>
            <a:r>
              <a:rPr lang="fr-FR" sz="2000" dirty="0">
                <a:cs typeface="Times New Roman" charset="0"/>
              </a:rPr>
              <a:t>               Pathologie &gt; 2,30 </a:t>
            </a:r>
            <a:r>
              <a:rPr lang="fr-FR" sz="2000" dirty="0" err="1">
                <a:cs typeface="Times New Roman" charset="0"/>
              </a:rPr>
              <a:t>mmol</a:t>
            </a:r>
            <a:r>
              <a:rPr lang="fr-FR" sz="2000" dirty="0">
                <a:cs typeface="Times New Roman" charset="0"/>
              </a:rPr>
              <a:t>/24h  (0,41g/24h )</a:t>
            </a:r>
            <a:endParaRPr lang="fr-FR" dirty="0">
              <a:cs typeface="Times New Roman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fr-FR" dirty="0"/>
          </a:p>
        </p:txBody>
      </p:sp>
      <p:sp>
        <p:nvSpPr>
          <p:cNvPr id="80900" name="Titre 1"/>
          <p:cNvSpPr>
            <a:spLocks noGrp="1"/>
          </p:cNvSpPr>
          <p:nvPr>
            <p:ph type="title"/>
          </p:nvPr>
        </p:nvSpPr>
        <p:spPr>
          <a:xfrm>
            <a:off x="738937" y="1656485"/>
            <a:ext cx="4088679" cy="43180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dirty="0">
                <a:solidFill>
                  <a:schemeClr val="tx1"/>
                </a:solidFill>
                <a:latin typeface="+mn-lt"/>
                <a:cs typeface="Times New Roman" charset="0"/>
              </a:rPr>
              <a:t> Interprétations des résultats :</a:t>
            </a:r>
            <a:endParaRPr lang="fr-FR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B150C9-EE54-4D94-9058-6FCF48B7A5BA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(3)</a:t>
            </a:r>
          </a:p>
        </p:txBody>
      </p:sp>
    </p:spTree>
    <p:extLst>
      <p:ext uri="{BB962C8B-B14F-4D97-AF65-F5344CB8AC3E}">
        <p14:creationId xmlns:p14="http://schemas.microsoft.com/office/powerpoint/2010/main" val="152064571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ce réservé du contenu 2"/>
          <p:cNvSpPr>
            <a:spLocks noGrp="1"/>
          </p:cNvSpPr>
          <p:nvPr>
            <p:ph idx="1"/>
          </p:nvPr>
        </p:nvSpPr>
        <p:spPr>
          <a:xfrm>
            <a:off x="841664" y="2421084"/>
            <a:ext cx="10054934" cy="378691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b="1" dirty="0"/>
              <a:t>Peptide C: </a:t>
            </a:r>
          </a:p>
          <a:p>
            <a:pPr>
              <a:buFont typeface="Wingdings" pitchFamily="2" charset="2"/>
              <a:buNone/>
            </a:pPr>
            <a:r>
              <a:rPr lang="fr-FR" sz="2000" b="1" dirty="0"/>
              <a:t>Variations pathologiques:</a:t>
            </a:r>
          </a:p>
          <a:p>
            <a:pPr>
              <a:buFont typeface="Arial" charset="0"/>
              <a:buChar char="•"/>
            </a:pPr>
            <a:r>
              <a:rPr lang="fr-FR" sz="2000" dirty="0"/>
              <a:t>T1 : taux de base diminué ; n'augmente pas après stimulation. </a:t>
            </a:r>
          </a:p>
          <a:p>
            <a:pPr>
              <a:buFont typeface="Arial" charset="0"/>
              <a:buChar char="•"/>
            </a:pPr>
            <a:r>
              <a:rPr lang="fr-FR" sz="2000" dirty="0"/>
              <a:t>T2 :   - Si taux de base bas et stimulation (+)/glucagon               inefficace, insulinothérapie. 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         - Si taux élevé et hyper stimulable résistance à l'insuline.</a:t>
            </a:r>
          </a:p>
          <a:p>
            <a:pPr>
              <a:buFont typeface="Wingdings" pitchFamily="2" charset="2"/>
              <a:buChar char="ü"/>
            </a:pPr>
            <a:r>
              <a:rPr lang="fr-FR" b="1" dirty="0"/>
              <a:t>hémoglobine </a:t>
            </a:r>
            <a:r>
              <a:rPr lang="fr-FR" b="1" dirty="0" err="1"/>
              <a:t>glyquée</a:t>
            </a:r>
            <a:r>
              <a:rPr lang="fr-FR" b="1" dirty="0"/>
              <a:t> </a:t>
            </a:r>
            <a:r>
              <a:rPr lang="fr-FR" sz="2000" dirty="0"/>
              <a:t>doit rester &lt; 7% chez 1diabétique traité (OMS) (</a:t>
            </a:r>
            <a:r>
              <a:rPr lang="fr-FR" sz="2000" dirty="0">
                <a:sym typeface="Wingdings" panose="05000000000000000000" pitchFamily="2" charset="2"/>
              </a:rPr>
              <a:t> 6,5)</a:t>
            </a:r>
            <a:endParaRPr lang="fr-FR" sz="2000" dirty="0"/>
          </a:p>
          <a:p>
            <a:pPr eaLnBrk="1" hangingPunct="1">
              <a:buFont typeface="Wingdings" pitchFamily="2" charset="2"/>
              <a:buChar char="ü"/>
            </a:pPr>
            <a:r>
              <a:rPr lang="fr-FR" b="1" dirty="0">
                <a:cs typeface="Times New Roman" charset="0"/>
              </a:rPr>
              <a:t>Fructosamines : </a:t>
            </a:r>
            <a:r>
              <a:rPr lang="fr-FR" sz="2000" dirty="0">
                <a:cs typeface="Times New Roman" charset="0"/>
              </a:rPr>
              <a:t>Diabétique: &lt; 350µmol/l</a:t>
            </a:r>
            <a:endParaRPr lang="fr-FR" dirty="0">
              <a:cs typeface="Times New Roman" charset="0"/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fr-FR" b="1" dirty="0">
                <a:cs typeface="Times New Roman" charset="0"/>
              </a:rPr>
              <a:t>Micro albuminurie</a:t>
            </a:r>
            <a:r>
              <a:rPr lang="fr-FR" dirty="0">
                <a:cs typeface="Times New Roman" charset="0"/>
              </a:rPr>
              <a:t> :  </a:t>
            </a:r>
            <a:r>
              <a:rPr lang="fr-FR" sz="2000" dirty="0">
                <a:cs typeface="Times New Roman" charset="0"/>
              </a:rPr>
              <a:t>Micro: 20- 200µg/min</a:t>
            </a:r>
            <a:endParaRPr lang="fr-FR" dirty="0">
              <a:cs typeface="Times New Roman" charset="0"/>
            </a:endParaRPr>
          </a:p>
        </p:txBody>
      </p:sp>
      <p:sp>
        <p:nvSpPr>
          <p:cNvPr id="81924" name="Titre 1"/>
          <p:cNvSpPr>
            <a:spLocks noGrp="1"/>
          </p:cNvSpPr>
          <p:nvPr>
            <p:ph type="title"/>
          </p:nvPr>
        </p:nvSpPr>
        <p:spPr>
          <a:xfrm>
            <a:off x="795051" y="1693695"/>
            <a:ext cx="4504313" cy="43180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dirty="0">
                <a:solidFill>
                  <a:schemeClr val="tx1"/>
                </a:solidFill>
                <a:latin typeface="+mn-lt"/>
                <a:cs typeface="Times New Roman" charset="0"/>
              </a:rPr>
              <a:t> Interprétations des résultats (fin):</a:t>
            </a:r>
            <a:endParaRPr lang="fr-FR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ADECA1-20B7-4186-9B6F-A43EE1FB2435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pic>
        <p:nvPicPr>
          <p:cNvPr id="81926" name="Picture 6" descr="C:\Users\Dr naima\Documents\IMG_20032013_23182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9029" y="3958936"/>
            <a:ext cx="609332" cy="14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(4)</a:t>
            </a:r>
          </a:p>
        </p:txBody>
      </p:sp>
    </p:spTree>
    <p:extLst>
      <p:ext uri="{BB962C8B-B14F-4D97-AF65-F5344CB8AC3E}">
        <p14:creationId xmlns:p14="http://schemas.microsoft.com/office/powerpoint/2010/main" val="250782985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u contenu 2"/>
          <p:cNvSpPr>
            <a:spLocks noGrp="1"/>
          </p:cNvSpPr>
          <p:nvPr>
            <p:ph idx="1"/>
          </p:nvPr>
        </p:nvSpPr>
        <p:spPr>
          <a:xfrm>
            <a:off x="948690" y="2467848"/>
            <a:ext cx="10502093" cy="372340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fr-FR" b="1" dirty="0"/>
              <a:t>Examens généraux:</a:t>
            </a:r>
          </a:p>
          <a:p>
            <a:pPr>
              <a:buFont typeface="Wingdings" pitchFamily="2" charset="2"/>
              <a:buChar char="ü"/>
            </a:pPr>
            <a:r>
              <a:rPr lang="fr-FR" sz="2000" b="1" dirty="0"/>
              <a:t>Glycémie à jeun</a:t>
            </a:r>
          </a:p>
          <a:p>
            <a:pPr>
              <a:buFont typeface="Wingdings" pitchFamily="2" charset="2"/>
              <a:buChar char="ü"/>
            </a:pPr>
            <a:r>
              <a:rPr lang="fr-FR" sz="2000" b="1" dirty="0"/>
              <a:t>Glucose urinaire: surveillance adaptée en fonction du contexte. </a:t>
            </a:r>
          </a:p>
          <a:p>
            <a:pPr>
              <a:buFont typeface="Wingdings" pitchFamily="2" charset="2"/>
              <a:buChar char="ü"/>
            </a:pPr>
            <a:r>
              <a:rPr lang="fr-FR" sz="2000" b="1" dirty="0"/>
              <a:t>Glycémie postprandiale (GPP)</a:t>
            </a:r>
          </a:p>
          <a:p>
            <a:pPr>
              <a:buFont typeface="Wingdings" pitchFamily="2" charset="2"/>
              <a:buChar char="ü"/>
            </a:pPr>
            <a:r>
              <a:rPr lang="fr-FR" sz="2000" b="1" dirty="0"/>
              <a:t>Hémoglobine </a:t>
            </a:r>
            <a:r>
              <a:rPr lang="fr-FR" sz="2000" b="1" dirty="0" err="1"/>
              <a:t>glyquée</a:t>
            </a:r>
            <a:r>
              <a:rPr lang="fr-FR" sz="2000" b="1" dirty="0"/>
              <a:t> (HbA1C) :</a:t>
            </a:r>
            <a:endParaRPr lang="fr-FR" b="1" dirty="0"/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dosage proportionnel à l'importance de la glycémie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reflète l'équilibre glycémique dans les 6 à 8 semaines précédant le dosage. 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 recommandé quatre fois par an: 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permet d'apprécier le contrôle global de l'équilibre du diabète.  </a:t>
            </a:r>
          </a:p>
        </p:txBody>
      </p:sp>
      <p:sp>
        <p:nvSpPr>
          <p:cNvPr id="82948" name="Titre 1"/>
          <p:cNvSpPr>
            <a:spLocks noGrp="1"/>
          </p:cNvSpPr>
          <p:nvPr>
            <p:ph type="title"/>
          </p:nvPr>
        </p:nvSpPr>
        <p:spPr>
          <a:xfrm>
            <a:off x="841813" y="1878852"/>
            <a:ext cx="3067247" cy="43180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dirty="0">
                <a:solidFill>
                  <a:srgbClr val="FF0000"/>
                </a:solidFill>
                <a:latin typeface="+mn-lt"/>
                <a:cs typeface="Times New Roman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+mn-lt"/>
              </a:rPr>
              <a:t>DIAGNOSTIC DT1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Times New Roman" charset="0"/>
              </a:rPr>
              <a:t>:</a:t>
            </a:r>
            <a:endParaRPr lang="fr-FR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7685B6-D8AC-4E04-873E-A3D81AF7CAF9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pic>
        <p:nvPicPr>
          <p:cNvPr id="8295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7410" y="2444989"/>
            <a:ext cx="2403373" cy="3601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(5)</a:t>
            </a:r>
          </a:p>
        </p:txBody>
      </p:sp>
    </p:spTree>
    <p:extLst>
      <p:ext uri="{BB962C8B-B14F-4D97-AF65-F5344CB8AC3E}">
        <p14:creationId xmlns:p14="http://schemas.microsoft.com/office/powerpoint/2010/main" val="300906605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ce réservé du contenu 2"/>
          <p:cNvSpPr>
            <a:spLocks noGrp="1"/>
          </p:cNvSpPr>
          <p:nvPr>
            <p:ph idx="1"/>
          </p:nvPr>
        </p:nvSpPr>
        <p:spPr>
          <a:xfrm>
            <a:off x="942105" y="2465250"/>
            <a:ext cx="10238513" cy="370695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fr-FR" b="1" dirty="0"/>
              <a:t>Examens plus spécifiques DT1</a:t>
            </a:r>
            <a:br>
              <a:rPr lang="fr-FR" dirty="0"/>
            </a:br>
            <a:r>
              <a:rPr lang="fr-FR" sz="2000" dirty="0"/>
              <a:t>Pour une meilleure adaptation du traitement</a:t>
            </a:r>
          </a:p>
          <a:p>
            <a:pPr>
              <a:buFont typeface="Wingdings" pitchFamily="2" charset="2"/>
              <a:buChar char="ü"/>
            </a:pPr>
            <a:r>
              <a:rPr lang="fr-FR" b="1" dirty="0"/>
              <a:t>Peptide C</a:t>
            </a:r>
          </a:p>
          <a:p>
            <a:pPr>
              <a:buFont typeface="Wingdings" pitchFamily="2" charset="2"/>
              <a:buChar char="ü"/>
            </a:pPr>
            <a:r>
              <a:rPr lang="fr-FR" b="1" dirty="0"/>
              <a:t>Micro albuminurie</a:t>
            </a:r>
          </a:p>
          <a:p>
            <a:pPr>
              <a:buFont typeface="Wingdings" pitchFamily="2" charset="2"/>
              <a:buChar char="ü"/>
            </a:pPr>
            <a:r>
              <a:rPr lang="fr-FR" b="1" dirty="0"/>
              <a:t>Insulinémie</a:t>
            </a:r>
          </a:p>
          <a:p>
            <a:pPr>
              <a:buFont typeface="Wingdings" pitchFamily="2" charset="2"/>
              <a:buChar char="ü"/>
            </a:pPr>
            <a:r>
              <a:rPr lang="fr-FR" b="1" dirty="0"/>
              <a:t>Test au glucagon:</a:t>
            </a:r>
            <a:r>
              <a:rPr lang="fr-FR" sz="2000" dirty="0"/>
              <a:t> permet d'étudier la dynamique de sécrétion de l'insuline et du peptide C par le pancréas et d'apprécier la réserve en insuline. </a:t>
            </a:r>
          </a:p>
          <a:p>
            <a:pPr>
              <a:buFont typeface="Wingdings" pitchFamily="2" charset="2"/>
              <a:buChar char="ü"/>
            </a:pPr>
            <a:r>
              <a:rPr lang="fr-FR" b="1" dirty="0"/>
              <a:t>Anticorps anti-insuline, anti-</a:t>
            </a:r>
            <a:r>
              <a:rPr lang="fr-FR" b="1" dirty="0" err="1"/>
              <a:t>ilôts</a:t>
            </a:r>
            <a:r>
              <a:rPr lang="fr-FR" b="1" dirty="0"/>
              <a:t> de Langerhans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543612-96D8-4500-AB76-C9FE7ACD2C63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(6)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41813" y="1878852"/>
            <a:ext cx="3067247" cy="43180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dirty="0">
                <a:solidFill>
                  <a:srgbClr val="FF0000"/>
                </a:solidFill>
                <a:latin typeface="+mn-lt"/>
                <a:cs typeface="Times New Roman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+mn-lt"/>
              </a:rPr>
              <a:t>DIAGNOSTIC DT1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Times New Roman" charset="0"/>
              </a:rPr>
              <a:t>:</a:t>
            </a:r>
            <a:endParaRPr lang="fr-FR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569189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u contenu 2"/>
          <p:cNvSpPr>
            <a:spLocks noGrp="1"/>
          </p:cNvSpPr>
          <p:nvPr>
            <p:ph idx="1"/>
          </p:nvPr>
        </p:nvSpPr>
        <p:spPr>
          <a:xfrm>
            <a:off x="1174172" y="2722418"/>
            <a:ext cx="9798627" cy="2514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fr-FR" b="1" dirty="0"/>
              <a:t>Diagnostic de complications spécifiques  du</a:t>
            </a:r>
            <a:r>
              <a:rPr lang="fr-FR" sz="2000" b="1" dirty="0"/>
              <a:t> DT1:</a:t>
            </a:r>
          </a:p>
          <a:p>
            <a:pPr>
              <a:buFont typeface="Wingdings" pitchFamily="2" charset="2"/>
              <a:buChar char="ü"/>
            </a:pPr>
            <a:r>
              <a:rPr lang="fr-FR" b="1" dirty="0"/>
              <a:t>Acide lactique ou lactates: </a:t>
            </a:r>
            <a:r>
              <a:rPr lang="fr-FR" sz="2000" dirty="0"/>
              <a:t>permet de diagnostiquer une acidose lactique</a:t>
            </a:r>
          </a:p>
          <a:p>
            <a:pPr>
              <a:buFont typeface="Wingdings" pitchFamily="2" charset="2"/>
              <a:buChar char="ü"/>
            </a:pPr>
            <a:endParaRPr lang="fr-FR" dirty="0"/>
          </a:p>
          <a:p>
            <a:pPr>
              <a:buFont typeface="Wingdings" pitchFamily="2" charset="2"/>
              <a:buChar char="ü"/>
            </a:pPr>
            <a:r>
              <a:rPr lang="fr-FR" b="1" dirty="0"/>
              <a:t>Corps cétoniques sanguins et urinaires: </a:t>
            </a:r>
            <a:r>
              <a:rPr lang="fr-FR" sz="2000" dirty="0"/>
              <a:t>leurs augmentations et celle de la glycémie permet le diagnostic de coma </a:t>
            </a:r>
            <a:r>
              <a:rPr lang="fr-FR" sz="2000" dirty="0" err="1"/>
              <a:t>acido-cétosique</a:t>
            </a:r>
            <a:r>
              <a:rPr lang="fr-FR" sz="2000" dirty="0"/>
              <a:t>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9281BA-C824-4F61-9055-3F1A849406AA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(7)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41813" y="1878852"/>
            <a:ext cx="3067247" cy="43180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dirty="0">
                <a:solidFill>
                  <a:srgbClr val="FF0000"/>
                </a:solidFill>
                <a:latin typeface="+mn-lt"/>
                <a:cs typeface="Times New Roman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+mn-lt"/>
              </a:rPr>
              <a:t>DIAGNOSTIC DT1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Times New Roman" charset="0"/>
              </a:rPr>
              <a:t>:</a:t>
            </a:r>
            <a:endParaRPr lang="fr-FR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966607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ce réservé du contenu 2"/>
          <p:cNvSpPr>
            <a:spLocks noGrp="1"/>
          </p:cNvSpPr>
          <p:nvPr>
            <p:ph idx="1"/>
          </p:nvPr>
        </p:nvSpPr>
        <p:spPr>
          <a:xfrm>
            <a:off x="1205344" y="2462648"/>
            <a:ext cx="9691253" cy="3699164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fr-FR" sz="2000" b="1" dirty="0"/>
              <a:t>Glycémie à jeun</a:t>
            </a:r>
          </a:p>
          <a:p>
            <a:pPr>
              <a:buFont typeface="Wingdings" pitchFamily="2" charset="2"/>
              <a:buChar char="ü"/>
            </a:pPr>
            <a:r>
              <a:rPr lang="fr-FR" sz="2000" b="1" dirty="0"/>
              <a:t>Hémoglobine </a:t>
            </a:r>
            <a:r>
              <a:rPr lang="fr-FR" sz="2000" b="1" dirty="0" err="1"/>
              <a:t>glyquée</a:t>
            </a:r>
            <a:r>
              <a:rPr lang="fr-FR" sz="2000" b="1" dirty="0"/>
              <a:t> (HbA1C): 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 - Réalisé tous les 3 à 4 mois. 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 - L'objectif valeur d'HbA1c ≤ à 6,5 %.</a:t>
            </a:r>
            <a:r>
              <a:rPr lang="fr-FR" b="1" dirty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fr-FR" sz="2000" b="1" dirty="0"/>
              <a:t>Recherche, surveillance facteurs de risque vasculaire: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  - Aspect du sérum à </a:t>
            </a:r>
            <a:r>
              <a:rPr lang="fr-FR" sz="2000" dirty="0" err="1"/>
              <a:t>jeûn</a:t>
            </a:r>
            <a:r>
              <a:rPr lang="fr-FR" sz="2000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  - Cholestérol total, HDL et LDL cholestérol et triglycérides (au moins une fois/an)</a:t>
            </a:r>
          </a:p>
        </p:txBody>
      </p:sp>
      <p:sp>
        <p:nvSpPr>
          <p:cNvPr id="86020" name="Titre 1"/>
          <p:cNvSpPr>
            <a:spLocks noGrp="1"/>
          </p:cNvSpPr>
          <p:nvPr>
            <p:ph type="title"/>
          </p:nvPr>
        </p:nvSpPr>
        <p:spPr>
          <a:xfrm>
            <a:off x="1111972" y="1861940"/>
            <a:ext cx="3037118" cy="433388"/>
          </a:xfrm>
        </p:spPr>
        <p:txBody>
          <a:bodyPr>
            <a:normAutofit fontScale="90000"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v"/>
            </a:pPr>
            <a:r>
              <a:rPr lang="fr-FR" sz="2400" b="1" dirty="0">
                <a:solidFill>
                  <a:srgbClr val="FF0000"/>
                </a:solidFill>
                <a:latin typeface="+mn-lt"/>
              </a:rPr>
              <a:t>DIAGNOSTIC DT 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AAEC8-AB9C-4968-8D2D-B8D9D09AC343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(8)</a:t>
            </a:r>
          </a:p>
        </p:txBody>
      </p:sp>
    </p:spTree>
    <p:extLst>
      <p:ext uri="{BB962C8B-B14F-4D97-AF65-F5344CB8AC3E}">
        <p14:creationId xmlns:p14="http://schemas.microsoft.com/office/powerpoint/2010/main" val="148325768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ce réservé du contenu 2"/>
          <p:cNvSpPr>
            <a:spLocks noGrp="1"/>
          </p:cNvSpPr>
          <p:nvPr>
            <p:ph idx="1"/>
          </p:nvPr>
        </p:nvSpPr>
        <p:spPr>
          <a:xfrm>
            <a:off x="1309255" y="2525877"/>
            <a:ext cx="9684327" cy="372252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b="1" dirty="0"/>
              <a:t>Apprécier une fois par an la fonction rénale :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- Créatininémie (clairance) </a:t>
            </a:r>
          </a:p>
          <a:p>
            <a:pPr>
              <a:buFont typeface="Wingdings" pitchFamily="2" charset="2"/>
              <a:buNone/>
            </a:pPr>
            <a:endParaRPr lang="fr-FR" sz="2000" dirty="0"/>
          </a:p>
          <a:p>
            <a:pPr>
              <a:buFont typeface="Wingdings" pitchFamily="2" charset="2"/>
              <a:buNone/>
            </a:pPr>
            <a:r>
              <a:rPr lang="fr-FR" sz="2000" dirty="0"/>
              <a:t>   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- Azotémie</a:t>
            </a:r>
          </a:p>
          <a:p>
            <a:pPr>
              <a:buFont typeface="Wingdings" pitchFamily="2" charset="2"/>
              <a:buChar char="ü"/>
            </a:pPr>
            <a:r>
              <a:rPr lang="fr-FR" sz="2000" b="1" dirty="0"/>
              <a:t>Recherche de protéine dans les urines à l'aide de bandelette réactive. 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 - Si réaction est positive: dosage quantitatif de la protéinurie. </a:t>
            </a:r>
          </a:p>
          <a:p>
            <a:pPr>
              <a:buFont typeface="Wingdings" pitchFamily="2" charset="2"/>
              <a:buNone/>
            </a:pPr>
            <a:r>
              <a:rPr lang="fr-FR" sz="2000" dirty="0"/>
              <a:t>      - Si réaction est négative: dosage de la microalbuminurie.</a:t>
            </a:r>
            <a:endParaRPr lang="fr-FR" sz="1800" dirty="0"/>
          </a:p>
        </p:txBody>
      </p:sp>
      <p:sp>
        <p:nvSpPr>
          <p:cNvPr id="87044" name="Titre 1"/>
          <p:cNvSpPr>
            <a:spLocks noGrp="1"/>
          </p:cNvSpPr>
          <p:nvPr>
            <p:ph type="title"/>
          </p:nvPr>
        </p:nvSpPr>
        <p:spPr>
          <a:xfrm>
            <a:off x="1324989" y="1822453"/>
            <a:ext cx="4778631" cy="433388"/>
          </a:xfrm>
        </p:spPr>
        <p:txBody>
          <a:bodyPr>
            <a:no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+mn-lt"/>
              </a:rPr>
              <a:t>DÉPISTAGE DES COMPLICATIONS RÉNALES :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353901" y="5947484"/>
            <a:ext cx="542697" cy="279400"/>
          </a:xfrm>
        </p:spPr>
        <p:txBody>
          <a:bodyPr/>
          <a:lstStyle/>
          <a:p>
            <a:pPr>
              <a:defRPr/>
            </a:pPr>
            <a:fld id="{CEE712D8-7B16-480F-910A-A418D0D383F9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(9)</a:t>
            </a:r>
          </a:p>
        </p:txBody>
      </p:sp>
      <p:sp>
        <p:nvSpPr>
          <p:cNvPr id="2" name="Rectangle 1"/>
          <p:cNvSpPr/>
          <p:nvPr/>
        </p:nvSpPr>
        <p:spPr>
          <a:xfrm>
            <a:off x="1771650" y="3411766"/>
            <a:ext cx="91249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cs typeface="Times New Roman" pitchFamily="18" charset="0"/>
              </a:rPr>
              <a:t>MDRD </a:t>
            </a:r>
            <a:r>
              <a:rPr lang="fr-FR" dirty="0">
                <a:cs typeface="Times New Roman" pitchFamily="18" charset="0"/>
              </a:rPr>
              <a:t> </a:t>
            </a:r>
            <a:r>
              <a:rPr lang="fr-FR" dirty="0">
                <a:cs typeface="Times New Roman" pitchFamily="18" charset="0"/>
                <a:sym typeface="Wingdings" panose="05000000000000000000" pitchFamily="2" charset="2"/>
              </a:rPr>
              <a:t> H </a:t>
            </a:r>
            <a:r>
              <a:rPr lang="fr-FR" dirty="0">
                <a:cs typeface="Times New Roman" pitchFamily="18" charset="0"/>
              </a:rPr>
              <a:t>= </a:t>
            </a:r>
            <a:r>
              <a:rPr lang="fr-FR" dirty="0">
                <a:solidFill>
                  <a:schemeClr val="tx2"/>
                </a:solidFill>
                <a:cs typeface="Times New Roman" pitchFamily="18" charset="0"/>
              </a:rPr>
              <a:t>[</a:t>
            </a:r>
            <a:r>
              <a:rPr lang="fr-FR" dirty="0">
                <a:cs typeface="Times New Roman" pitchFamily="18" charset="0"/>
              </a:rPr>
              <a:t>186,3 x [</a:t>
            </a:r>
            <a:r>
              <a:rPr lang="fr-FR" b="1" dirty="0">
                <a:cs typeface="Times New Roman" pitchFamily="18" charset="0"/>
              </a:rPr>
              <a:t>créatinine (µmol/l)</a:t>
            </a:r>
            <a:r>
              <a:rPr lang="fr-FR" dirty="0">
                <a:cs typeface="Times New Roman" pitchFamily="18" charset="0"/>
              </a:rPr>
              <a:t> x 0,0113]</a:t>
            </a:r>
            <a:r>
              <a:rPr lang="fr-FR" baseline="30000" dirty="0">
                <a:cs typeface="Times New Roman" pitchFamily="18" charset="0"/>
              </a:rPr>
              <a:t>-1,154</a:t>
            </a:r>
            <a:r>
              <a:rPr lang="fr-FR" dirty="0">
                <a:cs typeface="Times New Roman" pitchFamily="18" charset="0"/>
              </a:rPr>
              <a:t> x </a:t>
            </a:r>
            <a:r>
              <a:rPr lang="fr-FR" b="1" dirty="0">
                <a:cs typeface="Times New Roman" pitchFamily="18" charset="0"/>
              </a:rPr>
              <a:t>âge</a:t>
            </a:r>
            <a:r>
              <a:rPr lang="fr-FR" baseline="30000" dirty="0">
                <a:cs typeface="Times New Roman" pitchFamily="18" charset="0"/>
              </a:rPr>
              <a:t>- 0,203</a:t>
            </a:r>
            <a:r>
              <a:rPr lang="fr-FR" dirty="0">
                <a:solidFill>
                  <a:schemeClr val="tx2"/>
                </a:solidFill>
                <a:cs typeface="Times New Roman" pitchFamily="18" charset="0"/>
              </a:rPr>
              <a:t>]</a:t>
            </a:r>
            <a:r>
              <a:rPr lang="fr-FR" dirty="0">
                <a:cs typeface="Times New Roman" pitchFamily="18" charset="0"/>
              </a:rPr>
              <a:t> </a:t>
            </a:r>
            <a:r>
              <a:rPr lang="fr-FR" dirty="0">
                <a:solidFill>
                  <a:srgbClr val="00B050"/>
                </a:solidFill>
                <a:cs typeface="Times New Roman" pitchFamily="18" charset="0"/>
              </a:rPr>
              <a:t>x 1,21  </a:t>
            </a:r>
          </a:p>
          <a:p>
            <a:r>
              <a:rPr lang="fr-FR" dirty="0">
                <a:solidFill>
                  <a:srgbClr val="00B050"/>
                </a:solidFill>
                <a:cs typeface="Times New Roman" pitchFamily="18" charset="0"/>
              </a:rPr>
              <a:t>                   </a:t>
            </a:r>
            <a:r>
              <a:rPr lang="fr-FR" dirty="0">
                <a:cs typeface="Times New Roman" pitchFamily="18" charset="0"/>
              </a:rPr>
              <a:t>pour les </a:t>
            </a:r>
            <a:r>
              <a:rPr lang="fr-FR" b="1" dirty="0">
                <a:cs typeface="Times New Roman" pitchFamily="18" charset="0"/>
              </a:rPr>
              <a:t>sujets d'origine africaine</a:t>
            </a:r>
            <a:r>
              <a:rPr lang="fr-FR" dirty="0"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fr-FR" dirty="0">
                <a:cs typeface="Times New Roman" pitchFamily="18" charset="0"/>
              </a:rPr>
              <a:t>               </a:t>
            </a:r>
            <a:r>
              <a:rPr lang="fr-FR" dirty="0"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fr-FR" dirty="0">
                <a:cs typeface="Times New Roman" pitchFamily="18" charset="0"/>
              </a:rPr>
              <a:t>  </a:t>
            </a:r>
            <a:r>
              <a:rPr lang="fr-FR" dirty="0">
                <a:solidFill>
                  <a:srgbClr val="00B050"/>
                </a:solidFill>
                <a:cs typeface="Times New Roman" pitchFamily="18" charset="0"/>
              </a:rPr>
              <a:t>x 0,742 </a:t>
            </a:r>
            <a:r>
              <a:rPr lang="fr-FR" dirty="0">
                <a:cs typeface="Times New Roman" pitchFamily="18" charset="0"/>
              </a:rPr>
              <a:t>pour les </a:t>
            </a:r>
            <a:r>
              <a:rPr lang="fr-FR" b="1" dirty="0">
                <a:cs typeface="Times New Roman" pitchFamily="18" charset="0"/>
              </a:rPr>
              <a:t>femmes</a:t>
            </a:r>
          </a:p>
        </p:txBody>
      </p:sp>
    </p:spTree>
    <p:extLst>
      <p:ext uri="{BB962C8B-B14F-4D97-AF65-F5344CB8AC3E}">
        <p14:creationId xmlns:p14="http://schemas.microsoft.com/office/powerpoint/2010/main" val="245184336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350818" y="2743203"/>
            <a:ext cx="9545780" cy="2940624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v"/>
            </a:pPr>
            <a:r>
              <a:rPr lang="fr-FR" b="1" dirty="0"/>
              <a:t>Marqueurs de l’auto-immunité des diabètes sucrés :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fr-FR" b="1" dirty="0"/>
              <a:t>les auto-anticorps: </a:t>
            </a:r>
            <a:r>
              <a:rPr lang="fr-FR" sz="2000" dirty="0"/>
              <a:t>Le Diabète type 1 résulte dans 90% des cas de la destruction d’origine auto-immune des cellules </a:t>
            </a:r>
            <a:r>
              <a:rPr lang="el-GR" sz="2000" dirty="0"/>
              <a:t>β</a:t>
            </a:r>
            <a:r>
              <a:rPr lang="fr-FR" sz="2000" dirty="0"/>
              <a:t> des ilots de </a:t>
            </a:r>
            <a:r>
              <a:rPr lang="fr-FR" sz="2000" dirty="0" err="1"/>
              <a:t>langerhans</a:t>
            </a:r>
            <a:r>
              <a:rPr lang="fr-FR" sz="2000" dirty="0"/>
              <a:t>. 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les auto-anticorps anti-îlots de Langerhans = ICA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les auto-anticorps </a:t>
            </a:r>
            <a:r>
              <a:rPr lang="fr-FR" sz="1600" dirty="0" err="1"/>
              <a:t>anti-acide</a:t>
            </a:r>
            <a:r>
              <a:rPr lang="fr-FR" sz="1600" dirty="0"/>
              <a:t> glutamique décarboxylase=anti GAD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les auto-anticorps anti-</a:t>
            </a:r>
            <a:r>
              <a:rPr lang="fr-FR" sz="1600" dirty="0" err="1"/>
              <a:t>insulinoma</a:t>
            </a:r>
            <a:r>
              <a:rPr lang="fr-FR" sz="1600" dirty="0"/>
              <a:t> </a:t>
            </a:r>
            <a:r>
              <a:rPr lang="fr-FR" sz="1600" dirty="0" err="1"/>
              <a:t>associated</a:t>
            </a:r>
            <a:r>
              <a:rPr lang="fr-FR" sz="1600" dirty="0"/>
              <a:t> </a:t>
            </a:r>
            <a:r>
              <a:rPr lang="fr-FR" sz="1600" dirty="0" err="1"/>
              <a:t>protein</a:t>
            </a:r>
            <a:r>
              <a:rPr lang="fr-FR" sz="1600" dirty="0"/>
              <a:t> 2=anti IA2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les auto-anticorps anti-insuline.</a:t>
            </a:r>
          </a:p>
          <a:p>
            <a:pPr eaLnBrk="1" hangingPunct="1">
              <a:buFont typeface="Arial" charset="0"/>
              <a:buNone/>
            </a:pPr>
            <a:endParaRPr lang="fr-FR" b="1" dirty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fr-FR" b="1" dirty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8C0B-70BE-4AC6-9E78-EF731C86395F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(10)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324989" y="1822453"/>
            <a:ext cx="6173091" cy="433388"/>
          </a:xfrm>
        </p:spPr>
        <p:txBody>
          <a:bodyPr>
            <a:no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+mn-lt"/>
              </a:rPr>
              <a:t>DÉPISTAGE DES COMPLICATIONS IMMUNOLOGIQUES :</a:t>
            </a:r>
          </a:p>
        </p:txBody>
      </p:sp>
    </p:spTree>
    <p:extLst>
      <p:ext uri="{BB962C8B-B14F-4D97-AF65-F5344CB8AC3E}">
        <p14:creationId xmlns:p14="http://schemas.microsoft.com/office/powerpoint/2010/main" val="42262538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2970" y="2663190"/>
            <a:ext cx="10264139" cy="312039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fr-FR" sz="2000" b="1" dirty="0"/>
              <a:t>Les gènes HLA</a:t>
            </a:r>
            <a:r>
              <a:rPr lang="fr-FR" sz="2000" dirty="0"/>
              <a:t>: ont un rôle majeur, bien que non exclusif dans la prédisposition au diabète.</a:t>
            </a:r>
          </a:p>
          <a:p>
            <a:pPr marL="0" indent="0">
              <a:buNone/>
              <a:defRPr/>
            </a:pPr>
            <a:r>
              <a:rPr lang="fr-FR" sz="2000" b="1" dirty="0"/>
              <a:t>-   La susceptibilité liée au système HLA de classe II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800" dirty="0"/>
              <a:t>risque plus élevé si HLA DR3 et/ou DR4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800" dirty="0"/>
              <a:t>facteurs déclenchants de l’ environnement.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800" dirty="0"/>
              <a:t>réaction auto-immune dépendant des lymphocytes T</a:t>
            </a:r>
          </a:p>
          <a:p>
            <a:pPr marL="0" indent="0">
              <a:buClrTx/>
              <a:buSzPct val="130000"/>
              <a:buNone/>
              <a:defRPr/>
            </a:pPr>
            <a:r>
              <a:rPr lang="fr-FR" sz="2000" b="1" dirty="0"/>
              <a:t>-  A l’inverse des gènes de prédisposition qui confèrent une protection quasi absolue:</a:t>
            </a:r>
          </a:p>
          <a:p>
            <a:pPr marL="0" indent="0">
              <a:buNone/>
              <a:defRPr/>
            </a:pPr>
            <a:r>
              <a:rPr lang="fr-FR" sz="2000" dirty="0"/>
              <a:t>(DPA1*0103-DPB1*0402) et (DPA1*0103-DPB1*0101)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991B73-5245-4795-ACBF-F97AAF989BE3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(11)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324989" y="1822453"/>
            <a:ext cx="6097787" cy="433388"/>
          </a:xfrm>
        </p:spPr>
        <p:txBody>
          <a:bodyPr>
            <a:no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+mn-lt"/>
              </a:rPr>
              <a:t>DÉPISTAGE DES COMPLICATIONS IMMUNOLOGIQUES :</a:t>
            </a:r>
          </a:p>
        </p:txBody>
      </p:sp>
    </p:spTree>
    <p:extLst>
      <p:ext uri="{BB962C8B-B14F-4D97-AF65-F5344CB8AC3E}">
        <p14:creationId xmlns:p14="http://schemas.microsoft.com/office/powerpoint/2010/main" val="79099507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132609" y="2501043"/>
            <a:ext cx="10099964" cy="348874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fr-FR" b="1" dirty="0"/>
              <a:t>Complications métaboliques: 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dirty="0">
                <a:solidFill>
                  <a:srgbClr val="FF0000"/>
                </a:solidFill>
              </a:rPr>
              <a:t>      </a:t>
            </a:r>
            <a:r>
              <a:rPr lang="fr-FR" b="1" dirty="0">
                <a:solidFill>
                  <a:srgbClr val="FF0000"/>
                </a:solidFill>
              </a:rPr>
              <a:t>Urgence thérapeutique différente selon le cas !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Coma </a:t>
            </a:r>
            <a:r>
              <a:rPr lang="fr-FR" sz="1600" dirty="0" err="1"/>
              <a:t>acidocétosique</a:t>
            </a:r>
            <a:r>
              <a:rPr lang="fr-FR" sz="1600" dirty="0"/>
              <a:t> : 2 types de diabète, surtout le T1 </a:t>
            </a:r>
            <a:r>
              <a:rPr lang="fr-FR" sz="1600" dirty="0">
                <a:sym typeface="Wingdings" panose="05000000000000000000" pitchFamily="2" charset="2"/>
              </a:rPr>
              <a:t> </a:t>
            </a:r>
            <a:r>
              <a:rPr lang="fr-FR" sz="1600" dirty="0"/>
              <a:t>chimie urinaire 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Coma </a:t>
            </a:r>
            <a:r>
              <a:rPr lang="fr-FR" sz="1600" dirty="0" err="1"/>
              <a:t>hyperosmolaire</a:t>
            </a:r>
            <a:r>
              <a:rPr lang="fr-FR" sz="1600" dirty="0"/>
              <a:t> : chez T2 âgé </a:t>
            </a:r>
            <a:r>
              <a:rPr lang="fr-FR" sz="1600" dirty="0">
                <a:sym typeface="Wingdings" panose="05000000000000000000" pitchFamily="2" charset="2"/>
              </a:rPr>
              <a:t> Glycémie </a:t>
            </a:r>
            <a:endParaRPr lang="fr-FR" sz="1600" dirty="0"/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Acidose lactique: moins fréquent </a:t>
            </a:r>
            <a:r>
              <a:rPr lang="fr-FR" sz="1600" dirty="0">
                <a:sym typeface="Wingdings" panose="05000000000000000000" pitchFamily="2" charset="2"/>
              </a:rPr>
              <a:t> lactate </a:t>
            </a:r>
            <a:endParaRPr lang="fr-FR" sz="1600" dirty="0"/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Coma hypoglycémique </a:t>
            </a:r>
            <a:r>
              <a:rPr lang="fr-FR" sz="1600" dirty="0">
                <a:sym typeface="Wingdings" panose="05000000000000000000" pitchFamily="2" charset="2"/>
              </a:rPr>
              <a:t> Glycémie</a:t>
            </a:r>
            <a:endParaRPr lang="fr-FR" sz="1600" dirty="0"/>
          </a:p>
          <a:p>
            <a:pPr eaLnBrk="1" hangingPunct="1">
              <a:buFont typeface="Arial" charset="0"/>
              <a:buNone/>
            </a:pP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4FBCA-EB03-4F81-8986-5FF4E7A807EB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(12)</a:t>
            </a:r>
          </a:p>
        </p:txBody>
      </p:sp>
      <p:sp>
        <p:nvSpPr>
          <p:cNvPr id="2" name="Rectangle 1"/>
          <p:cNvSpPr/>
          <p:nvPr/>
        </p:nvSpPr>
        <p:spPr>
          <a:xfrm>
            <a:off x="1237315" y="1792724"/>
            <a:ext cx="554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LES DIFFERENTS TYPES DE COMPLICATIONS: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84526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298864" y="2701637"/>
            <a:ext cx="9597733" cy="2026228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v"/>
            </a:pPr>
            <a:r>
              <a:rPr lang="fr-FR" b="1" dirty="0"/>
              <a:t>Complications infectieuses: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fr-FR" sz="2000" dirty="0"/>
              <a:t>Tuberculose </a:t>
            </a:r>
            <a:r>
              <a:rPr lang="fr-FR" sz="2000" dirty="0">
                <a:sym typeface="Wingdings" panose="05000000000000000000" pitchFamily="2" charset="2"/>
              </a:rPr>
              <a:t></a:t>
            </a:r>
            <a:r>
              <a:rPr lang="fr-FR" sz="2000" dirty="0"/>
              <a:t> </a:t>
            </a:r>
            <a:r>
              <a:rPr lang="fr-FR" sz="2000" dirty="0" err="1"/>
              <a:t>bacilloscopie</a:t>
            </a:r>
            <a:endParaRPr lang="fr-FR" sz="2000" dirty="0"/>
          </a:p>
          <a:p>
            <a:pPr eaLnBrk="1" hangingPunct="1">
              <a:buFont typeface="Wingdings" pitchFamily="2" charset="2"/>
              <a:buChar char="ü"/>
            </a:pPr>
            <a:r>
              <a:rPr lang="fr-FR" sz="2000" dirty="0"/>
              <a:t> Infections cutanées ; génitales  </a:t>
            </a:r>
            <a:r>
              <a:rPr lang="fr-FR" sz="2000" dirty="0">
                <a:sym typeface="Wingdings" panose="05000000000000000000" pitchFamily="2" charset="2"/>
              </a:rPr>
              <a:t></a:t>
            </a:r>
            <a:r>
              <a:rPr lang="fr-FR" sz="2000" dirty="0"/>
              <a:t> ECB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fr-FR" sz="2000" dirty="0"/>
              <a:t>Infections des petites plaies </a:t>
            </a:r>
            <a:r>
              <a:rPr lang="fr-FR" sz="2000" dirty="0">
                <a:sym typeface="Wingdings" pitchFamily="2" charset="2"/>
              </a:rPr>
              <a:t> gangrène (amputation des membres)</a:t>
            </a:r>
            <a:endParaRPr lang="fr-FR" sz="2000" dirty="0"/>
          </a:p>
          <a:p>
            <a:pPr eaLnBrk="1" hangingPunct="1">
              <a:buFont typeface="Arial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095F8-A476-4ED0-94BC-118D8F9EC1E1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(13)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7315" y="1792724"/>
            <a:ext cx="554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LES DIFFERENTS TYPES DE COMPLICATIONS: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08245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24791" y="2368840"/>
            <a:ext cx="10494323" cy="3844925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v"/>
            </a:pPr>
            <a:r>
              <a:rPr lang="fr-FR" sz="3000" b="1" dirty="0"/>
              <a:t>Complications Chroniques: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fr-FR" b="1" dirty="0"/>
              <a:t>Complications </a:t>
            </a:r>
            <a:r>
              <a:rPr lang="fr-FR" b="1" dirty="0" err="1"/>
              <a:t>microvasculaires</a:t>
            </a:r>
            <a:r>
              <a:rPr lang="fr-FR" b="1" dirty="0"/>
              <a:t> (</a:t>
            </a:r>
            <a:r>
              <a:rPr lang="fr-FR" b="1" dirty="0" err="1"/>
              <a:t>microangiopathies</a:t>
            </a:r>
            <a:r>
              <a:rPr lang="fr-FR" b="1" dirty="0"/>
              <a:t>):</a:t>
            </a:r>
            <a:endParaRPr lang="fr-FR" sz="2600" b="1" dirty="0"/>
          </a:p>
          <a:p>
            <a:pPr lvl="1">
              <a:buFont typeface="Wingdings" pitchFamily="2" charset="2"/>
              <a:buChar char="ü"/>
            </a:pPr>
            <a:r>
              <a:rPr lang="fr-FR" sz="1800" dirty="0"/>
              <a:t>Rétinopathie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rgbClr val="FF0000"/>
                </a:solidFill>
              </a:rPr>
              <a:t>Néphropathie </a:t>
            </a:r>
            <a:r>
              <a:rPr lang="fr-FR" sz="1800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sz="1800" dirty="0" err="1">
                <a:solidFill>
                  <a:srgbClr val="FF0000"/>
                </a:solidFill>
                <a:sym typeface="Wingdings" panose="05000000000000000000" pitchFamily="2" charset="2"/>
              </a:rPr>
              <a:t>M</a:t>
            </a:r>
            <a:r>
              <a:rPr lang="fr-FR" sz="1800" dirty="0" err="1">
                <a:solidFill>
                  <a:srgbClr val="FF0000"/>
                </a:solidFill>
              </a:rPr>
              <a:t>icroalbuminurie</a:t>
            </a:r>
            <a:r>
              <a:rPr lang="fr-FR" sz="1800" dirty="0">
                <a:solidFill>
                  <a:srgbClr val="FF0000"/>
                </a:solidFill>
              </a:rPr>
              <a:t>  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rgbClr val="FF0000"/>
                </a:solidFill>
              </a:rPr>
              <a:t>Neuropathie périphérique </a:t>
            </a:r>
            <a:r>
              <a:rPr lang="fr-FR" sz="1800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sz="1800" dirty="0">
                <a:solidFill>
                  <a:srgbClr val="FF0000"/>
                </a:solidFill>
              </a:rPr>
              <a:t> Electrolytes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fr-FR" b="1" dirty="0"/>
              <a:t>Complications </a:t>
            </a:r>
            <a:r>
              <a:rPr lang="fr-FR" b="1" dirty="0" err="1"/>
              <a:t>macrovasculaires</a:t>
            </a:r>
            <a:r>
              <a:rPr lang="fr-FR" b="1" dirty="0"/>
              <a:t> (</a:t>
            </a:r>
            <a:r>
              <a:rPr lang="fr-FR" b="1" dirty="0" err="1"/>
              <a:t>macroangiopathies</a:t>
            </a:r>
            <a:r>
              <a:rPr lang="fr-FR" b="1" dirty="0"/>
              <a:t>):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/>
              <a:t>Athérosclérose </a:t>
            </a:r>
            <a:r>
              <a:rPr lang="fr-FR" sz="1800" dirty="0">
                <a:sym typeface="Wingdings" panose="05000000000000000000" pitchFamily="2" charset="2"/>
              </a:rPr>
              <a:t> BL surtout </a:t>
            </a:r>
            <a:r>
              <a:rPr lang="fr-FR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l’</a:t>
            </a:r>
            <a:r>
              <a:rPr lang="fr-FR" sz="1800" b="1" dirty="0" err="1">
                <a:solidFill>
                  <a:srgbClr val="C00000"/>
                </a:solidFill>
                <a:sym typeface="Wingdings" panose="05000000000000000000" pitchFamily="2" charset="2"/>
              </a:rPr>
              <a:t>Lp</a:t>
            </a:r>
            <a:r>
              <a:rPr lang="fr-FR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(a)</a:t>
            </a:r>
            <a:r>
              <a:rPr lang="fr-FR" sz="1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fr-FR" sz="1800" dirty="0">
                <a:sym typeface="Wingdings" panose="05000000000000000000" pitchFamily="2" charset="2"/>
              </a:rPr>
              <a:t>et </a:t>
            </a:r>
            <a:r>
              <a:rPr lang="fr-FR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homocystéine</a:t>
            </a:r>
            <a:r>
              <a:rPr lang="fr-FR" sz="1800" b="1" dirty="0">
                <a:sym typeface="Wingdings" panose="05000000000000000000" pitchFamily="2" charset="2"/>
              </a:rPr>
              <a:t> </a:t>
            </a:r>
            <a:r>
              <a:rPr lang="fr-FR" sz="1800" dirty="0">
                <a:sym typeface="Wingdings" panose="05000000000000000000" pitchFamily="2" charset="2"/>
              </a:rPr>
              <a:t>(marqueurs indépendants) </a:t>
            </a:r>
            <a:endParaRPr lang="fr-FR" sz="1800" dirty="0"/>
          </a:p>
          <a:p>
            <a:pPr lvl="1">
              <a:buFont typeface="Wingdings" pitchFamily="2" charset="2"/>
              <a:buChar char="ü"/>
            </a:pPr>
            <a:r>
              <a:rPr lang="fr-FR" sz="1800" dirty="0"/>
              <a:t>Dyslipidémie </a:t>
            </a:r>
            <a:r>
              <a:rPr lang="fr-FR" sz="1800" dirty="0">
                <a:sym typeface="Wingdings" panose="05000000000000000000" pitchFamily="2" charset="2"/>
              </a:rPr>
              <a:t></a:t>
            </a:r>
            <a:r>
              <a:rPr lang="fr-FR" sz="1800" dirty="0"/>
              <a:t> </a:t>
            </a:r>
            <a:r>
              <a:rPr lang="fr-FR" sz="1800" dirty="0" err="1"/>
              <a:t>glycation</a:t>
            </a:r>
            <a:r>
              <a:rPr lang="fr-FR" sz="1800" dirty="0"/>
              <a:t> des lipoprotéines, augmentation des acides gras libres </a:t>
            </a:r>
            <a:r>
              <a:rPr lang="fr-FR" sz="1800" b="1" dirty="0">
                <a:solidFill>
                  <a:srgbClr val="C00000"/>
                </a:solidFill>
              </a:rPr>
              <a:t>( LDL oxydées).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E89E3C-2405-4E1A-951E-6B47AF96A273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684318" y="1149168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800" kern="0" dirty="0">
                <a:ea typeface="+mj-ea"/>
                <a:cs typeface="+mj-cs"/>
              </a:rPr>
              <a:t>LES DIABÈTES SUCRÉS (14)</a:t>
            </a:r>
          </a:p>
        </p:txBody>
      </p:sp>
      <p:sp>
        <p:nvSpPr>
          <p:cNvPr id="5" name="Rectangle 4"/>
          <p:cNvSpPr/>
          <p:nvPr/>
        </p:nvSpPr>
        <p:spPr>
          <a:xfrm>
            <a:off x="1237315" y="1792724"/>
            <a:ext cx="554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LES DIFFERENTS TYPES DE COMPLICATIONS: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14358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4753" y="1548192"/>
            <a:ext cx="10327341" cy="833208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solidFill>
                  <a:srgbClr val="00B050"/>
                </a:solidFill>
              </a:rPr>
              <a:t>« Si vous deviez citer une chose qui permettrait d'améliorer votre vie avec le diabète… »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4753" y="2689413"/>
            <a:ext cx="986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Moins de publicité incitant à manger des choses sucrées et/ou grasses »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24754" y="3153561"/>
            <a:ext cx="4840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Perdre du poids durablement »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4753" y="3667013"/>
            <a:ext cx="10822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Un stage diététique »</a:t>
            </a:r>
          </a:p>
          <a:p>
            <a:r>
              <a:rPr lang="fr-FR" sz="2400" b="1" i="1" dirty="0">
                <a:solidFill>
                  <a:srgbClr val="C00000"/>
                </a:solidFill>
              </a:rPr>
              <a:t>« Un dépistage; contrôle disponible et accessible partout et de façon généralisée » 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55927" y="5591765"/>
            <a:ext cx="7517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« Etre raisonnable mais vivre quand même »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1684318" y="869462"/>
            <a:ext cx="8591799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fr-FR" sz="2800" dirty="0"/>
              <a:t>RECOMMANDATIONS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62854" y="4723281"/>
            <a:ext cx="10509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Multiplier le bilan de suivi surtout </a:t>
            </a:r>
            <a:r>
              <a:rPr lang="fr-FR" sz="2400" dirty="0">
                <a:sym typeface="Wingdings" panose="05000000000000000000" pitchFamily="2" charset="2"/>
              </a:rPr>
              <a:t></a:t>
            </a:r>
            <a:r>
              <a:rPr lang="fr-FR" sz="2400" dirty="0"/>
              <a:t> marqueurs indépendants</a:t>
            </a:r>
            <a:r>
              <a:rPr lang="fr-FR" sz="2400" dirty="0">
                <a:solidFill>
                  <a:srgbClr val="FF0000"/>
                </a:solidFill>
              </a:rPr>
              <a:t> ECV </a:t>
            </a:r>
            <a:r>
              <a:rPr lang="fr-FR" sz="2400" dirty="0"/>
              <a:t>comme</a:t>
            </a:r>
            <a:r>
              <a:rPr lang="fr-FR" sz="2400" dirty="0">
                <a:solidFill>
                  <a:srgbClr val="FF0000"/>
                </a:solidFill>
              </a:rPr>
              <a:t> HCY »</a:t>
            </a:r>
          </a:p>
        </p:txBody>
      </p:sp>
    </p:spTree>
    <p:extLst>
      <p:ext uri="{BB962C8B-B14F-4D97-AF65-F5344CB8AC3E}">
        <p14:creationId xmlns:p14="http://schemas.microsoft.com/office/powerpoint/2010/main" val="612716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84764" y="1233049"/>
            <a:ext cx="5699216" cy="569081"/>
          </a:xfrm>
        </p:spPr>
        <p:txBody>
          <a:bodyPr>
            <a:noAutofit/>
          </a:bodyPr>
          <a:lstStyle/>
          <a:p>
            <a:r>
              <a:rPr lang="fr-FR" sz="2800" dirty="0"/>
              <a:t>CONCLUSION ET PERSPECTIVES: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Dépistage; diagnostic; traitement (importation &amp; dispensation) ; suivi thérapeutique ; conseil hygiéno-diététique; l’enseignement couplé à la recherche fondamentale et appliquée....</a:t>
            </a:r>
            <a:r>
              <a:rPr lang="fr-FR" dirty="0" err="1"/>
              <a:t>etc</a:t>
            </a:r>
            <a:endParaRPr lang="fr-FR" dirty="0"/>
          </a:p>
          <a:p>
            <a:endParaRPr lang="fr-FR" dirty="0"/>
          </a:p>
          <a:p>
            <a:r>
              <a:rPr lang="fr-FR" dirty="0">
                <a:solidFill>
                  <a:srgbClr val="FF0000"/>
                </a:solidFill>
              </a:rPr>
              <a:t>Pharmacien = Acteur clé de la PEC du diabète,</a:t>
            </a:r>
          </a:p>
          <a:p>
            <a:endParaRPr lang="fr-FR" dirty="0"/>
          </a:p>
          <a:p>
            <a:r>
              <a:rPr lang="fr-FR" dirty="0"/>
              <a:t>Perspectives sont nombreuses pour le pharmacien surtout dans le domaine de la biologie reste un terrain …..</a:t>
            </a:r>
            <a:r>
              <a:rPr lang="fr-FR" dirty="0">
                <a:solidFill>
                  <a:srgbClr val="FF0000"/>
                </a:solidFill>
              </a:rPr>
              <a:t>pour la routine et la recherche,</a:t>
            </a:r>
          </a:p>
        </p:txBody>
      </p:sp>
    </p:spTree>
    <p:extLst>
      <p:ext uri="{BB962C8B-B14F-4D97-AF65-F5344CB8AC3E}">
        <p14:creationId xmlns:p14="http://schemas.microsoft.com/office/powerpoint/2010/main" val="1696459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3FFAB-52C1-4102-B5F5-F53B80CFA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3557396"/>
            <a:ext cx="9601196" cy="58430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700512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1721</TotalTime>
  <Words>1464</Words>
  <Application>Microsoft Office PowerPoint</Application>
  <PresentationFormat>Widescreen</PresentationFormat>
  <Paragraphs>261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Rounded MT Bold</vt:lpstr>
      <vt:lpstr>Calibri</vt:lpstr>
      <vt:lpstr>Garamond</vt:lpstr>
      <vt:lpstr>Times New Roman</vt:lpstr>
      <vt:lpstr>Wingdings</vt:lpstr>
      <vt:lpstr>Wingdings 2</vt:lpstr>
      <vt:lpstr>Organique</vt:lpstr>
      <vt:lpstr>DIAGNOSTIC ET SUIVI BIOLOGIQUE DU DIABÈTE</vt:lpstr>
      <vt:lpstr>PLAN</vt:lpstr>
      <vt:lpstr>INTRODUCTION (1)</vt:lpstr>
      <vt:lpstr>INTRODUCTION (2)</vt:lpstr>
      <vt:lpstr>INTRODUCTION (3)</vt:lpstr>
      <vt:lpstr>INTRODUCTION (4)</vt:lpstr>
      <vt:lpstr>INTRODUCTION (5)</vt:lpstr>
      <vt:lpstr>Quels paramètres biologiques explorés ?</vt:lpstr>
      <vt:lpstr> Valeurs Physiologiques:</vt:lpstr>
      <vt:lpstr> Interprétations des résultats :</vt:lpstr>
      <vt:lpstr> Interprétations des résultats (fin):</vt:lpstr>
      <vt:lpstr> DIAGNOSTIC DT1 :</vt:lpstr>
      <vt:lpstr> DIAGNOSTIC DT1 :</vt:lpstr>
      <vt:lpstr> DIAGNOSTIC DT1 :</vt:lpstr>
      <vt:lpstr>DIAGNOSTIC DT 2</vt:lpstr>
      <vt:lpstr>DÉPISTAGE DES COMPLICATIONS RÉNALES :</vt:lpstr>
      <vt:lpstr>DÉPISTAGE DES COMPLICATIONS IMMUNOLOGIQUES :</vt:lpstr>
      <vt:lpstr>DÉPISTAGE DES COMPLICATIONS IMMUNOLOGIQUES :</vt:lpstr>
      <vt:lpstr>PowerPoint Presentation</vt:lpstr>
      <vt:lpstr>PowerPoint Presentation</vt:lpstr>
      <vt:lpstr>PowerPoint Presentation</vt:lpstr>
      <vt:lpstr>« Si vous deviez citer une chose qui permettrait d'améliorer votre vie avec le diabète… »</vt:lpstr>
      <vt:lpstr>CONCLUSION ET PERSPECTIVES: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 DU PHARMACIEN DANS LA PRISE EN CHARGE DU DIABETE</dc:title>
  <dc:creator>DELL</dc:creator>
  <cp:lastModifiedBy>Dr Youssouf Diarra</cp:lastModifiedBy>
  <cp:revision>64</cp:revision>
  <dcterms:created xsi:type="dcterms:W3CDTF">2018-11-23T08:01:54Z</dcterms:created>
  <dcterms:modified xsi:type="dcterms:W3CDTF">2018-12-08T11:12:59Z</dcterms:modified>
</cp:coreProperties>
</file>