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79" r:id="rId3"/>
    <p:sldId id="256" r:id="rId4"/>
    <p:sldId id="280" r:id="rId5"/>
    <p:sldId id="257" r:id="rId6"/>
    <p:sldId id="258" r:id="rId7"/>
    <p:sldId id="259" r:id="rId8"/>
    <p:sldId id="260" r:id="rId9"/>
    <p:sldId id="261" r:id="rId10"/>
    <p:sldId id="262" r:id="rId11"/>
    <p:sldId id="263" r:id="rId12"/>
    <p:sldId id="264" r:id="rId13"/>
    <p:sldId id="266" r:id="rId14"/>
    <p:sldId id="267" r:id="rId15"/>
    <p:sldId id="268" r:id="rId16"/>
    <p:sldId id="269" r:id="rId17"/>
    <p:sldId id="270" r:id="rId18"/>
    <p:sldId id="271" r:id="rId19"/>
    <p:sldId id="272" r:id="rId20"/>
    <p:sldId id="273" r:id="rId21"/>
    <p:sldId id="274" r:id="rId22"/>
    <p:sldId id="275" r:id="rId23"/>
    <p:sldId id="276" r:id="rId24"/>
    <p:sldId id="281"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74" d="100"/>
          <a:sy n="74" d="100"/>
        </p:scale>
        <p:origin x="49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3071019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653846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2433139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166563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1971153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1696337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3352515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1660078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1401392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2919310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4A9519-83DA-45F1-9DB4-0948F8414285}" type="datetimeFigureOut">
              <a:rPr lang="fr-FR" smtClean="0"/>
              <a:pPr/>
              <a:t>08/12/2018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160B65-560E-4979-8E96-099DE3CB043F}" type="slidenum">
              <a:rPr lang="fr-FR" smtClean="0"/>
              <a:pPr/>
              <a:t>‹N°›</a:t>
            </a:fld>
            <a:endParaRPr lang="fr-FR"/>
          </a:p>
        </p:txBody>
      </p:sp>
    </p:spTree>
    <p:extLst>
      <p:ext uri="{BB962C8B-B14F-4D97-AF65-F5344CB8AC3E}">
        <p14:creationId xmlns:p14="http://schemas.microsoft.com/office/powerpoint/2010/main" val="1576541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4A9519-83DA-45F1-9DB4-0948F8414285}" type="datetimeFigureOut">
              <a:rPr lang="fr-FR" smtClean="0"/>
              <a:pPr/>
              <a:t>08/12/2018</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160B65-560E-4979-8E96-099DE3CB043F}" type="slidenum">
              <a:rPr lang="fr-FR" smtClean="0"/>
              <a:pPr/>
              <a:t>‹N°›</a:t>
            </a:fld>
            <a:endParaRPr lang="fr-FR"/>
          </a:p>
        </p:txBody>
      </p:sp>
    </p:spTree>
    <p:extLst>
      <p:ext uri="{BB962C8B-B14F-4D97-AF65-F5344CB8AC3E}">
        <p14:creationId xmlns:p14="http://schemas.microsoft.com/office/powerpoint/2010/main" val="1657791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fr-FR" b="1" dirty="0" smtClean="0"/>
              <a:t>LA PRISE EN CHARGE MEDICAMENTEUSE DU DIABETE SUCRE</a:t>
            </a:r>
            <a:endParaRPr lang="fr-FR" b="1" dirty="0"/>
          </a:p>
        </p:txBody>
      </p:sp>
      <p:sp>
        <p:nvSpPr>
          <p:cNvPr id="3" name="Sous-titre 2"/>
          <p:cNvSpPr>
            <a:spLocks noGrp="1"/>
          </p:cNvSpPr>
          <p:nvPr>
            <p:ph type="subTitle" idx="1"/>
          </p:nvPr>
        </p:nvSpPr>
        <p:spPr/>
        <p:txBody>
          <a:bodyPr>
            <a:normAutofit lnSpcReduction="10000"/>
          </a:bodyPr>
          <a:lstStyle/>
          <a:p>
            <a:pPr algn="l"/>
            <a:endParaRPr lang="fr-FR" dirty="0" smtClean="0"/>
          </a:p>
          <a:p>
            <a:pPr algn="l"/>
            <a:r>
              <a:rPr lang="fr-FR" b="1" dirty="0" smtClean="0"/>
              <a:t>5</a:t>
            </a:r>
            <a:r>
              <a:rPr lang="fr-FR" b="1" baseline="30000" dirty="0" smtClean="0"/>
              <a:t>ème</a:t>
            </a:r>
            <a:r>
              <a:rPr lang="fr-FR" b="1" dirty="0" smtClean="0"/>
              <a:t> journée scientifique de SYNAPHARM</a:t>
            </a:r>
          </a:p>
          <a:p>
            <a:pPr algn="l"/>
            <a:r>
              <a:rPr lang="fr-FR" b="1" dirty="0" smtClean="0"/>
              <a:t>Dr BENGALY </a:t>
            </a:r>
            <a:r>
              <a:rPr lang="fr-FR" b="1" dirty="0" err="1" smtClean="0"/>
              <a:t>Sériba</a:t>
            </a:r>
            <a:r>
              <a:rPr lang="fr-FR" b="1" dirty="0" smtClean="0"/>
              <a:t>                                                             8 Décembre 2018</a:t>
            </a:r>
          </a:p>
          <a:p>
            <a:pPr algn="l"/>
            <a:r>
              <a:rPr lang="fr-FR" b="1" dirty="0" smtClean="0"/>
              <a:t> </a:t>
            </a:r>
            <a:r>
              <a:rPr lang="fr-FR" b="1" dirty="0" err="1" smtClean="0"/>
              <a:t>Hotel</a:t>
            </a:r>
            <a:r>
              <a:rPr lang="fr-FR" b="1" dirty="0" smtClean="0"/>
              <a:t> SHERATON</a:t>
            </a:r>
            <a:endParaRPr lang="fr-FR" b="1" dirty="0"/>
          </a:p>
        </p:txBody>
      </p:sp>
      <p:sp>
        <p:nvSpPr>
          <p:cNvPr id="4" name="ZoneTexte 3"/>
          <p:cNvSpPr txBox="1"/>
          <p:nvPr/>
        </p:nvSpPr>
        <p:spPr>
          <a:xfrm>
            <a:off x="8312727" y="3893127"/>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2856758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pPr algn="ctr"/>
            <a:r>
              <a:rPr lang="fr-FR" b="1" dirty="0" smtClean="0"/>
              <a:t>PLAN</a:t>
            </a:r>
            <a:endParaRPr lang="fr-FR" b="1"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lnSpcReduction="10000"/>
          </a:bodyPr>
          <a:lstStyle/>
          <a:p>
            <a:pPr marL="0" indent="0">
              <a:buNone/>
            </a:pPr>
            <a:r>
              <a:rPr lang="fr-FR" sz="2400" b="1" dirty="0" smtClean="0"/>
              <a:t>- INTRODUCTION </a:t>
            </a:r>
          </a:p>
          <a:p>
            <a:pPr marL="0" indent="0">
              <a:buNone/>
            </a:pPr>
            <a:r>
              <a:rPr lang="fr-FR" sz="2400" dirty="0" smtClean="0"/>
              <a:t>Le Pharmacien est au cœur de la prise en charge du diabète</a:t>
            </a:r>
            <a:r>
              <a:rPr lang="fr-FR" sz="2400" b="1" dirty="0" smtClean="0"/>
              <a:t>.</a:t>
            </a:r>
          </a:p>
          <a:p>
            <a:pPr marL="0" indent="0">
              <a:buNone/>
            </a:pPr>
            <a:r>
              <a:rPr lang="fr-FR" sz="2400" b="1" dirty="0" smtClean="0"/>
              <a:t>1- MEDICAMENTS UTILISES</a:t>
            </a:r>
          </a:p>
          <a:p>
            <a:pPr marL="0" indent="0">
              <a:buNone/>
            </a:pPr>
            <a:r>
              <a:rPr lang="fr-FR" sz="2400" dirty="0" smtClean="0"/>
              <a:t>1-1 les insulines</a:t>
            </a:r>
          </a:p>
          <a:p>
            <a:pPr marL="0" indent="0">
              <a:buNone/>
            </a:pPr>
            <a:r>
              <a:rPr lang="fr-FR" sz="2400" dirty="0" smtClean="0"/>
              <a:t>1-2 les antidiabétiques  oraux</a:t>
            </a:r>
          </a:p>
          <a:p>
            <a:pPr marL="0" indent="0">
              <a:buNone/>
            </a:pPr>
            <a:r>
              <a:rPr lang="fr-FR" sz="2400" b="1" dirty="0" smtClean="0"/>
              <a:t>2-ROLE DU PHARMACIEN DANS LA PRISE EN CHARGE DU DIABETE</a:t>
            </a:r>
          </a:p>
          <a:p>
            <a:pPr marL="0" indent="0">
              <a:buNone/>
            </a:pPr>
            <a:r>
              <a:rPr lang="fr-FR" sz="2400" dirty="0" smtClean="0"/>
              <a:t>2-1Le pharmacien d’officine</a:t>
            </a:r>
          </a:p>
          <a:p>
            <a:pPr marL="0" indent="0">
              <a:buNone/>
            </a:pPr>
            <a:r>
              <a:rPr lang="fr-FR" sz="2400" dirty="0" smtClean="0"/>
              <a:t>2-2Le Pharmacien grossiste répartiteur</a:t>
            </a:r>
          </a:p>
          <a:p>
            <a:pPr marL="0" indent="0">
              <a:buNone/>
            </a:pPr>
            <a:r>
              <a:rPr lang="fr-FR" sz="2400" dirty="0" smtClean="0"/>
              <a:t>2-3Le Pharmacien hospitalier</a:t>
            </a:r>
          </a:p>
          <a:p>
            <a:pPr>
              <a:buFontTx/>
              <a:buChar char="-"/>
            </a:pPr>
            <a:r>
              <a:rPr lang="fr-FR" sz="2400" b="1" dirty="0" smtClean="0"/>
              <a:t>CONCLUSION </a:t>
            </a:r>
            <a:r>
              <a:rPr lang="fr-FR" sz="2400" b="1" dirty="0" smtClean="0"/>
              <a:t>l</a:t>
            </a:r>
            <a:r>
              <a:rPr lang="fr-FR" sz="2400" dirty="0" smtClean="0"/>
              <a:t>a mission de santé publique du pharmacien.</a:t>
            </a:r>
            <a:endParaRPr lang="fr-FR" sz="2400" dirty="0" smtClean="0"/>
          </a:p>
          <a:p>
            <a:pPr>
              <a:buFontTx/>
              <a:buChar char="-"/>
            </a:pPr>
            <a:endParaRPr lang="fr-FR" sz="2400" b="1" dirty="0" smtClean="0"/>
          </a:p>
          <a:p>
            <a:pPr marL="0" indent="0">
              <a:buNone/>
            </a:pPr>
            <a:endParaRPr lang="fr-FR" b="1" dirty="0"/>
          </a:p>
        </p:txBody>
      </p:sp>
    </p:spTree>
    <p:extLst>
      <p:ext uri="{BB962C8B-B14F-4D97-AF65-F5344CB8AC3E}">
        <p14:creationId xmlns:p14="http://schemas.microsoft.com/office/powerpoint/2010/main" val="2403488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05307" y="618186"/>
            <a:ext cx="11114468" cy="5293757"/>
          </a:xfrm>
          <a:prstGeom prst="rect">
            <a:avLst/>
          </a:prstGeom>
          <a:noFill/>
        </p:spPr>
        <p:txBody>
          <a:bodyPr wrap="square" rtlCol="0">
            <a:spAutoFit/>
          </a:bodyPr>
          <a:lstStyle/>
          <a:p>
            <a:pPr algn="ctr"/>
            <a:endParaRPr lang="fr-FR" sz="4000" b="1" dirty="0" smtClean="0"/>
          </a:p>
          <a:p>
            <a:pPr algn="ctr"/>
            <a:r>
              <a:rPr lang="fr-FR" sz="4000" b="1" dirty="0" smtClean="0"/>
              <a:t>                                                                       </a:t>
            </a:r>
            <a:endParaRPr lang="fr-FR" sz="4000" b="1" dirty="0"/>
          </a:p>
          <a:p>
            <a:pPr algn="ctr"/>
            <a:r>
              <a:rPr lang="fr-FR" sz="4000" b="1" dirty="0" smtClean="0"/>
              <a:t>INTRODUCTION </a:t>
            </a:r>
            <a:endParaRPr lang="fr-FR" sz="4800" dirty="0"/>
          </a:p>
          <a:p>
            <a:r>
              <a:rPr lang="fr-FR" sz="3200" dirty="0"/>
              <a:t>Le </a:t>
            </a:r>
            <a:r>
              <a:rPr lang="fr-FR" sz="3200" dirty="0" smtClean="0"/>
              <a:t>pharmacien dans </a:t>
            </a:r>
            <a:r>
              <a:rPr lang="fr-FR" sz="3200" dirty="0"/>
              <a:t>sa mission de santé publique doit assumer son rôle dans la prise en charge </a:t>
            </a:r>
            <a:r>
              <a:rPr lang="fr-FR" sz="3200" dirty="0" smtClean="0"/>
              <a:t>médicamenteuse du </a:t>
            </a:r>
            <a:r>
              <a:rPr lang="fr-FR" sz="3200" dirty="0"/>
              <a:t>patient diabétique. Qu’il soit pharmacien </a:t>
            </a:r>
            <a:r>
              <a:rPr lang="fr-FR" sz="3200" dirty="0" smtClean="0"/>
              <a:t>d’officine, </a:t>
            </a:r>
            <a:r>
              <a:rPr lang="fr-FR" sz="3200" dirty="0"/>
              <a:t>grossiste </a:t>
            </a:r>
            <a:r>
              <a:rPr lang="fr-FR" sz="3200" dirty="0" smtClean="0"/>
              <a:t>répartiteur ou hospitalier, il </a:t>
            </a:r>
            <a:r>
              <a:rPr lang="fr-FR" sz="3200" dirty="0"/>
              <a:t>est au cœur de la réussite de cette prise en charge à </a:t>
            </a:r>
            <a:r>
              <a:rPr lang="fr-FR" sz="3200" dirty="0" smtClean="0"/>
              <a:t>travers ses </a:t>
            </a:r>
            <a:r>
              <a:rPr lang="fr-FR" sz="3200" dirty="0"/>
              <a:t>capacités </a:t>
            </a:r>
            <a:r>
              <a:rPr lang="fr-FR" sz="3200" dirty="0" smtClean="0"/>
              <a:t>intellectuelles, techniques et de la bonne dispensation</a:t>
            </a:r>
            <a:r>
              <a:rPr lang="fr-FR" sz="4000" dirty="0" smtClean="0"/>
              <a:t>.    </a:t>
            </a:r>
            <a:endParaRPr lang="fr-FR" sz="4000" dirty="0"/>
          </a:p>
          <a:p>
            <a:endParaRPr lang="fr-FR" dirty="0"/>
          </a:p>
        </p:txBody>
      </p:sp>
    </p:spTree>
    <p:extLst>
      <p:ext uri="{BB962C8B-B14F-4D97-AF65-F5344CB8AC3E}">
        <p14:creationId xmlns:p14="http://schemas.microsoft.com/office/powerpoint/2010/main" val="1096259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53792" y="695459"/>
            <a:ext cx="10702343" cy="369332"/>
          </a:xfrm>
          <a:prstGeom prst="rect">
            <a:avLst/>
          </a:prstGeom>
          <a:noFill/>
        </p:spPr>
        <p:txBody>
          <a:bodyPr wrap="square" rtlCol="0">
            <a:spAutoFit/>
          </a:bodyPr>
          <a:lstStyle/>
          <a:p>
            <a:endParaRPr lang="fr-FR" dirty="0"/>
          </a:p>
        </p:txBody>
      </p:sp>
      <p:sp>
        <p:nvSpPr>
          <p:cNvPr id="3" name="ZoneTexte 2"/>
          <p:cNvSpPr txBox="1"/>
          <p:nvPr/>
        </p:nvSpPr>
        <p:spPr>
          <a:xfrm>
            <a:off x="708338" y="927279"/>
            <a:ext cx="10921285" cy="3693319"/>
          </a:xfrm>
          <a:prstGeom prst="rect">
            <a:avLst/>
          </a:prstGeom>
        </p:spPr>
        <p:style>
          <a:lnRef idx="0">
            <a:scrgbClr r="0" g="0" b="0"/>
          </a:lnRef>
          <a:fillRef idx="1001">
            <a:schemeClr val="lt2"/>
          </a:fillRef>
          <a:effectRef idx="0">
            <a:scrgbClr r="0" g="0" b="0"/>
          </a:effectRef>
          <a:fontRef idx="major"/>
        </p:style>
        <p:txBody>
          <a:bodyPr wrap="square" rtlCol="0">
            <a:spAutoFit/>
          </a:bodyPr>
          <a:lstStyle/>
          <a:p>
            <a:pPr algn="ctr"/>
            <a:endParaRPr lang="fr-FR" dirty="0" smtClean="0"/>
          </a:p>
          <a:p>
            <a:pPr algn="ctr"/>
            <a:r>
              <a:rPr lang="fr-FR" sz="6000" dirty="0" smtClean="0"/>
              <a:t>                                                                                                                                                              1</a:t>
            </a:r>
          </a:p>
          <a:p>
            <a:pPr algn="ctr"/>
            <a:endParaRPr lang="fr-FR" dirty="0"/>
          </a:p>
          <a:p>
            <a:pPr algn="ctr"/>
            <a:endParaRPr lang="fr-FR" dirty="0" smtClean="0"/>
          </a:p>
          <a:p>
            <a:pPr algn="ctr"/>
            <a:r>
              <a:rPr lang="fr-FR" dirty="0"/>
              <a:t> </a:t>
            </a:r>
            <a:r>
              <a:rPr lang="fr-FR" dirty="0" smtClean="0"/>
              <a:t>                    </a:t>
            </a:r>
            <a:r>
              <a:rPr lang="fr-FR" sz="6000" b="1" dirty="0" smtClean="0"/>
              <a:t>MEDICAMENTS UTILISES</a:t>
            </a:r>
            <a:endParaRPr lang="fr-FR" sz="6000" b="1" dirty="0"/>
          </a:p>
        </p:txBody>
      </p:sp>
    </p:spTree>
    <p:extLst>
      <p:ext uri="{BB962C8B-B14F-4D97-AF65-F5344CB8AC3E}">
        <p14:creationId xmlns:p14="http://schemas.microsoft.com/office/powerpoint/2010/main" val="1677980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53792" y="618186"/>
            <a:ext cx="10934163" cy="5293757"/>
          </a:xfrm>
          <a:prstGeom prst="rect">
            <a:avLst/>
          </a:prstGeom>
          <a:noFill/>
        </p:spPr>
        <p:txBody>
          <a:bodyPr wrap="square" rtlCol="0">
            <a:spAutoFit/>
          </a:bodyPr>
          <a:lstStyle/>
          <a:p>
            <a:r>
              <a:rPr lang="fr-FR" sz="4000" b="1" dirty="0" smtClean="0"/>
              <a:t>       </a:t>
            </a:r>
          </a:p>
          <a:p>
            <a:r>
              <a:rPr lang="fr-FR" sz="4000" b="1" dirty="0" smtClean="0"/>
              <a:t>                                                                             1/1</a:t>
            </a:r>
            <a:endParaRPr lang="fr-FR" sz="4000" b="1" dirty="0"/>
          </a:p>
          <a:p>
            <a:r>
              <a:rPr lang="fr-FR" sz="4000" b="1" dirty="0" smtClean="0"/>
              <a:t>                     </a:t>
            </a:r>
            <a:endParaRPr lang="fr-FR" sz="4000" dirty="0"/>
          </a:p>
          <a:p>
            <a:r>
              <a:rPr lang="fr-FR" sz="4000" dirty="0"/>
              <a:t>Les différents médicaments utilisés dans la thérapeutique antidiabétique sont d’une part les insulines et d’autres part les antidiabétiques oraux. L’objectif prioritaire du traitement consiste à maintenir la glycémie autour de sa valeur </a:t>
            </a:r>
            <a:r>
              <a:rPr lang="fr-FR" sz="4000" dirty="0" smtClean="0"/>
              <a:t>normale.</a:t>
            </a:r>
            <a:endParaRPr lang="fr-FR" sz="4000" dirty="0"/>
          </a:p>
          <a:p>
            <a:endParaRPr lang="fr-FR" dirty="0"/>
          </a:p>
        </p:txBody>
      </p:sp>
    </p:spTree>
    <p:extLst>
      <p:ext uri="{BB962C8B-B14F-4D97-AF65-F5344CB8AC3E}">
        <p14:creationId xmlns:p14="http://schemas.microsoft.com/office/powerpoint/2010/main" val="97485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76518" y="386366"/>
            <a:ext cx="11243257" cy="3724096"/>
          </a:xfrm>
          <a:prstGeom prst="rect">
            <a:avLst/>
          </a:prstGeom>
          <a:noFill/>
        </p:spPr>
        <p:txBody>
          <a:bodyPr wrap="square" rtlCol="0">
            <a:spAutoFit/>
          </a:bodyPr>
          <a:lstStyle/>
          <a:p>
            <a:pPr algn="ctr"/>
            <a:r>
              <a:rPr lang="fr-FR" sz="3600" b="1" dirty="0" smtClean="0"/>
              <a:t>                  Les insulines                          1/2</a:t>
            </a:r>
            <a:endParaRPr lang="fr-FR" sz="3600" dirty="0"/>
          </a:p>
          <a:p>
            <a:r>
              <a:rPr lang="fr-FR" sz="4000" dirty="0"/>
              <a:t>L’insuline hormone hypoglycémiante  agit sur le métabolisme glucidique, lipidique et protidique. Elle augmente la captation du glucose par les cellules adipeuses et musculaires, diminue la glycogénolyse et la néoglucogenèse hépatique. </a:t>
            </a:r>
          </a:p>
        </p:txBody>
      </p:sp>
    </p:spTree>
    <p:extLst>
      <p:ext uri="{BB962C8B-B14F-4D97-AF65-F5344CB8AC3E}">
        <p14:creationId xmlns:p14="http://schemas.microsoft.com/office/powerpoint/2010/main" val="295080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82580" y="540913"/>
            <a:ext cx="11140226" cy="4062651"/>
          </a:xfrm>
          <a:prstGeom prst="rect">
            <a:avLst/>
          </a:prstGeom>
          <a:noFill/>
        </p:spPr>
        <p:txBody>
          <a:bodyPr wrap="square" rtlCol="0">
            <a:spAutoFit/>
          </a:bodyPr>
          <a:lstStyle/>
          <a:p>
            <a:r>
              <a:rPr lang="fr-FR" sz="4000" dirty="0" smtClean="0"/>
              <a:t>                                                                         </a:t>
            </a:r>
            <a:r>
              <a:rPr lang="fr-FR" sz="4000" b="1" dirty="0" smtClean="0"/>
              <a:t>1/3</a:t>
            </a:r>
          </a:p>
          <a:p>
            <a:r>
              <a:rPr lang="fr-FR" sz="4000" dirty="0" smtClean="0"/>
              <a:t>Le </a:t>
            </a:r>
            <a:r>
              <a:rPr lang="fr-FR" sz="4000" dirty="0"/>
              <a:t>schéma thérapeutique repose sur deux principes : d’ une part, apporter de l’insuline en postprandial </a:t>
            </a:r>
            <a:r>
              <a:rPr lang="fr-FR" sz="4000" dirty="0" smtClean="0"/>
              <a:t> </a:t>
            </a:r>
            <a:r>
              <a:rPr lang="fr-FR" sz="4000" dirty="0"/>
              <a:t>et, d’autre part, maintenir un taux constant d’insuline entre les </a:t>
            </a:r>
            <a:r>
              <a:rPr lang="fr-FR" sz="4000" dirty="0" smtClean="0"/>
              <a:t>repas. Plusieurs formes d’insulines sont utilisées dans la thérapeutique.</a:t>
            </a:r>
            <a:endParaRPr lang="fr-FR" sz="4000" dirty="0"/>
          </a:p>
          <a:p>
            <a:endParaRPr lang="fr-FR" dirty="0"/>
          </a:p>
        </p:txBody>
      </p:sp>
    </p:spTree>
    <p:extLst>
      <p:ext uri="{BB962C8B-B14F-4D97-AF65-F5344CB8AC3E}">
        <p14:creationId xmlns:p14="http://schemas.microsoft.com/office/powerpoint/2010/main" val="4226738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02276" y="463639"/>
            <a:ext cx="11153104" cy="5355312"/>
          </a:xfrm>
          <a:prstGeom prst="rect">
            <a:avLst/>
          </a:prstGeom>
          <a:noFill/>
        </p:spPr>
        <p:txBody>
          <a:bodyPr wrap="square" rtlCol="0">
            <a:spAutoFit/>
          </a:bodyPr>
          <a:lstStyle/>
          <a:p>
            <a:r>
              <a:rPr lang="fr-FR" sz="4000" b="1" dirty="0" smtClean="0"/>
              <a:t>                                                                         1/4</a:t>
            </a:r>
            <a:endParaRPr lang="fr-FR" sz="4000" b="1" dirty="0"/>
          </a:p>
          <a:p>
            <a:r>
              <a:rPr lang="fr-FR" sz="4400" b="1" dirty="0" smtClean="0"/>
              <a:t>Les </a:t>
            </a:r>
            <a:r>
              <a:rPr lang="fr-FR" sz="4400" b="1" dirty="0"/>
              <a:t>insulines d’action rapide</a:t>
            </a:r>
            <a:endParaRPr lang="fr-FR" sz="4400" dirty="0"/>
          </a:p>
          <a:p>
            <a:r>
              <a:rPr lang="fr-FR" sz="4000" dirty="0" smtClean="0"/>
              <a:t>Ce sont des solutions d’insuline à 100% dont l’effet </a:t>
            </a:r>
            <a:r>
              <a:rPr lang="fr-FR" sz="4000" dirty="0"/>
              <a:t>apparaît 15 à 30 minutes et cesse au bout de 4 à 6 </a:t>
            </a:r>
            <a:r>
              <a:rPr lang="fr-FR" sz="4000" dirty="0" smtClean="0"/>
              <a:t>heures pour reproduire le pic d’insuline </a:t>
            </a:r>
            <a:r>
              <a:rPr lang="fr-FR" sz="4000" dirty="0"/>
              <a:t>postprandial </a:t>
            </a:r>
            <a:r>
              <a:rPr lang="fr-FR" sz="4000" dirty="0" smtClean="0"/>
              <a:t>De plus elles peuvent être utilisées  en intraveineuse(IV</a:t>
            </a:r>
            <a:r>
              <a:rPr lang="fr-FR" sz="4000" dirty="0"/>
              <a:t>) pour prévenir un coma hyper glycémique (ACTRAPID)</a:t>
            </a:r>
          </a:p>
          <a:p>
            <a:endParaRPr lang="fr-FR" dirty="0"/>
          </a:p>
        </p:txBody>
      </p:sp>
    </p:spTree>
    <p:extLst>
      <p:ext uri="{BB962C8B-B14F-4D97-AF65-F5344CB8AC3E}">
        <p14:creationId xmlns:p14="http://schemas.microsoft.com/office/powerpoint/2010/main" val="2824191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7883" y="193183"/>
            <a:ext cx="11165983" cy="4555093"/>
          </a:xfrm>
          <a:prstGeom prst="rect">
            <a:avLst/>
          </a:prstGeom>
          <a:noFill/>
        </p:spPr>
        <p:txBody>
          <a:bodyPr wrap="square" rtlCol="0">
            <a:spAutoFit/>
          </a:bodyPr>
          <a:lstStyle/>
          <a:p>
            <a:r>
              <a:rPr lang="fr-FR" sz="3200" dirty="0" smtClean="0"/>
              <a:t>                                                                                                       </a:t>
            </a:r>
            <a:r>
              <a:rPr lang="fr-FR" sz="3200" b="1" dirty="0" smtClean="0"/>
              <a:t>1/5</a:t>
            </a:r>
            <a:endParaRPr lang="fr-FR" sz="3200" b="1" dirty="0"/>
          </a:p>
          <a:p>
            <a:r>
              <a:rPr lang="fr-FR" sz="3200" b="1" dirty="0"/>
              <a:t> </a:t>
            </a:r>
            <a:r>
              <a:rPr lang="fr-FR" sz="4000" b="1" dirty="0" smtClean="0"/>
              <a:t>Les </a:t>
            </a:r>
            <a:r>
              <a:rPr lang="fr-FR" sz="4000" b="1" dirty="0"/>
              <a:t>insulines intermédiaires </a:t>
            </a:r>
            <a:endParaRPr lang="fr-FR" sz="4000" dirty="0"/>
          </a:p>
          <a:p>
            <a:r>
              <a:rPr lang="fr-FR" sz="4000" dirty="0" smtClean="0"/>
              <a:t>D’aspect trouble, ces insulines agissent </a:t>
            </a:r>
            <a:r>
              <a:rPr lang="fr-FR" sz="4000" dirty="0"/>
              <a:t>au bout de 30 minutes à 1 heure, et leur durée d’action est de 12 à 18 heures. Elles sont à action rapide, éliminées lentement et ont un effet prolongé (-</a:t>
            </a:r>
            <a:r>
              <a:rPr lang="fr-FR" sz="4000" b="1" dirty="0" err="1"/>
              <a:t>Insulatard</a:t>
            </a:r>
            <a:r>
              <a:rPr lang="fr-FR" sz="4000" dirty="0"/>
              <a:t>® </a:t>
            </a:r>
            <a:r>
              <a:rPr lang="fr-FR" sz="4000" b="1" dirty="0"/>
              <a:t>NPH</a:t>
            </a:r>
            <a:r>
              <a:rPr lang="fr-FR" sz="4000" dirty="0"/>
              <a:t>)</a:t>
            </a:r>
          </a:p>
          <a:p>
            <a:endParaRPr lang="fr-FR" dirty="0"/>
          </a:p>
        </p:txBody>
      </p:sp>
    </p:spTree>
    <p:extLst>
      <p:ext uri="{BB962C8B-B14F-4D97-AF65-F5344CB8AC3E}">
        <p14:creationId xmlns:p14="http://schemas.microsoft.com/office/powerpoint/2010/main" val="1273918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7882" y="360608"/>
            <a:ext cx="11256135" cy="4308872"/>
          </a:xfrm>
          <a:prstGeom prst="rect">
            <a:avLst/>
          </a:prstGeom>
          <a:noFill/>
        </p:spPr>
        <p:txBody>
          <a:bodyPr wrap="square" rtlCol="0">
            <a:spAutoFit/>
          </a:bodyPr>
          <a:lstStyle/>
          <a:p>
            <a:r>
              <a:rPr lang="fr-FR" sz="4000" b="1" dirty="0" smtClean="0"/>
              <a:t>Les insulines à action prolongée                      1/6</a:t>
            </a:r>
            <a:endParaRPr lang="fr-FR" sz="4000" dirty="0" smtClean="0"/>
          </a:p>
          <a:p>
            <a:r>
              <a:rPr lang="fr-FR" sz="3600" dirty="0" smtClean="0"/>
              <a:t>Elles agissent au bout de 2 heures et leur action est d’environ 24 heures et reproduisent la sécrétion basale d’insuline tout au long de la journée. L’injection d’insuline d’action prolongée se fait une fois par jour vers 20 h ou au coucher. L’effet se prolonge pendant 20 heures </a:t>
            </a:r>
            <a:r>
              <a:rPr lang="fr-FR" sz="3600" dirty="0"/>
              <a:t>:</a:t>
            </a:r>
            <a:r>
              <a:rPr lang="fr-FR" sz="3600" b="1" dirty="0" err="1" smtClean="0"/>
              <a:t>Lantus</a:t>
            </a:r>
            <a:r>
              <a:rPr lang="fr-FR" sz="3600" b="1" dirty="0" smtClean="0"/>
              <a:t>®,  </a:t>
            </a:r>
          </a:p>
          <a:p>
            <a:r>
              <a:rPr lang="fr-FR" sz="3600" b="1" dirty="0" err="1" smtClean="0"/>
              <a:t>Levemir</a:t>
            </a:r>
            <a:r>
              <a:rPr lang="fr-FR" sz="3600" b="1" dirty="0" smtClean="0"/>
              <a:t>®, </a:t>
            </a:r>
            <a:r>
              <a:rPr lang="fr-FR" sz="3600" b="1" dirty="0" err="1" smtClean="0"/>
              <a:t>insulatard</a:t>
            </a:r>
            <a:r>
              <a:rPr lang="fr-FR" sz="3600" b="1" dirty="0" smtClean="0"/>
              <a:t>®</a:t>
            </a:r>
            <a:endParaRPr lang="fr-FR" sz="3600" b="1" dirty="0"/>
          </a:p>
          <a:p>
            <a:endParaRPr lang="fr-FR" dirty="0"/>
          </a:p>
        </p:txBody>
      </p:sp>
    </p:spTree>
    <p:extLst>
      <p:ext uri="{BB962C8B-B14F-4D97-AF65-F5344CB8AC3E}">
        <p14:creationId xmlns:p14="http://schemas.microsoft.com/office/powerpoint/2010/main" val="2935066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25003" y="450761"/>
            <a:ext cx="11230377" cy="3447098"/>
          </a:xfrm>
          <a:prstGeom prst="rect">
            <a:avLst/>
          </a:prstGeom>
          <a:noFill/>
        </p:spPr>
        <p:txBody>
          <a:bodyPr wrap="square" rtlCol="0">
            <a:spAutoFit/>
          </a:bodyPr>
          <a:lstStyle/>
          <a:p>
            <a:r>
              <a:rPr lang="fr-FR" sz="4000" b="1" dirty="0"/>
              <a:t>Les insulines </a:t>
            </a:r>
            <a:r>
              <a:rPr lang="fr-FR" sz="4000" b="1" dirty="0" smtClean="0"/>
              <a:t>mixtes                                    1/7</a:t>
            </a:r>
            <a:endParaRPr lang="fr-FR" sz="4000" dirty="0"/>
          </a:p>
          <a:p>
            <a:r>
              <a:rPr lang="fr-FR" sz="4000" dirty="0"/>
              <a:t>Ce </a:t>
            </a:r>
            <a:r>
              <a:rPr lang="fr-FR" sz="4000" dirty="0" smtClean="0"/>
              <a:t>sont des formes combinées </a:t>
            </a:r>
            <a:r>
              <a:rPr lang="fr-FR" sz="4000" dirty="0"/>
              <a:t>d’insulines en solution à action rapide et d’insulines en suspension intermédiaire</a:t>
            </a:r>
            <a:r>
              <a:rPr lang="fr-FR" sz="4000" dirty="0" smtClean="0"/>
              <a:t>.. </a:t>
            </a:r>
            <a:r>
              <a:rPr lang="fr-FR" sz="4000" dirty="0"/>
              <a:t>Elles permettent d’avoir un effet </a:t>
            </a:r>
            <a:r>
              <a:rPr lang="fr-FR" sz="4000" dirty="0" smtClean="0"/>
              <a:t>rapide </a:t>
            </a:r>
            <a:r>
              <a:rPr lang="fr-FR" sz="4000" dirty="0"/>
              <a:t>et un effet </a:t>
            </a:r>
            <a:r>
              <a:rPr lang="fr-FR" sz="4000" dirty="0" smtClean="0"/>
              <a:t>prolongé ( </a:t>
            </a:r>
            <a:r>
              <a:rPr lang="fr-FR" sz="4000" b="1" dirty="0" err="1"/>
              <a:t>Mixtard</a:t>
            </a:r>
            <a:r>
              <a:rPr lang="fr-FR" sz="4000" b="1" dirty="0"/>
              <a:t>® 30</a:t>
            </a:r>
            <a:r>
              <a:rPr lang="fr-FR" sz="4000" dirty="0"/>
              <a:t> )</a:t>
            </a:r>
          </a:p>
          <a:p>
            <a:endParaRPr lang="fr-FR" dirty="0"/>
          </a:p>
        </p:txBody>
      </p:sp>
    </p:spTree>
    <p:extLst>
      <p:ext uri="{BB962C8B-B14F-4D97-AF65-F5344CB8AC3E}">
        <p14:creationId xmlns:p14="http://schemas.microsoft.com/office/powerpoint/2010/main" val="3570054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86366" y="309093"/>
            <a:ext cx="11011437" cy="6247864"/>
          </a:xfrm>
          <a:prstGeom prst="rect">
            <a:avLst/>
          </a:prstGeom>
          <a:noFill/>
        </p:spPr>
        <p:txBody>
          <a:bodyPr wrap="square" rtlCol="0">
            <a:spAutoFit/>
          </a:bodyPr>
          <a:lstStyle/>
          <a:p>
            <a:r>
              <a:rPr lang="fr-FR" sz="4000" dirty="0" smtClean="0"/>
              <a:t>.                                                                                 1/8</a:t>
            </a:r>
          </a:p>
          <a:p>
            <a:endParaRPr lang="fr-FR" sz="4000" dirty="0" smtClean="0"/>
          </a:p>
          <a:p>
            <a:r>
              <a:rPr lang="fr-FR" sz="4000" dirty="0" smtClean="0"/>
              <a:t> Dans le schéma, normalement</a:t>
            </a:r>
            <a:r>
              <a:rPr lang="fr-FR" sz="4000" dirty="0"/>
              <a:t>, 3 à 4 injections quotidiennes seront nécessaires :</a:t>
            </a:r>
          </a:p>
          <a:p>
            <a:r>
              <a:rPr lang="fr-FR" sz="4000" dirty="0"/>
              <a:t>•une injection le soir avec une insuline « retard », qui apporte de faibles quantités d’insuline pendant 24 heures </a:t>
            </a:r>
          </a:p>
          <a:p>
            <a:r>
              <a:rPr lang="fr-FR" sz="4000" dirty="0"/>
              <a:t>•Trois autres injections, un quart d’heure (¼ d’heure) avant les trois repas avec une insuline « rapide » pour traiter l’hyperglycémie postprandiale</a:t>
            </a:r>
            <a:r>
              <a:rPr lang="fr-FR" sz="3600" dirty="0"/>
              <a:t>. </a:t>
            </a:r>
          </a:p>
        </p:txBody>
      </p:sp>
    </p:spTree>
    <p:extLst>
      <p:ext uri="{BB962C8B-B14F-4D97-AF65-F5344CB8AC3E}">
        <p14:creationId xmlns:p14="http://schemas.microsoft.com/office/powerpoint/2010/main" val="3887944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02276" y="425003"/>
            <a:ext cx="11165983" cy="4370427"/>
          </a:xfrm>
          <a:prstGeom prst="rect">
            <a:avLst/>
          </a:prstGeom>
          <a:noFill/>
        </p:spPr>
        <p:txBody>
          <a:bodyPr wrap="square" rtlCol="0">
            <a:spAutoFit/>
          </a:bodyPr>
          <a:lstStyle/>
          <a:p>
            <a:r>
              <a:rPr lang="fr-FR" sz="4000" b="1" dirty="0" smtClean="0"/>
              <a:t>                   Antidiabétiques </a:t>
            </a:r>
            <a:r>
              <a:rPr lang="fr-FR" sz="4000" b="1" dirty="0"/>
              <a:t>oraux </a:t>
            </a:r>
            <a:r>
              <a:rPr lang="fr-FR" sz="4000" b="1" dirty="0" smtClean="0"/>
              <a:t>                1/9</a:t>
            </a:r>
            <a:endParaRPr lang="fr-FR" sz="4000" dirty="0"/>
          </a:p>
          <a:p>
            <a:endParaRPr lang="fr-FR" sz="4000" b="1" dirty="0" smtClean="0"/>
          </a:p>
          <a:p>
            <a:r>
              <a:rPr lang="fr-FR" sz="3600" b="1" dirty="0" smtClean="0"/>
              <a:t>Biguanides</a:t>
            </a:r>
            <a:r>
              <a:rPr lang="fr-FR" sz="3600" dirty="0" smtClean="0"/>
              <a:t> </a:t>
            </a:r>
            <a:r>
              <a:rPr lang="fr-FR" sz="3600" dirty="0"/>
              <a:t>: la metformine ne modifie pas l’</a:t>
            </a:r>
            <a:r>
              <a:rPr lang="fr-FR" sz="3600" dirty="0" err="1"/>
              <a:t>insulinosécrétion</a:t>
            </a:r>
            <a:r>
              <a:rPr lang="fr-FR" sz="3600" dirty="0"/>
              <a:t>, mais </a:t>
            </a:r>
            <a:r>
              <a:rPr lang="fr-FR" sz="3600" dirty="0" smtClean="0"/>
              <a:t>améliore </a:t>
            </a:r>
            <a:r>
              <a:rPr lang="fr-FR" sz="3600" dirty="0"/>
              <a:t>la sensibilité des tissus cibles (muscles, foie) à </a:t>
            </a:r>
            <a:r>
              <a:rPr lang="fr-FR" sz="3600" dirty="0" smtClean="0"/>
              <a:t>l’insuline et ralentie l’absorption </a:t>
            </a:r>
            <a:r>
              <a:rPr lang="fr-FR" sz="3600" dirty="0"/>
              <a:t>intestinale du </a:t>
            </a:r>
            <a:r>
              <a:rPr lang="fr-FR" sz="3600" dirty="0" smtClean="0"/>
              <a:t>glucose</a:t>
            </a:r>
            <a:r>
              <a:rPr lang="fr-FR" sz="3600" dirty="0"/>
              <a:t>:</a:t>
            </a:r>
            <a:r>
              <a:rPr lang="fr-FR" sz="3600" dirty="0" smtClean="0"/>
              <a:t> </a:t>
            </a:r>
            <a:r>
              <a:rPr lang="fr-FR" sz="3600" dirty="0"/>
              <a:t>Metformine (</a:t>
            </a:r>
            <a:r>
              <a:rPr lang="fr-FR" sz="3600" b="1" dirty="0"/>
              <a:t>GLUCOPHAGE, DIABAMYL</a:t>
            </a:r>
            <a:r>
              <a:rPr lang="fr-FR" sz="3600" dirty="0"/>
              <a:t>…….)</a:t>
            </a:r>
          </a:p>
          <a:p>
            <a:endParaRPr lang="fr-FR" dirty="0"/>
          </a:p>
        </p:txBody>
      </p:sp>
    </p:spTree>
    <p:extLst>
      <p:ext uri="{BB962C8B-B14F-4D97-AF65-F5344CB8AC3E}">
        <p14:creationId xmlns:p14="http://schemas.microsoft.com/office/powerpoint/2010/main" val="4220507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05307" y="463639"/>
            <a:ext cx="10998558" cy="5293757"/>
          </a:xfrm>
          <a:prstGeom prst="rect">
            <a:avLst/>
          </a:prstGeom>
          <a:noFill/>
        </p:spPr>
        <p:txBody>
          <a:bodyPr wrap="square" rtlCol="0">
            <a:spAutoFit/>
          </a:bodyPr>
          <a:lstStyle/>
          <a:p>
            <a:r>
              <a:rPr lang="fr-FR" sz="4000" dirty="0" smtClean="0"/>
              <a:t>                                                                         </a:t>
            </a:r>
            <a:r>
              <a:rPr lang="fr-FR" sz="4000" b="1" dirty="0" smtClean="0"/>
              <a:t>1/10</a:t>
            </a:r>
          </a:p>
          <a:p>
            <a:endParaRPr lang="fr-FR" sz="4000" dirty="0"/>
          </a:p>
          <a:p>
            <a:r>
              <a:rPr lang="fr-FR" sz="4000" dirty="0" smtClean="0"/>
              <a:t>-</a:t>
            </a:r>
            <a:r>
              <a:rPr lang="fr-FR" sz="4000" b="1" dirty="0"/>
              <a:t>Sulfamides hypoglycémiants</a:t>
            </a:r>
            <a:r>
              <a:rPr lang="fr-FR" sz="4000" dirty="0"/>
              <a:t> : ils présentent une </a:t>
            </a:r>
            <a:r>
              <a:rPr lang="fr-FR" sz="4000" dirty="0" smtClean="0"/>
              <a:t>action </a:t>
            </a:r>
            <a:r>
              <a:rPr lang="fr-FR" sz="4000" dirty="0"/>
              <a:t>hypoglycémiante par l’augmentation de la sécrétion d’insuline basale, surtout celle </a:t>
            </a:r>
            <a:r>
              <a:rPr lang="fr-FR" sz="4000" dirty="0" smtClean="0"/>
              <a:t>induite par le glucose et les acides aminés.</a:t>
            </a:r>
            <a:endParaRPr lang="fr-FR" sz="4000" dirty="0"/>
          </a:p>
          <a:p>
            <a:r>
              <a:rPr lang="fr-FR" sz="4000" dirty="0" err="1" smtClean="0"/>
              <a:t>Glibenclamide</a:t>
            </a:r>
            <a:r>
              <a:rPr lang="fr-FR" sz="4000" dirty="0" smtClean="0"/>
              <a:t>(</a:t>
            </a:r>
            <a:r>
              <a:rPr lang="fr-FR" sz="4000" b="1" dirty="0" smtClean="0"/>
              <a:t>DAONIL</a:t>
            </a:r>
            <a:r>
              <a:rPr lang="fr-FR" sz="4000" dirty="0"/>
              <a:t>),</a:t>
            </a:r>
            <a:r>
              <a:rPr lang="fr-FR" sz="4000" dirty="0" err="1"/>
              <a:t>Gliclazide</a:t>
            </a:r>
            <a:r>
              <a:rPr lang="fr-FR" sz="4000" dirty="0"/>
              <a:t>(</a:t>
            </a:r>
            <a:r>
              <a:rPr lang="fr-FR" sz="4000" b="1" dirty="0"/>
              <a:t>DIAMICRON</a:t>
            </a:r>
            <a:r>
              <a:rPr lang="fr-FR" sz="4000" dirty="0"/>
              <a:t>)</a:t>
            </a:r>
            <a:r>
              <a:rPr lang="fr-FR" sz="4000" dirty="0" err="1"/>
              <a:t>Glimépiride</a:t>
            </a:r>
            <a:r>
              <a:rPr lang="fr-FR" sz="4000" dirty="0"/>
              <a:t> (</a:t>
            </a:r>
            <a:r>
              <a:rPr lang="fr-FR" sz="4000" b="1" dirty="0"/>
              <a:t>AMAREL</a:t>
            </a:r>
            <a:r>
              <a:rPr lang="fr-FR" sz="4000" dirty="0"/>
              <a:t>)…….</a:t>
            </a:r>
          </a:p>
          <a:p>
            <a:endParaRPr lang="fr-FR" dirty="0"/>
          </a:p>
        </p:txBody>
      </p:sp>
    </p:spTree>
    <p:extLst>
      <p:ext uri="{BB962C8B-B14F-4D97-AF65-F5344CB8AC3E}">
        <p14:creationId xmlns:p14="http://schemas.microsoft.com/office/powerpoint/2010/main" val="2714268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2428" y="437882"/>
            <a:ext cx="10908406" cy="4801314"/>
          </a:xfrm>
          <a:prstGeom prst="rect">
            <a:avLst/>
          </a:prstGeom>
          <a:noFill/>
        </p:spPr>
        <p:txBody>
          <a:bodyPr wrap="square" rtlCol="0">
            <a:spAutoFit/>
          </a:bodyPr>
          <a:lstStyle/>
          <a:p>
            <a:r>
              <a:rPr lang="fr-FR" sz="3600" b="1" dirty="0" smtClean="0"/>
              <a:t>                                                                                        1/11</a:t>
            </a:r>
          </a:p>
          <a:p>
            <a:endParaRPr lang="fr-FR" sz="3600" b="1" dirty="0"/>
          </a:p>
          <a:p>
            <a:r>
              <a:rPr lang="fr-FR" sz="3600" b="1" dirty="0" err="1" smtClean="0"/>
              <a:t>Glinides</a:t>
            </a:r>
            <a:endParaRPr lang="fr-FR" sz="3600" dirty="0"/>
          </a:p>
          <a:p>
            <a:r>
              <a:rPr lang="fr-FR" sz="3600" dirty="0"/>
              <a:t>Leur mécanisme d’action s’apparente à celui des sulfamides hypoglycémiants. Ils stimulent la sécrétion d’insuline par le pancréas par l’intermédiaire des canaux potassiques ATP dépendants des cellules β </a:t>
            </a:r>
            <a:r>
              <a:rPr lang="fr-FR" sz="3600" dirty="0" smtClean="0"/>
              <a:t>. </a:t>
            </a:r>
          </a:p>
          <a:p>
            <a:r>
              <a:rPr lang="fr-FR" sz="3600" dirty="0" err="1" smtClean="0"/>
              <a:t>Répaglinide</a:t>
            </a:r>
            <a:r>
              <a:rPr lang="fr-FR" sz="3600" dirty="0" smtClean="0"/>
              <a:t> </a:t>
            </a:r>
            <a:r>
              <a:rPr lang="fr-FR" sz="3600" dirty="0"/>
              <a:t>( </a:t>
            </a:r>
            <a:r>
              <a:rPr lang="fr-FR" sz="3600" b="1" dirty="0"/>
              <a:t>NOVONORM</a:t>
            </a:r>
            <a:r>
              <a:rPr lang="fr-FR" sz="3600" dirty="0"/>
              <a:t>)</a:t>
            </a:r>
          </a:p>
          <a:p>
            <a:endParaRPr lang="fr-FR" dirty="0"/>
          </a:p>
        </p:txBody>
      </p:sp>
    </p:spTree>
    <p:extLst>
      <p:ext uri="{BB962C8B-B14F-4D97-AF65-F5344CB8AC3E}">
        <p14:creationId xmlns:p14="http://schemas.microsoft.com/office/powerpoint/2010/main" val="1041318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0913" y="399245"/>
            <a:ext cx="11165983" cy="3785652"/>
          </a:xfrm>
          <a:prstGeom prst="rect">
            <a:avLst/>
          </a:prstGeom>
          <a:noFill/>
        </p:spPr>
        <p:txBody>
          <a:bodyPr wrap="square" rtlCol="0">
            <a:spAutoFit/>
          </a:bodyPr>
          <a:lstStyle/>
          <a:p>
            <a:r>
              <a:rPr lang="fr-FR" sz="4000" dirty="0"/>
              <a:t> -</a:t>
            </a:r>
            <a:r>
              <a:rPr lang="fr-FR" sz="4000" b="1" dirty="0"/>
              <a:t>Inhibiteurs des £-</a:t>
            </a:r>
            <a:r>
              <a:rPr lang="fr-FR" sz="4000" b="1" dirty="0" err="1" smtClean="0"/>
              <a:t>glucosidases</a:t>
            </a:r>
            <a:r>
              <a:rPr lang="fr-FR" sz="4000" b="1" dirty="0" smtClean="0"/>
              <a:t>                       1/12</a:t>
            </a:r>
            <a:endParaRPr lang="fr-FR" sz="4000" dirty="0"/>
          </a:p>
          <a:p>
            <a:r>
              <a:rPr lang="fr-FR" sz="4000" dirty="0"/>
              <a:t>Ils inhibent de façon réversible les £ </a:t>
            </a:r>
            <a:r>
              <a:rPr lang="fr-FR" sz="4000" dirty="0" err="1"/>
              <a:t>glycosidases</a:t>
            </a:r>
            <a:r>
              <a:rPr lang="fr-FR" sz="4000" dirty="0"/>
              <a:t> intestinales, enzymes hydrolysant les polysaccharides en monosaccharides  absorbables, retardant ainsi l’absorption des glucides alimentaires</a:t>
            </a:r>
            <a:r>
              <a:rPr lang="fr-FR" sz="4000" dirty="0" smtClean="0"/>
              <a:t>. </a:t>
            </a:r>
            <a:r>
              <a:rPr lang="fr-FR" sz="4000" dirty="0" err="1" smtClean="0"/>
              <a:t>Acarbose</a:t>
            </a:r>
            <a:r>
              <a:rPr lang="fr-FR" sz="4000" dirty="0" smtClean="0"/>
              <a:t> </a:t>
            </a:r>
            <a:r>
              <a:rPr lang="fr-FR" sz="4000" b="1" dirty="0"/>
              <a:t>( GLUCOR </a:t>
            </a:r>
            <a:r>
              <a:rPr lang="fr-FR" sz="4000" dirty="0"/>
              <a:t>)</a:t>
            </a:r>
          </a:p>
        </p:txBody>
      </p:sp>
    </p:spTree>
    <p:extLst>
      <p:ext uri="{BB962C8B-B14F-4D97-AF65-F5344CB8AC3E}">
        <p14:creationId xmlns:p14="http://schemas.microsoft.com/office/powerpoint/2010/main" val="2378723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15155" y="489397"/>
            <a:ext cx="11191741" cy="5078313"/>
          </a:xfrm>
          <a:prstGeom prst="rect">
            <a:avLst/>
          </a:prstGeom>
          <a:noFill/>
        </p:spPr>
        <p:txBody>
          <a:bodyPr wrap="square" rtlCol="0">
            <a:spAutoFit/>
          </a:bodyPr>
          <a:lstStyle/>
          <a:p>
            <a:r>
              <a:rPr lang="fr-FR" sz="3600" b="1" dirty="0" smtClean="0"/>
              <a:t>                                                                                              2/1</a:t>
            </a:r>
          </a:p>
          <a:p>
            <a:r>
              <a:rPr lang="fr-FR" sz="3600" b="1" dirty="0" smtClean="0"/>
              <a:t>Le rôle du pharmacien dans la prise en charge       médicamenteuse du </a:t>
            </a:r>
            <a:r>
              <a:rPr lang="fr-FR" sz="3200" b="1" dirty="0" smtClean="0"/>
              <a:t>diabète sucrée.</a:t>
            </a:r>
            <a:endParaRPr lang="fr-FR" sz="3600" b="1" dirty="0" smtClean="0"/>
          </a:p>
          <a:p>
            <a:r>
              <a:rPr lang="fr-FR" sz="3600" dirty="0" smtClean="0"/>
              <a:t>1-</a:t>
            </a:r>
            <a:r>
              <a:rPr lang="fr-FR" sz="3600" b="1" dirty="0" smtClean="0"/>
              <a:t>Pharmacien </a:t>
            </a:r>
            <a:r>
              <a:rPr lang="fr-FR" sz="3600" b="1" dirty="0"/>
              <a:t>d’Officine</a:t>
            </a:r>
            <a:r>
              <a:rPr lang="fr-FR" sz="3600" dirty="0"/>
              <a:t> :</a:t>
            </a:r>
          </a:p>
          <a:p>
            <a:r>
              <a:rPr lang="fr-FR" sz="3600" dirty="0"/>
              <a:t>Le Pharmacien d’officine occupe une place importante dans la prise en charge du patient diabétique. En effet </a:t>
            </a:r>
            <a:r>
              <a:rPr lang="fr-FR" sz="3600" dirty="0" smtClean="0"/>
              <a:t>l’officine est la première surface où le plus souvent le malade se rend en cas de crises. </a:t>
            </a:r>
            <a:r>
              <a:rPr lang="fr-FR" sz="3600" dirty="0"/>
              <a:t>Ce rôle peut être défini </a:t>
            </a:r>
            <a:r>
              <a:rPr lang="fr-FR" sz="3600" dirty="0" smtClean="0"/>
              <a:t>par:</a:t>
            </a:r>
            <a:endParaRPr lang="fr-FR" sz="3600" dirty="0"/>
          </a:p>
        </p:txBody>
      </p:sp>
    </p:spTree>
    <p:extLst>
      <p:ext uri="{BB962C8B-B14F-4D97-AF65-F5344CB8AC3E}">
        <p14:creationId xmlns:p14="http://schemas.microsoft.com/office/powerpoint/2010/main" val="2918055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53792" y="437882"/>
            <a:ext cx="10921284" cy="4801314"/>
          </a:xfrm>
          <a:prstGeom prst="rect">
            <a:avLst/>
          </a:prstGeom>
          <a:noFill/>
        </p:spPr>
        <p:txBody>
          <a:bodyPr wrap="square" rtlCol="0">
            <a:spAutoFit/>
          </a:bodyPr>
          <a:lstStyle/>
          <a:p>
            <a:pPr lvl="0"/>
            <a:r>
              <a:rPr lang="fr-FR" sz="3600" dirty="0"/>
              <a:t> </a:t>
            </a:r>
            <a:r>
              <a:rPr lang="fr-FR" sz="3600" dirty="0" smtClean="0"/>
              <a:t>                                                                                    2/2 </a:t>
            </a:r>
          </a:p>
          <a:p>
            <a:pPr lvl="0"/>
            <a:endParaRPr lang="fr-FR" sz="3600" dirty="0"/>
          </a:p>
          <a:p>
            <a:pPr lvl="0"/>
            <a:r>
              <a:rPr lang="fr-FR" sz="3600" dirty="0" smtClean="0"/>
              <a:t>- une orientation </a:t>
            </a:r>
            <a:r>
              <a:rPr lang="fr-FR" sz="3600" dirty="0"/>
              <a:t>d</a:t>
            </a:r>
            <a:r>
              <a:rPr lang="fr-FR" sz="3600" dirty="0" smtClean="0"/>
              <a:t>es sujets </a:t>
            </a:r>
            <a:r>
              <a:rPr lang="fr-FR" sz="3600" dirty="0"/>
              <a:t>en </a:t>
            </a:r>
            <a:r>
              <a:rPr lang="fr-FR" sz="3600" dirty="0" smtClean="0"/>
              <a:t>surpoids avec des symptômes.</a:t>
            </a:r>
            <a:endParaRPr lang="fr-FR" sz="3600" dirty="0"/>
          </a:p>
          <a:p>
            <a:pPr lvl="0"/>
            <a:r>
              <a:rPr lang="fr-FR" sz="3600" dirty="0" smtClean="0"/>
              <a:t>-  </a:t>
            </a:r>
            <a:r>
              <a:rPr lang="fr-FR" sz="3600" dirty="0"/>
              <a:t>des conseils lors de la délivrance </a:t>
            </a:r>
            <a:r>
              <a:rPr lang="fr-FR" sz="3600" dirty="0" smtClean="0"/>
              <a:t>de ces </a:t>
            </a:r>
            <a:r>
              <a:rPr lang="fr-FR" sz="3600" dirty="0"/>
              <a:t>médicaments antidiabétiques en insistant sur </a:t>
            </a:r>
            <a:r>
              <a:rPr lang="fr-FR" sz="3600" dirty="0" smtClean="0"/>
              <a:t>leur </a:t>
            </a:r>
            <a:r>
              <a:rPr lang="fr-FR" sz="3600" dirty="0"/>
              <a:t>bon usage.</a:t>
            </a:r>
          </a:p>
          <a:p>
            <a:pPr lvl="0"/>
            <a:r>
              <a:rPr lang="fr-FR" sz="3600" dirty="0" smtClean="0"/>
              <a:t>- l’explication </a:t>
            </a:r>
            <a:r>
              <a:rPr lang="fr-FR" sz="3600" dirty="0"/>
              <a:t>d</a:t>
            </a:r>
            <a:r>
              <a:rPr lang="fr-FR" sz="3600" dirty="0" smtClean="0"/>
              <a:t>es complications </a:t>
            </a:r>
            <a:r>
              <a:rPr lang="fr-FR" sz="3600" dirty="0"/>
              <a:t>chroniques cardio-vasculaires, ophtalmiques</a:t>
            </a:r>
            <a:r>
              <a:rPr lang="fr-FR" sz="3200" dirty="0"/>
              <a:t> </a:t>
            </a:r>
            <a:r>
              <a:rPr lang="fr-FR" sz="3200" dirty="0" smtClean="0"/>
              <a:t>;</a:t>
            </a:r>
            <a:endParaRPr lang="fr-FR" sz="3200" dirty="0"/>
          </a:p>
          <a:p>
            <a:endParaRPr lang="fr-FR" dirty="0"/>
          </a:p>
        </p:txBody>
      </p:sp>
    </p:spTree>
    <p:extLst>
      <p:ext uri="{BB962C8B-B14F-4D97-AF65-F5344CB8AC3E}">
        <p14:creationId xmlns:p14="http://schemas.microsoft.com/office/powerpoint/2010/main" val="4048921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34851" y="244698"/>
            <a:ext cx="11333408" cy="6801862"/>
          </a:xfrm>
          <a:prstGeom prst="rect">
            <a:avLst/>
          </a:prstGeom>
          <a:noFill/>
        </p:spPr>
        <p:txBody>
          <a:bodyPr wrap="square" rtlCol="0">
            <a:spAutoFit/>
          </a:bodyPr>
          <a:lstStyle/>
          <a:p>
            <a:r>
              <a:rPr lang="fr-FR" sz="3200" b="1" dirty="0"/>
              <a:t> </a:t>
            </a:r>
            <a:r>
              <a:rPr lang="fr-FR" sz="3200" b="1" dirty="0" smtClean="0"/>
              <a:t>                                                                                               2/3</a:t>
            </a:r>
          </a:p>
          <a:p>
            <a:endParaRPr lang="fr-FR" sz="3200" dirty="0"/>
          </a:p>
          <a:p>
            <a:r>
              <a:rPr lang="fr-FR" sz="3200" dirty="0" smtClean="0"/>
              <a:t>-l’information du patient </a:t>
            </a:r>
            <a:r>
              <a:rPr lang="fr-FR" sz="3200" dirty="0"/>
              <a:t>sur  les </a:t>
            </a:r>
            <a:r>
              <a:rPr lang="fr-FR" sz="3200" dirty="0" smtClean="0"/>
              <a:t>modalités d’utilisation </a:t>
            </a:r>
            <a:r>
              <a:rPr lang="fr-FR" sz="3200" dirty="0"/>
              <a:t>du matériel d’administration de </a:t>
            </a:r>
            <a:r>
              <a:rPr lang="fr-FR" sz="3200" dirty="0" smtClean="0"/>
              <a:t>l’insuline.</a:t>
            </a:r>
          </a:p>
          <a:p>
            <a:r>
              <a:rPr lang="fr-FR" sz="3200" dirty="0"/>
              <a:t>-</a:t>
            </a:r>
            <a:r>
              <a:rPr lang="fr-FR" sz="3200" dirty="0" smtClean="0"/>
              <a:t>l’explication des </a:t>
            </a:r>
            <a:r>
              <a:rPr lang="fr-FR" sz="3200" dirty="0"/>
              <a:t>différents effets </a:t>
            </a:r>
            <a:r>
              <a:rPr lang="fr-FR" sz="3200" dirty="0" smtClean="0"/>
              <a:t>indésirables des antidiabétiques et ceux qui peuvent entrainer des interactions </a:t>
            </a:r>
            <a:r>
              <a:rPr lang="fr-FR" sz="3200" dirty="0"/>
              <a:t>notamment en cas </a:t>
            </a:r>
            <a:r>
              <a:rPr lang="fr-FR" sz="3200" dirty="0" smtClean="0"/>
              <a:t>d’automédication.</a:t>
            </a:r>
            <a:endParaRPr lang="fr-FR" sz="3200" dirty="0"/>
          </a:p>
          <a:p>
            <a:r>
              <a:rPr lang="fr-FR" sz="3200" dirty="0"/>
              <a:t> </a:t>
            </a:r>
            <a:r>
              <a:rPr lang="fr-FR" sz="3200" dirty="0" smtClean="0"/>
              <a:t>-informer </a:t>
            </a:r>
            <a:r>
              <a:rPr lang="fr-FR" sz="3200" dirty="0"/>
              <a:t>le patient diabétique sur les recommandations concernant l’éducation </a:t>
            </a:r>
            <a:r>
              <a:rPr lang="fr-FR" sz="3200" dirty="0" smtClean="0"/>
              <a:t>thérapeutique,</a:t>
            </a:r>
          </a:p>
          <a:p>
            <a:r>
              <a:rPr lang="fr-FR" sz="3200" dirty="0" smtClean="0"/>
              <a:t>-informer le </a:t>
            </a:r>
            <a:r>
              <a:rPr lang="fr-FR" sz="3200" dirty="0"/>
              <a:t>patient </a:t>
            </a:r>
            <a:r>
              <a:rPr lang="fr-FR" sz="3200" dirty="0" smtClean="0"/>
              <a:t>sur les modalités de transport de l’insuline;</a:t>
            </a:r>
          </a:p>
          <a:p>
            <a:r>
              <a:rPr lang="fr-FR" sz="3200" dirty="0"/>
              <a:t>-</a:t>
            </a:r>
            <a:r>
              <a:rPr lang="fr-FR" sz="3200" dirty="0" smtClean="0"/>
              <a:t>assurer </a:t>
            </a:r>
            <a:r>
              <a:rPr lang="fr-FR" sz="3200" dirty="0"/>
              <a:t>la disponibilité des médicaments </a:t>
            </a:r>
            <a:r>
              <a:rPr lang="fr-FR" sz="3200" dirty="0" smtClean="0"/>
              <a:t>antidiabétiques;</a:t>
            </a:r>
            <a:endParaRPr lang="fr-FR" sz="3200" dirty="0"/>
          </a:p>
          <a:p>
            <a:endParaRPr lang="fr-FR" sz="2800" dirty="0"/>
          </a:p>
          <a:p>
            <a:pPr lvl="0"/>
            <a:endParaRPr lang="fr-FR" sz="2800" dirty="0"/>
          </a:p>
          <a:p>
            <a:endParaRPr lang="fr-FR" sz="2800" dirty="0"/>
          </a:p>
        </p:txBody>
      </p:sp>
    </p:spTree>
    <p:extLst>
      <p:ext uri="{BB962C8B-B14F-4D97-AF65-F5344CB8AC3E}">
        <p14:creationId xmlns:p14="http://schemas.microsoft.com/office/powerpoint/2010/main" val="3878097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76519" y="283335"/>
            <a:ext cx="11011437" cy="5078313"/>
          </a:xfrm>
          <a:prstGeom prst="rect">
            <a:avLst/>
          </a:prstGeom>
          <a:noFill/>
        </p:spPr>
        <p:txBody>
          <a:bodyPr wrap="square" rtlCol="0">
            <a:spAutoFit/>
          </a:bodyPr>
          <a:lstStyle/>
          <a:p>
            <a:pPr marL="571500" lvl="0" indent="-571500">
              <a:buFontTx/>
              <a:buChar char="-"/>
            </a:pPr>
            <a:endParaRPr lang="fr-FR" sz="3600" dirty="0" smtClean="0"/>
          </a:p>
          <a:p>
            <a:pPr marL="571500" lvl="0" indent="-571500">
              <a:buFontTx/>
              <a:buChar char="-"/>
            </a:pPr>
            <a:r>
              <a:rPr lang="fr-FR" sz="3600" dirty="0" smtClean="0"/>
              <a:t>                                                                            </a:t>
            </a:r>
            <a:r>
              <a:rPr lang="fr-FR" sz="3600" b="1" dirty="0" smtClean="0"/>
              <a:t>2/3</a:t>
            </a:r>
          </a:p>
          <a:p>
            <a:pPr marL="571500" lvl="0" indent="-571500">
              <a:buFontTx/>
              <a:buChar char="-"/>
            </a:pPr>
            <a:endParaRPr lang="fr-FR" sz="3600" dirty="0"/>
          </a:p>
          <a:p>
            <a:pPr marL="571500" lvl="0" indent="-571500">
              <a:buFontTx/>
              <a:buChar char="-"/>
            </a:pPr>
            <a:r>
              <a:rPr lang="fr-FR" sz="3600" dirty="0" smtClean="0"/>
              <a:t>- </a:t>
            </a:r>
            <a:r>
              <a:rPr lang="fr-FR" sz="3600" dirty="0"/>
              <a:t>Conseiller les patients de s’inscrire dans l’assurance maladie permettant la prise en charge des frais médicaux. </a:t>
            </a:r>
          </a:p>
          <a:p>
            <a:pPr lvl="0"/>
            <a:r>
              <a:rPr lang="fr-FR" sz="3600" dirty="0"/>
              <a:t> </a:t>
            </a:r>
            <a:r>
              <a:rPr lang="fr-FR" sz="3600" dirty="0" smtClean="0"/>
              <a:t>     -Conseiller certains sports: joggings, vélo etc…</a:t>
            </a:r>
          </a:p>
          <a:p>
            <a:pPr lvl="0"/>
            <a:r>
              <a:rPr lang="fr-FR" sz="3600" dirty="0" smtClean="0"/>
              <a:t>      En revanche certains sports ne doivent être pratiquer        qu’après avis médical ( arts martiaux, boxe, natation…)</a:t>
            </a:r>
            <a:endParaRPr lang="fr-FR" sz="3600" dirty="0"/>
          </a:p>
        </p:txBody>
      </p:sp>
    </p:spTree>
    <p:extLst>
      <p:ext uri="{BB962C8B-B14F-4D97-AF65-F5344CB8AC3E}">
        <p14:creationId xmlns:p14="http://schemas.microsoft.com/office/powerpoint/2010/main" val="1559770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89397" y="373487"/>
            <a:ext cx="11011437" cy="4678204"/>
          </a:xfrm>
          <a:prstGeom prst="rect">
            <a:avLst/>
          </a:prstGeom>
          <a:noFill/>
        </p:spPr>
        <p:txBody>
          <a:bodyPr wrap="square" rtlCol="0">
            <a:spAutoFit/>
          </a:bodyPr>
          <a:lstStyle/>
          <a:p>
            <a:pPr lvl="0"/>
            <a:endParaRPr lang="fr-FR" sz="4000" dirty="0" smtClean="0"/>
          </a:p>
          <a:p>
            <a:pPr lvl="0"/>
            <a:r>
              <a:rPr lang="fr-FR" sz="4000" dirty="0" smtClean="0"/>
              <a:t>                                                                 </a:t>
            </a:r>
            <a:r>
              <a:rPr lang="fr-FR" sz="4000" b="1" dirty="0" smtClean="0"/>
              <a:t>2/4</a:t>
            </a:r>
          </a:p>
          <a:p>
            <a:pPr lvl="0"/>
            <a:endParaRPr lang="fr-FR" sz="4000" dirty="0"/>
          </a:p>
          <a:p>
            <a:pPr lvl="0"/>
            <a:r>
              <a:rPr lang="fr-FR" sz="4000" dirty="0" smtClean="0"/>
              <a:t>-Sensibiliser </a:t>
            </a:r>
            <a:r>
              <a:rPr lang="fr-FR" sz="4000" dirty="0"/>
              <a:t>le patient à l’examen de ses pieds</a:t>
            </a:r>
            <a:endParaRPr lang="fr-FR" sz="4000" dirty="0" smtClean="0"/>
          </a:p>
          <a:p>
            <a:pPr lvl="0"/>
            <a:r>
              <a:rPr lang="fr-FR" sz="4000" dirty="0" smtClean="0"/>
              <a:t>-Emettre </a:t>
            </a:r>
            <a:r>
              <a:rPr lang="fr-FR" sz="4000" dirty="0"/>
              <a:t>des recommandations hygiéno-diététiques cela pour prévenir des crises d’hyperglycémies</a:t>
            </a:r>
          </a:p>
          <a:p>
            <a:endParaRPr lang="fr-FR" dirty="0"/>
          </a:p>
        </p:txBody>
      </p:sp>
    </p:spTree>
    <p:extLst>
      <p:ext uri="{BB962C8B-B14F-4D97-AF65-F5344CB8AC3E}">
        <p14:creationId xmlns:p14="http://schemas.microsoft.com/office/powerpoint/2010/main" val="286420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21217" y="437882"/>
            <a:ext cx="10818253" cy="5909310"/>
          </a:xfrm>
          <a:prstGeom prst="rect">
            <a:avLst/>
          </a:prstGeom>
          <a:noFill/>
        </p:spPr>
        <p:txBody>
          <a:bodyPr wrap="square" rtlCol="0">
            <a:spAutoFit/>
          </a:bodyPr>
          <a:lstStyle/>
          <a:p>
            <a:r>
              <a:rPr lang="fr-FR" sz="4000" b="1" dirty="0" smtClean="0"/>
              <a:t>Pharmacien Grossiste répartiteur            2/5</a:t>
            </a:r>
          </a:p>
          <a:p>
            <a:r>
              <a:rPr lang="fr-FR" sz="4000" dirty="0" smtClean="0"/>
              <a:t>Son rôle est d’assumer</a:t>
            </a:r>
          </a:p>
          <a:p>
            <a:pPr lvl="0"/>
            <a:r>
              <a:rPr lang="fr-FR" sz="4000" dirty="0"/>
              <a:t>-</a:t>
            </a:r>
            <a:r>
              <a:rPr lang="fr-FR" sz="4000" dirty="0" smtClean="0"/>
              <a:t> la disponibilité des antidiabétiques dans une chaine de ravitaillement continue avec les partenaires;</a:t>
            </a:r>
          </a:p>
          <a:p>
            <a:pPr lvl="0"/>
            <a:r>
              <a:rPr lang="fr-FR" sz="4000" dirty="0" smtClean="0"/>
              <a:t>-une bonne conservation de ces médicaments dans des lieux bien habilités;</a:t>
            </a:r>
          </a:p>
          <a:p>
            <a:pPr lvl="0"/>
            <a:r>
              <a:rPr lang="fr-FR" sz="4000" dirty="0" smtClean="0"/>
              <a:t>-une très bonne répartition des antidiabétiques entre les officines;</a:t>
            </a:r>
          </a:p>
          <a:p>
            <a:endParaRPr lang="fr-FR" dirty="0"/>
          </a:p>
        </p:txBody>
      </p:sp>
    </p:spTree>
    <p:extLst>
      <p:ext uri="{BB962C8B-B14F-4D97-AF65-F5344CB8AC3E}">
        <p14:creationId xmlns:p14="http://schemas.microsoft.com/office/powerpoint/2010/main" val="3020657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386366" y="953037"/>
            <a:ext cx="11243257" cy="4401205"/>
          </a:xfrm>
          <a:prstGeom prst="rect">
            <a:avLst/>
          </a:prstGeom>
          <a:noFill/>
        </p:spPr>
        <p:txBody>
          <a:bodyPr wrap="square" rtlCol="0">
            <a:spAutoFit/>
          </a:bodyPr>
          <a:lstStyle/>
          <a:p>
            <a:r>
              <a:rPr lang="fr-FR" sz="4000" b="1" dirty="0"/>
              <a:t>Pharmacien </a:t>
            </a:r>
            <a:r>
              <a:rPr lang="fr-FR" sz="4000" b="1" dirty="0" smtClean="0"/>
              <a:t>hospitalier                             2/6</a:t>
            </a:r>
          </a:p>
          <a:p>
            <a:r>
              <a:rPr lang="fr-FR" sz="4000" dirty="0" smtClean="0"/>
              <a:t>-Faire ressortir les critères de choix des médicaments antidiabétiques à travers un comité thérapeutique dans une structure sanitaire ( </a:t>
            </a:r>
            <a:r>
              <a:rPr lang="fr-FR" sz="4000" dirty="0" err="1" smtClean="0"/>
              <a:t>ex:HGT</a:t>
            </a:r>
            <a:r>
              <a:rPr lang="fr-FR" sz="4000" dirty="0" smtClean="0"/>
              <a:t>)  </a:t>
            </a:r>
            <a:endParaRPr lang="fr-FR" sz="4000" dirty="0"/>
          </a:p>
          <a:p>
            <a:pPr lvl="0"/>
            <a:r>
              <a:rPr lang="fr-FR" sz="4000" dirty="0" smtClean="0"/>
              <a:t>-Assurer </a:t>
            </a:r>
            <a:r>
              <a:rPr lang="fr-FR" sz="4000" dirty="0"/>
              <a:t>la disponibilité des antidiabétiques dans une chaine ravitaillement continue avec les partenaires</a:t>
            </a:r>
            <a:r>
              <a:rPr lang="fr-FR" sz="4000" dirty="0" smtClean="0"/>
              <a:t>.</a:t>
            </a:r>
          </a:p>
          <a:p>
            <a:pPr lvl="0"/>
            <a:r>
              <a:rPr lang="fr-FR" sz="4000" dirty="0" smtClean="0"/>
              <a:t>- Faire une bonne gestion des antidiabétiques.</a:t>
            </a:r>
            <a:endParaRPr lang="fr-FR" sz="4000" dirty="0"/>
          </a:p>
        </p:txBody>
      </p:sp>
    </p:spTree>
    <p:extLst>
      <p:ext uri="{BB962C8B-B14F-4D97-AF65-F5344CB8AC3E}">
        <p14:creationId xmlns:p14="http://schemas.microsoft.com/office/powerpoint/2010/main" val="347964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46975" y="631065"/>
            <a:ext cx="10483402" cy="7171194"/>
          </a:xfrm>
          <a:prstGeom prst="rect">
            <a:avLst/>
          </a:prstGeom>
          <a:noFill/>
        </p:spPr>
        <p:txBody>
          <a:bodyPr wrap="square" rtlCol="0">
            <a:spAutoFit/>
          </a:bodyPr>
          <a:lstStyle/>
          <a:p>
            <a:r>
              <a:rPr lang="fr-FR" sz="3200" b="1" dirty="0" smtClean="0"/>
              <a:t>CONCLUSION                                                  </a:t>
            </a:r>
          </a:p>
          <a:p>
            <a:r>
              <a:rPr lang="fr-FR" sz="2800" dirty="0" smtClean="0"/>
              <a:t>Le Diabète sucré étant une pathologie répandue , il est nécessaire que le pharmacien qui occupe une place importante  dans la </a:t>
            </a:r>
            <a:r>
              <a:rPr lang="fr-FR" sz="2800" dirty="0"/>
              <a:t>pyramide </a:t>
            </a:r>
            <a:r>
              <a:rPr lang="fr-FR" sz="2800" dirty="0" smtClean="0"/>
              <a:t>sanitaire, ayant  le monopole de ces médicaments doit pleinement jouer son rôle à travers des connaissances acquises dans le domaine de la santé publique. Le médicament étant incontournable dans cette prise en charge, faisons en sorte qu’il soit disponible, efficace, bien conservé et bien fabriqué. J’invite les pharmaciens à mener plus de professionnalisme dans la recherche pour la mise au point des molécules nécessaires pour une meilleur prise en charge de cette pathologie.  Inspirons nous des sages paroles de </a:t>
            </a:r>
            <a:r>
              <a:rPr lang="fr-FR" sz="2800" dirty="0"/>
              <a:t>P</a:t>
            </a:r>
            <a:r>
              <a:rPr lang="fr-FR" sz="2800" dirty="0" smtClean="0"/>
              <a:t>laton et de  Socrate</a:t>
            </a:r>
          </a:p>
          <a:p>
            <a:r>
              <a:rPr lang="fr-FR" sz="2800" dirty="0" smtClean="0"/>
              <a:t>&lt;&lt; la </a:t>
            </a:r>
            <a:r>
              <a:rPr lang="fr-FR" sz="2800" dirty="0"/>
              <a:t>connaissance de l'homme est à la base de tout succès. Le fait d'admettre que l'on ne sait pas tout est le premier </a:t>
            </a:r>
            <a:r>
              <a:rPr lang="fr-FR" sz="2800" dirty="0" smtClean="0"/>
              <a:t>pas de </a:t>
            </a:r>
            <a:r>
              <a:rPr lang="fr-FR" sz="2800" dirty="0"/>
              <a:t>notre voyage vers la connaissance</a:t>
            </a:r>
            <a:r>
              <a:rPr lang="fr-FR" sz="2800" dirty="0" smtClean="0"/>
              <a:t>.&gt;&gt;</a:t>
            </a:r>
            <a:endParaRPr lang="fr-FR" sz="2800" dirty="0"/>
          </a:p>
          <a:p>
            <a:endParaRPr lang="fr-FR" sz="3200" dirty="0"/>
          </a:p>
          <a:p>
            <a:r>
              <a:rPr lang="fr-FR" sz="3200" dirty="0" smtClean="0"/>
              <a:t>                                                                                                          </a:t>
            </a:r>
            <a:endParaRPr lang="fr-FR" sz="3200" dirty="0"/>
          </a:p>
        </p:txBody>
      </p:sp>
    </p:spTree>
    <p:extLst>
      <p:ext uri="{BB962C8B-B14F-4D97-AF65-F5344CB8AC3E}">
        <p14:creationId xmlns:p14="http://schemas.microsoft.com/office/powerpoint/2010/main" val="231507471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1510</TotalTime>
  <Words>1029</Words>
  <Application>Microsoft Office PowerPoint</Application>
  <PresentationFormat>Grand écran</PresentationFormat>
  <Paragraphs>105</Paragraphs>
  <Slides>24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24</vt:i4>
      </vt:variant>
    </vt:vector>
  </HeadingPairs>
  <TitlesOfParts>
    <vt:vector size="28" baseType="lpstr">
      <vt:lpstr>Arial</vt:lpstr>
      <vt:lpstr>Calibri</vt:lpstr>
      <vt:lpstr>Calibri Light</vt:lpstr>
      <vt:lpstr>Thème Office</vt:lpstr>
      <vt:lpstr>LA PRISE EN CHARGE MEDICAMENTEUSE DU DIABETE SUCRE</vt:lpstr>
      <vt:lpstr>PLAN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Bengaly</dc:creator>
  <cp:lastModifiedBy>Dr Bengaly</cp:lastModifiedBy>
  <cp:revision>153</cp:revision>
  <dcterms:created xsi:type="dcterms:W3CDTF">2018-12-02T16:03:51Z</dcterms:created>
  <dcterms:modified xsi:type="dcterms:W3CDTF">2018-12-08T00:23:05Z</dcterms:modified>
</cp:coreProperties>
</file>