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8"/>
  </p:notesMasterIdLst>
  <p:sldIdLst>
    <p:sldId id="283" r:id="rId2"/>
    <p:sldId id="266" r:id="rId3"/>
    <p:sldId id="338" r:id="rId4"/>
    <p:sldId id="324" r:id="rId5"/>
    <p:sldId id="337" r:id="rId6"/>
    <p:sldId id="346" r:id="rId7"/>
    <p:sldId id="349" r:id="rId8"/>
    <p:sldId id="267" r:id="rId9"/>
    <p:sldId id="351" r:id="rId10"/>
    <p:sldId id="297" r:id="rId11"/>
    <p:sldId id="289" r:id="rId12"/>
    <p:sldId id="291" r:id="rId13"/>
    <p:sldId id="293" r:id="rId14"/>
    <p:sldId id="320" r:id="rId15"/>
    <p:sldId id="341" r:id="rId16"/>
    <p:sldId id="316" r:id="rId1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880" autoAdjust="0"/>
  </p:normalViewPr>
  <p:slideViewPr>
    <p:cSldViewPr>
      <p:cViewPr>
        <p:scale>
          <a:sx n="80" d="100"/>
          <a:sy n="80" d="100"/>
        </p:scale>
        <p:origin x="-21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DC9739-5E2B-4F87-A303-B4EBB54974D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8151FC4-345A-4B5F-B704-3F2080D97235}">
      <dgm:prSet phldrT="[Texte]"/>
      <dgm:spPr/>
      <dgm:t>
        <a:bodyPr/>
        <a:lstStyle/>
        <a:p>
          <a:r>
            <a:rPr lang="fr-FR" dirty="0" smtClean="0"/>
            <a:t>préfinancement</a:t>
          </a:r>
          <a:endParaRPr lang="fr-FR" dirty="0"/>
        </a:p>
      </dgm:t>
    </dgm:pt>
    <dgm:pt modelId="{D6EA1A10-CC5F-4D68-B36B-CE8010E91BC9}" type="parTrans" cxnId="{388780FB-F9DC-4E7B-BF10-B98695914714}">
      <dgm:prSet/>
      <dgm:spPr/>
      <dgm:t>
        <a:bodyPr/>
        <a:lstStyle/>
        <a:p>
          <a:endParaRPr lang="fr-FR"/>
        </a:p>
      </dgm:t>
    </dgm:pt>
    <dgm:pt modelId="{02EBDC6C-F095-4C78-A978-606EE58B28A6}" type="sibTrans" cxnId="{388780FB-F9DC-4E7B-BF10-B98695914714}">
      <dgm:prSet/>
      <dgm:spPr/>
      <dgm:t>
        <a:bodyPr/>
        <a:lstStyle/>
        <a:p>
          <a:endParaRPr lang="fr-FR"/>
        </a:p>
      </dgm:t>
    </dgm:pt>
    <dgm:pt modelId="{72D25A1D-C6BA-41D5-8D56-975F9118C492}">
      <dgm:prSet phldrT="[Texte]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fr-FR" dirty="0" smtClean="0"/>
            <a:t>Fiche de déclaration des soins</a:t>
          </a:r>
          <a:endParaRPr lang="fr-FR" dirty="0"/>
        </a:p>
      </dgm:t>
    </dgm:pt>
    <dgm:pt modelId="{41E3653D-AD40-46B6-8EE7-1705A3C50BDA}" type="parTrans" cxnId="{B4996808-F42D-4323-B2D0-4C0A3E2D06DE}">
      <dgm:prSet/>
      <dgm:spPr/>
      <dgm:t>
        <a:bodyPr/>
        <a:lstStyle/>
        <a:p>
          <a:endParaRPr lang="fr-FR"/>
        </a:p>
      </dgm:t>
    </dgm:pt>
    <dgm:pt modelId="{902CD308-7B50-49EB-B843-5E3C8B8FC837}" type="sibTrans" cxnId="{B4996808-F42D-4323-B2D0-4C0A3E2D06DE}">
      <dgm:prSet/>
      <dgm:spPr/>
      <dgm:t>
        <a:bodyPr/>
        <a:lstStyle/>
        <a:p>
          <a:endParaRPr lang="fr-FR"/>
        </a:p>
      </dgm:t>
    </dgm:pt>
    <dgm:pt modelId="{BC544566-24D6-48CE-BFD6-0018F9B95B34}">
      <dgm:prSet phldrT="[Texte]"/>
      <dgm:spPr/>
      <dgm:t>
        <a:bodyPr/>
        <a:lstStyle/>
        <a:p>
          <a:r>
            <a:rPr lang="fr-FR" dirty="0" smtClean="0"/>
            <a:t>justificatifs</a:t>
          </a:r>
          <a:endParaRPr lang="fr-FR" dirty="0"/>
        </a:p>
      </dgm:t>
    </dgm:pt>
    <dgm:pt modelId="{F3CB4D57-B319-4DE4-941D-AA37201BDEA9}" type="parTrans" cxnId="{23745935-8842-49ED-BB3E-46193E692731}">
      <dgm:prSet/>
      <dgm:spPr/>
      <dgm:t>
        <a:bodyPr/>
        <a:lstStyle/>
        <a:p>
          <a:endParaRPr lang="fr-FR"/>
        </a:p>
      </dgm:t>
    </dgm:pt>
    <dgm:pt modelId="{DB10669B-B1E0-406F-92BC-B0FA5220AF4F}" type="sibTrans" cxnId="{23745935-8842-49ED-BB3E-46193E692731}">
      <dgm:prSet/>
      <dgm:spPr/>
      <dgm:t>
        <a:bodyPr/>
        <a:lstStyle/>
        <a:p>
          <a:endParaRPr lang="fr-FR"/>
        </a:p>
      </dgm:t>
    </dgm:pt>
    <dgm:pt modelId="{8AF286CE-A663-4E6C-9CBE-287C38E1C0B8}">
      <dgm:prSet phldrT="[Texte]"/>
      <dgm:spPr/>
      <dgm:t>
        <a:bodyPr/>
        <a:lstStyle/>
        <a:p>
          <a:r>
            <a:rPr lang="fr-FR" dirty="0" smtClean="0"/>
            <a:t>Tiers payant</a:t>
          </a:r>
          <a:endParaRPr lang="fr-FR" dirty="0"/>
        </a:p>
      </dgm:t>
    </dgm:pt>
    <dgm:pt modelId="{F98189FE-CA42-4DB3-95E5-141FE97484C8}" type="parTrans" cxnId="{C5669C73-5C16-4CD2-8772-2F9920759CCC}">
      <dgm:prSet/>
      <dgm:spPr/>
      <dgm:t>
        <a:bodyPr/>
        <a:lstStyle/>
        <a:p>
          <a:endParaRPr lang="fr-FR"/>
        </a:p>
      </dgm:t>
    </dgm:pt>
    <dgm:pt modelId="{B08BBA1C-678C-4BDA-867D-EE3A268D9993}" type="sibTrans" cxnId="{C5669C73-5C16-4CD2-8772-2F9920759CCC}">
      <dgm:prSet/>
      <dgm:spPr/>
      <dgm:t>
        <a:bodyPr/>
        <a:lstStyle/>
        <a:p>
          <a:endParaRPr lang="fr-FR"/>
        </a:p>
      </dgm:t>
    </dgm:pt>
    <dgm:pt modelId="{91E609C6-30DC-46E2-8498-802A92D3F2DE}">
      <dgm:prSet phldrT="[Texte]"/>
      <dgm:spPr/>
      <dgm:t>
        <a:bodyPr/>
        <a:lstStyle/>
        <a:p>
          <a:r>
            <a:rPr lang="fr-FR" dirty="0" smtClean="0"/>
            <a:t>Cartes d’accès au réseau</a:t>
          </a:r>
          <a:endParaRPr lang="fr-FR" dirty="0"/>
        </a:p>
      </dgm:t>
    </dgm:pt>
    <dgm:pt modelId="{267DE30F-BB23-4117-95B0-6D45181A59A1}" type="parTrans" cxnId="{8CAB0336-9F18-461A-A0E3-DF9EAC6809B0}">
      <dgm:prSet/>
      <dgm:spPr/>
      <dgm:t>
        <a:bodyPr/>
        <a:lstStyle/>
        <a:p>
          <a:endParaRPr lang="fr-FR"/>
        </a:p>
      </dgm:t>
    </dgm:pt>
    <dgm:pt modelId="{BA8E24DC-B4AD-412E-AC28-4A3917D2BE63}" type="sibTrans" cxnId="{8CAB0336-9F18-461A-A0E3-DF9EAC6809B0}">
      <dgm:prSet/>
      <dgm:spPr/>
      <dgm:t>
        <a:bodyPr/>
        <a:lstStyle/>
        <a:p>
          <a:endParaRPr lang="fr-FR"/>
        </a:p>
      </dgm:t>
    </dgm:pt>
    <dgm:pt modelId="{33703EF7-D66E-4E5A-B2C7-A4262FC955D4}">
      <dgm:prSet phldrT="[Texte]"/>
      <dgm:spPr/>
      <dgm:t>
        <a:bodyPr/>
        <a:lstStyle/>
        <a:p>
          <a:r>
            <a:rPr lang="fr-FR" dirty="0" smtClean="0"/>
            <a:t>Pas de justificatifs</a:t>
          </a:r>
          <a:endParaRPr lang="fr-FR" dirty="0"/>
        </a:p>
      </dgm:t>
    </dgm:pt>
    <dgm:pt modelId="{D433B4FA-6422-4851-A4BB-93E5AF76D948}" type="parTrans" cxnId="{EEB5656D-979D-4944-9779-0C9C1297996D}">
      <dgm:prSet/>
      <dgm:spPr/>
      <dgm:t>
        <a:bodyPr/>
        <a:lstStyle/>
        <a:p>
          <a:endParaRPr lang="fr-FR"/>
        </a:p>
      </dgm:t>
    </dgm:pt>
    <dgm:pt modelId="{172B331B-BB80-4871-B322-9C4194583F27}" type="sibTrans" cxnId="{EEB5656D-979D-4944-9779-0C9C1297996D}">
      <dgm:prSet/>
      <dgm:spPr/>
      <dgm:t>
        <a:bodyPr/>
        <a:lstStyle/>
        <a:p>
          <a:endParaRPr lang="fr-FR"/>
        </a:p>
      </dgm:t>
    </dgm:pt>
    <dgm:pt modelId="{36C37AAD-93AF-4F68-8B8D-88972B69C925}" type="pres">
      <dgm:prSet presAssocID="{CCDC9739-5E2B-4F87-A303-B4EBB54974D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255E157-058E-4A7F-AE20-902E2106507C}" type="pres">
      <dgm:prSet presAssocID="{E8151FC4-345A-4B5F-B704-3F2080D97235}" presName="root" presStyleCnt="0"/>
      <dgm:spPr/>
    </dgm:pt>
    <dgm:pt modelId="{7D318024-A3DD-4680-95BA-0C4121F388D0}" type="pres">
      <dgm:prSet presAssocID="{E8151FC4-345A-4B5F-B704-3F2080D97235}" presName="rootComposite" presStyleCnt="0"/>
      <dgm:spPr/>
    </dgm:pt>
    <dgm:pt modelId="{1B844B4F-E425-4CE2-BFDF-B4BDDE5F9BC7}" type="pres">
      <dgm:prSet presAssocID="{E8151FC4-345A-4B5F-B704-3F2080D97235}" presName="rootText" presStyleLbl="node1" presStyleIdx="0" presStyleCnt="2"/>
      <dgm:spPr/>
      <dgm:t>
        <a:bodyPr/>
        <a:lstStyle/>
        <a:p>
          <a:endParaRPr lang="fr-FR"/>
        </a:p>
      </dgm:t>
    </dgm:pt>
    <dgm:pt modelId="{D14C3FD5-B49C-4851-9218-D2A71B340903}" type="pres">
      <dgm:prSet presAssocID="{E8151FC4-345A-4B5F-B704-3F2080D97235}" presName="rootConnector" presStyleLbl="node1" presStyleIdx="0" presStyleCnt="2"/>
      <dgm:spPr/>
      <dgm:t>
        <a:bodyPr/>
        <a:lstStyle/>
        <a:p>
          <a:endParaRPr lang="fr-FR"/>
        </a:p>
      </dgm:t>
    </dgm:pt>
    <dgm:pt modelId="{810544ED-DE70-4503-94B1-4F6B5013E227}" type="pres">
      <dgm:prSet presAssocID="{E8151FC4-345A-4B5F-B704-3F2080D97235}" presName="childShape" presStyleCnt="0"/>
      <dgm:spPr/>
    </dgm:pt>
    <dgm:pt modelId="{9DD6CD96-B476-4203-804D-2F7B56EDAD45}" type="pres">
      <dgm:prSet presAssocID="{41E3653D-AD40-46B6-8EE7-1705A3C50BDA}" presName="Name13" presStyleLbl="parChTrans1D2" presStyleIdx="0" presStyleCnt="4"/>
      <dgm:spPr/>
      <dgm:t>
        <a:bodyPr/>
        <a:lstStyle/>
        <a:p>
          <a:endParaRPr lang="fr-FR"/>
        </a:p>
      </dgm:t>
    </dgm:pt>
    <dgm:pt modelId="{825CB7BA-C046-43E8-82C8-EC5EA9E3610F}" type="pres">
      <dgm:prSet presAssocID="{72D25A1D-C6BA-41D5-8D56-975F9118C492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2F7AB6-9F6F-400D-838A-84033362027C}" type="pres">
      <dgm:prSet presAssocID="{F3CB4D57-B319-4DE4-941D-AA37201BDEA9}" presName="Name13" presStyleLbl="parChTrans1D2" presStyleIdx="1" presStyleCnt="4"/>
      <dgm:spPr/>
      <dgm:t>
        <a:bodyPr/>
        <a:lstStyle/>
        <a:p>
          <a:endParaRPr lang="fr-FR"/>
        </a:p>
      </dgm:t>
    </dgm:pt>
    <dgm:pt modelId="{5E79026E-06F4-4ACE-8E18-7215E31772E6}" type="pres">
      <dgm:prSet presAssocID="{BC544566-24D6-48CE-BFD6-0018F9B95B34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43DC2C5-4322-4C6F-8054-715AB4146D88}" type="pres">
      <dgm:prSet presAssocID="{8AF286CE-A663-4E6C-9CBE-287C38E1C0B8}" presName="root" presStyleCnt="0"/>
      <dgm:spPr/>
    </dgm:pt>
    <dgm:pt modelId="{E83988AB-1C45-4CCF-A79B-BD8F729B0CE8}" type="pres">
      <dgm:prSet presAssocID="{8AF286CE-A663-4E6C-9CBE-287C38E1C0B8}" presName="rootComposite" presStyleCnt="0"/>
      <dgm:spPr/>
    </dgm:pt>
    <dgm:pt modelId="{8C3DE9F0-BF8E-4CD0-8BC2-8E8495C0998B}" type="pres">
      <dgm:prSet presAssocID="{8AF286CE-A663-4E6C-9CBE-287C38E1C0B8}" presName="rootText" presStyleLbl="node1" presStyleIdx="1" presStyleCnt="2" custLinFactNeighborX="37" custLinFactNeighborY="-55"/>
      <dgm:spPr/>
      <dgm:t>
        <a:bodyPr/>
        <a:lstStyle/>
        <a:p>
          <a:endParaRPr lang="fr-FR"/>
        </a:p>
      </dgm:t>
    </dgm:pt>
    <dgm:pt modelId="{FF77420F-0FC3-477F-860C-54EBB5AB7CDB}" type="pres">
      <dgm:prSet presAssocID="{8AF286CE-A663-4E6C-9CBE-287C38E1C0B8}" presName="rootConnector" presStyleLbl="node1" presStyleIdx="1" presStyleCnt="2"/>
      <dgm:spPr/>
      <dgm:t>
        <a:bodyPr/>
        <a:lstStyle/>
        <a:p>
          <a:endParaRPr lang="fr-FR"/>
        </a:p>
      </dgm:t>
    </dgm:pt>
    <dgm:pt modelId="{A9E43781-1AFE-498A-B43C-EB8F267823CF}" type="pres">
      <dgm:prSet presAssocID="{8AF286CE-A663-4E6C-9CBE-287C38E1C0B8}" presName="childShape" presStyleCnt="0"/>
      <dgm:spPr/>
    </dgm:pt>
    <dgm:pt modelId="{13E35BD2-B387-4914-8C1B-56193E84B1F8}" type="pres">
      <dgm:prSet presAssocID="{267DE30F-BB23-4117-95B0-6D45181A59A1}" presName="Name13" presStyleLbl="parChTrans1D2" presStyleIdx="2" presStyleCnt="4"/>
      <dgm:spPr/>
      <dgm:t>
        <a:bodyPr/>
        <a:lstStyle/>
        <a:p>
          <a:endParaRPr lang="fr-FR"/>
        </a:p>
      </dgm:t>
    </dgm:pt>
    <dgm:pt modelId="{4B01C2D5-BF74-4709-9DF5-F5F84D47AE7B}" type="pres">
      <dgm:prSet presAssocID="{91E609C6-30DC-46E2-8498-802A92D3F2DE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D364490-9DD2-4B92-86EC-FE9C9E85DB9C}" type="pres">
      <dgm:prSet presAssocID="{D433B4FA-6422-4851-A4BB-93E5AF76D948}" presName="Name13" presStyleLbl="parChTrans1D2" presStyleIdx="3" presStyleCnt="4"/>
      <dgm:spPr/>
      <dgm:t>
        <a:bodyPr/>
        <a:lstStyle/>
        <a:p>
          <a:endParaRPr lang="fr-FR"/>
        </a:p>
      </dgm:t>
    </dgm:pt>
    <dgm:pt modelId="{F03CFDE8-A555-449F-BF6F-56C3FA455C3B}" type="pres">
      <dgm:prSet presAssocID="{33703EF7-D66E-4E5A-B2C7-A4262FC955D4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8E0D785-9ECA-4F26-B614-63794A797DA1}" type="presOf" srcId="{72D25A1D-C6BA-41D5-8D56-975F9118C492}" destId="{825CB7BA-C046-43E8-82C8-EC5EA9E3610F}" srcOrd="0" destOrd="0" presId="urn:microsoft.com/office/officeart/2005/8/layout/hierarchy3"/>
    <dgm:cxn modelId="{0C0104A8-2908-46F9-BDC6-3A504A92CA13}" type="presOf" srcId="{E8151FC4-345A-4B5F-B704-3F2080D97235}" destId="{1B844B4F-E425-4CE2-BFDF-B4BDDE5F9BC7}" srcOrd="0" destOrd="0" presId="urn:microsoft.com/office/officeart/2005/8/layout/hierarchy3"/>
    <dgm:cxn modelId="{2173BA13-0CED-42E3-A205-0A87611578CC}" type="presOf" srcId="{8AF286CE-A663-4E6C-9CBE-287C38E1C0B8}" destId="{FF77420F-0FC3-477F-860C-54EBB5AB7CDB}" srcOrd="1" destOrd="0" presId="urn:microsoft.com/office/officeart/2005/8/layout/hierarchy3"/>
    <dgm:cxn modelId="{349FBF1A-A77B-4ED3-8B0D-531CFB627375}" type="presOf" srcId="{BC544566-24D6-48CE-BFD6-0018F9B95B34}" destId="{5E79026E-06F4-4ACE-8E18-7215E31772E6}" srcOrd="0" destOrd="0" presId="urn:microsoft.com/office/officeart/2005/8/layout/hierarchy3"/>
    <dgm:cxn modelId="{33177E95-60CF-4C13-9759-D3D4335E6EBA}" type="presOf" srcId="{E8151FC4-345A-4B5F-B704-3F2080D97235}" destId="{D14C3FD5-B49C-4851-9218-D2A71B340903}" srcOrd="1" destOrd="0" presId="urn:microsoft.com/office/officeart/2005/8/layout/hierarchy3"/>
    <dgm:cxn modelId="{388780FB-F9DC-4E7B-BF10-B98695914714}" srcId="{CCDC9739-5E2B-4F87-A303-B4EBB54974DC}" destId="{E8151FC4-345A-4B5F-B704-3F2080D97235}" srcOrd="0" destOrd="0" parTransId="{D6EA1A10-CC5F-4D68-B36B-CE8010E91BC9}" sibTransId="{02EBDC6C-F095-4C78-A978-606EE58B28A6}"/>
    <dgm:cxn modelId="{BB079103-394B-4266-9112-9F51C313AE75}" type="presOf" srcId="{33703EF7-D66E-4E5A-B2C7-A4262FC955D4}" destId="{F03CFDE8-A555-449F-BF6F-56C3FA455C3B}" srcOrd="0" destOrd="0" presId="urn:microsoft.com/office/officeart/2005/8/layout/hierarchy3"/>
    <dgm:cxn modelId="{C5669C73-5C16-4CD2-8772-2F9920759CCC}" srcId="{CCDC9739-5E2B-4F87-A303-B4EBB54974DC}" destId="{8AF286CE-A663-4E6C-9CBE-287C38E1C0B8}" srcOrd="1" destOrd="0" parTransId="{F98189FE-CA42-4DB3-95E5-141FE97484C8}" sibTransId="{B08BBA1C-678C-4BDA-867D-EE3A268D9993}"/>
    <dgm:cxn modelId="{23745935-8842-49ED-BB3E-46193E692731}" srcId="{E8151FC4-345A-4B5F-B704-3F2080D97235}" destId="{BC544566-24D6-48CE-BFD6-0018F9B95B34}" srcOrd="1" destOrd="0" parTransId="{F3CB4D57-B319-4DE4-941D-AA37201BDEA9}" sibTransId="{DB10669B-B1E0-406F-92BC-B0FA5220AF4F}"/>
    <dgm:cxn modelId="{56011EAF-AA40-42DD-B9A9-36E2C27D92C9}" type="presOf" srcId="{8AF286CE-A663-4E6C-9CBE-287C38E1C0B8}" destId="{8C3DE9F0-BF8E-4CD0-8BC2-8E8495C0998B}" srcOrd="0" destOrd="0" presId="urn:microsoft.com/office/officeart/2005/8/layout/hierarchy3"/>
    <dgm:cxn modelId="{EEB5656D-979D-4944-9779-0C9C1297996D}" srcId="{8AF286CE-A663-4E6C-9CBE-287C38E1C0B8}" destId="{33703EF7-D66E-4E5A-B2C7-A4262FC955D4}" srcOrd="1" destOrd="0" parTransId="{D433B4FA-6422-4851-A4BB-93E5AF76D948}" sibTransId="{172B331B-BB80-4871-B322-9C4194583F27}"/>
    <dgm:cxn modelId="{F82D3BC1-4B27-4AB5-B6BD-9582D6EC07F0}" type="presOf" srcId="{CCDC9739-5E2B-4F87-A303-B4EBB54974DC}" destId="{36C37AAD-93AF-4F68-8B8D-88972B69C925}" srcOrd="0" destOrd="0" presId="urn:microsoft.com/office/officeart/2005/8/layout/hierarchy3"/>
    <dgm:cxn modelId="{8CAB0336-9F18-461A-A0E3-DF9EAC6809B0}" srcId="{8AF286CE-A663-4E6C-9CBE-287C38E1C0B8}" destId="{91E609C6-30DC-46E2-8498-802A92D3F2DE}" srcOrd="0" destOrd="0" parTransId="{267DE30F-BB23-4117-95B0-6D45181A59A1}" sibTransId="{BA8E24DC-B4AD-412E-AC28-4A3917D2BE63}"/>
    <dgm:cxn modelId="{3F8D4DE2-5D7A-490F-B314-0009D504D080}" type="presOf" srcId="{F3CB4D57-B319-4DE4-941D-AA37201BDEA9}" destId="{A02F7AB6-9F6F-400D-838A-84033362027C}" srcOrd="0" destOrd="0" presId="urn:microsoft.com/office/officeart/2005/8/layout/hierarchy3"/>
    <dgm:cxn modelId="{4EB2203C-2A15-4059-AD74-51E5171FCDAF}" type="presOf" srcId="{91E609C6-30DC-46E2-8498-802A92D3F2DE}" destId="{4B01C2D5-BF74-4709-9DF5-F5F84D47AE7B}" srcOrd="0" destOrd="0" presId="urn:microsoft.com/office/officeart/2005/8/layout/hierarchy3"/>
    <dgm:cxn modelId="{1CE7D193-A333-4763-9849-B0D1180DC747}" type="presOf" srcId="{D433B4FA-6422-4851-A4BB-93E5AF76D948}" destId="{FD364490-9DD2-4B92-86EC-FE9C9E85DB9C}" srcOrd="0" destOrd="0" presId="urn:microsoft.com/office/officeart/2005/8/layout/hierarchy3"/>
    <dgm:cxn modelId="{2A7517E3-6EEB-4382-88E0-E338993A6A52}" type="presOf" srcId="{41E3653D-AD40-46B6-8EE7-1705A3C50BDA}" destId="{9DD6CD96-B476-4203-804D-2F7B56EDAD45}" srcOrd="0" destOrd="0" presId="urn:microsoft.com/office/officeart/2005/8/layout/hierarchy3"/>
    <dgm:cxn modelId="{20C464F7-577E-43F1-BD55-72B0A6BDA244}" type="presOf" srcId="{267DE30F-BB23-4117-95B0-6D45181A59A1}" destId="{13E35BD2-B387-4914-8C1B-56193E84B1F8}" srcOrd="0" destOrd="0" presId="urn:microsoft.com/office/officeart/2005/8/layout/hierarchy3"/>
    <dgm:cxn modelId="{B4996808-F42D-4323-B2D0-4C0A3E2D06DE}" srcId="{E8151FC4-345A-4B5F-B704-3F2080D97235}" destId="{72D25A1D-C6BA-41D5-8D56-975F9118C492}" srcOrd="0" destOrd="0" parTransId="{41E3653D-AD40-46B6-8EE7-1705A3C50BDA}" sibTransId="{902CD308-7B50-49EB-B843-5E3C8B8FC837}"/>
    <dgm:cxn modelId="{8C008F3F-3806-4384-938E-EFCE5146890B}" type="presParOf" srcId="{36C37AAD-93AF-4F68-8B8D-88972B69C925}" destId="{6255E157-058E-4A7F-AE20-902E2106507C}" srcOrd="0" destOrd="0" presId="urn:microsoft.com/office/officeart/2005/8/layout/hierarchy3"/>
    <dgm:cxn modelId="{165971DD-F445-4094-8CBA-5BF12637F00C}" type="presParOf" srcId="{6255E157-058E-4A7F-AE20-902E2106507C}" destId="{7D318024-A3DD-4680-95BA-0C4121F388D0}" srcOrd="0" destOrd="0" presId="urn:microsoft.com/office/officeart/2005/8/layout/hierarchy3"/>
    <dgm:cxn modelId="{C99D698A-D5F3-4B59-9D9C-78191F890196}" type="presParOf" srcId="{7D318024-A3DD-4680-95BA-0C4121F388D0}" destId="{1B844B4F-E425-4CE2-BFDF-B4BDDE5F9BC7}" srcOrd="0" destOrd="0" presId="urn:microsoft.com/office/officeart/2005/8/layout/hierarchy3"/>
    <dgm:cxn modelId="{725C1484-141B-4AFB-97F0-613FCF9C9407}" type="presParOf" srcId="{7D318024-A3DD-4680-95BA-0C4121F388D0}" destId="{D14C3FD5-B49C-4851-9218-D2A71B340903}" srcOrd="1" destOrd="0" presId="urn:microsoft.com/office/officeart/2005/8/layout/hierarchy3"/>
    <dgm:cxn modelId="{AE395F68-4571-474D-BADD-1E549E0DEB7F}" type="presParOf" srcId="{6255E157-058E-4A7F-AE20-902E2106507C}" destId="{810544ED-DE70-4503-94B1-4F6B5013E227}" srcOrd="1" destOrd="0" presId="urn:microsoft.com/office/officeart/2005/8/layout/hierarchy3"/>
    <dgm:cxn modelId="{5B7236B5-71B3-421E-8DD1-AEAAFA21A05A}" type="presParOf" srcId="{810544ED-DE70-4503-94B1-4F6B5013E227}" destId="{9DD6CD96-B476-4203-804D-2F7B56EDAD45}" srcOrd="0" destOrd="0" presId="urn:microsoft.com/office/officeart/2005/8/layout/hierarchy3"/>
    <dgm:cxn modelId="{B388E1B9-B42C-4A5F-B313-E7B7FAE288C5}" type="presParOf" srcId="{810544ED-DE70-4503-94B1-4F6B5013E227}" destId="{825CB7BA-C046-43E8-82C8-EC5EA9E3610F}" srcOrd="1" destOrd="0" presId="urn:microsoft.com/office/officeart/2005/8/layout/hierarchy3"/>
    <dgm:cxn modelId="{21A89C9C-C9B4-4B30-9D57-FD1AB474870C}" type="presParOf" srcId="{810544ED-DE70-4503-94B1-4F6B5013E227}" destId="{A02F7AB6-9F6F-400D-838A-84033362027C}" srcOrd="2" destOrd="0" presId="urn:microsoft.com/office/officeart/2005/8/layout/hierarchy3"/>
    <dgm:cxn modelId="{1EA56840-5BF4-4C20-8E6D-9699D04DFAD7}" type="presParOf" srcId="{810544ED-DE70-4503-94B1-4F6B5013E227}" destId="{5E79026E-06F4-4ACE-8E18-7215E31772E6}" srcOrd="3" destOrd="0" presId="urn:microsoft.com/office/officeart/2005/8/layout/hierarchy3"/>
    <dgm:cxn modelId="{13705B8B-F3FD-4D7F-90BD-31898BF17919}" type="presParOf" srcId="{36C37AAD-93AF-4F68-8B8D-88972B69C925}" destId="{543DC2C5-4322-4C6F-8054-715AB4146D88}" srcOrd="1" destOrd="0" presId="urn:microsoft.com/office/officeart/2005/8/layout/hierarchy3"/>
    <dgm:cxn modelId="{A76187E6-E6DD-4518-A51E-3E054149B0A7}" type="presParOf" srcId="{543DC2C5-4322-4C6F-8054-715AB4146D88}" destId="{E83988AB-1C45-4CCF-A79B-BD8F729B0CE8}" srcOrd="0" destOrd="0" presId="urn:microsoft.com/office/officeart/2005/8/layout/hierarchy3"/>
    <dgm:cxn modelId="{CD0F8417-6909-4265-BFD6-47F896971AAE}" type="presParOf" srcId="{E83988AB-1C45-4CCF-A79B-BD8F729B0CE8}" destId="{8C3DE9F0-BF8E-4CD0-8BC2-8E8495C0998B}" srcOrd="0" destOrd="0" presId="urn:microsoft.com/office/officeart/2005/8/layout/hierarchy3"/>
    <dgm:cxn modelId="{7C3B8D64-689B-4A5F-A2E9-DE9225BD8279}" type="presParOf" srcId="{E83988AB-1C45-4CCF-A79B-BD8F729B0CE8}" destId="{FF77420F-0FC3-477F-860C-54EBB5AB7CDB}" srcOrd="1" destOrd="0" presId="urn:microsoft.com/office/officeart/2005/8/layout/hierarchy3"/>
    <dgm:cxn modelId="{FA7CDD1F-2AA4-4A93-A487-118458FFC47A}" type="presParOf" srcId="{543DC2C5-4322-4C6F-8054-715AB4146D88}" destId="{A9E43781-1AFE-498A-B43C-EB8F267823CF}" srcOrd="1" destOrd="0" presId="urn:microsoft.com/office/officeart/2005/8/layout/hierarchy3"/>
    <dgm:cxn modelId="{FC12CB30-41DD-4114-A9C2-4BC8082BC706}" type="presParOf" srcId="{A9E43781-1AFE-498A-B43C-EB8F267823CF}" destId="{13E35BD2-B387-4914-8C1B-56193E84B1F8}" srcOrd="0" destOrd="0" presId="urn:microsoft.com/office/officeart/2005/8/layout/hierarchy3"/>
    <dgm:cxn modelId="{F565DF6B-6709-4052-AF2A-B42DFA18E9AD}" type="presParOf" srcId="{A9E43781-1AFE-498A-B43C-EB8F267823CF}" destId="{4B01C2D5-BF74-4709-9DF5-F5F84D47AE7B}" srcOrd="1" destOrd="0" presId="urn:microsoft.com/office/officeart/2005/8/layout/hierarchy3"/>
    <dgm:cxn modelId="{5500F5A2-B308-449C-854C-6C03DC93B245}" type="presParOf" srcId="{A9E43781-1AFE-498A-B43C-EB8F267823CF}" destId="{FD364490-9DD2-4B92-86EC-FE9C9E85DB9C}" srcOrd="2" destOrd="0" presId="urn:microsoft.com/office/officeart/2005/8/layout/hierarchy3"/>
    <dgm:cxn modelId="{CBBE4EFB-2DE0-42DA-B1B5-DAA4D0154F9D}" type="presParOf" srcId="{A9E43781-1AFE-498A-B43C-EB8F267823CF}" destId="{F03CFDE8-A555-449F-BF6F-56C3FA455C3B}" srcOrd="3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844B4F-E425-4CE2-BFDF-B4BDDE5F9BC7}">
      <dsp:nvSpPr>
        <dsp:cNvPr id="0" name=""/>
        <dsp:cNvSpPr/>
      </dsp:nvSpPr>
      <dsp:spPr>
        <a:xfrm>
          <a:off x="1293911" y="694"/>
          <a:ext cx="2507456" cy="12537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préfinancement</a:t>
          </a:r>
          <a:endParaRPr lang="fr-FR" sz="2600" kern="1200" dirty="0"/>
        </a:p>
      </dsp:txBody>
      <dsp:txXfrm>
        <a:off x="1293911" y="694"/>
        <a:ext cx="2507456" cy="1253728"/>
      </dsp:txXfrm>
    </dsp:sp>
    <dsp:sp modelId="{9DD6CD96-B476-4203-804D-2F7B56EDAD45}">
      <dsp:nvSpPr>
        <dsp:cNvPr id="0" name=""/>
        <dsp:cNvSpPr/>
      </dsp:nvSpPr>
      <dsp:spPr>
        <a:xfrm>
          <a:off x="1544657" y="1254422"/>
          <a:ext cx="250745" cy="940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0296"/>
              </a:lnTo>
              <a:lnTo>
                <a:pt x="250745" y="9402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CB7BA-C046-43E8-82C8-EC5EA9E3610F}">
      <dsp:nvSpPr>
        <dsp:cNvPr id="0" name=""/>
        <dsp:cNvSpPr/>
      </dsp:nvSpPr>
      <dsp:spPr>
        <a:xfrm>
          <a:off x="1795402" y="1567854"/>
          <a:ext cx="2005965" cy="1253728"/>
        </a:xfrm>
        <a:prstGeom prst="roundRect">
          <a:avLst>
            <a:gd name="adj" fmla="val 10000"/>
          </a:avLst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Fiche de déclaration des soins</a:t>
          </a:r>
          <a:endParaRPr lang="fr-FR" sz="2600" kern="1200" dirty="0"/>
        </a:p>
      </dsp:txBody>
      <dsp:txXfrm>
        <a:off x="1795402" y="1567854"/>
        <a:ext cx="2005965" cy="1253728"/>
      </dsp:txXfrm>
    </dsp:sp>
    <dsp:sp modelId="{A02F7AB6-9F6F-400D-838A-84033362027C}">
      <dsp:nvSpPr>
        <dsp:cNvPr id="0" name=""/>
        <dsp:cNvSpPr/>
      </dsp:nvSpPr>
      <dsp:spPr>
        <a:xfrm>
          <a:off x="1544657" y="1254422"/>
          <a:ext cx="250745" cy="2507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7456"/>
              </a:lnTo>
              <a:lnTo>
                <a:pt x="250745" y="2507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79026E-06F4-4ACE-8E18-7215E31772E6}">
      <dsp:nvSpPr>
        <dsp:cNvPr id="0" name=""/>
        <dsp:cNvSpPr/>
      </dsp:nvSpPr>
      <dsp:spPr>
        <a:xfrm>
          <a:off x="1795402" y="3135014"/>
          <a:ext cx="2005965" cy="12537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justificatifs</a:t>
          </a:r>
          <a:endParaRPr lang="fr-FR" sz="2600" kern="1200" dirty="0"/>
        </a:p>
      </dsp:txBody>
      <dsp:txXfrm>
        <a:off x="1795402" y="3135014"/>
        <a:ext cx="2005965" cy="1253728"/>
      </dsp:txXfrm>
    </dsp:sp>
    <dsp:sp modelId="{8C3DE9F0-BF8E-4CD0-8BC2-8E8495C0998B}">
      <dsp:nvSpPr>
        <dsp:cNvPr id="0" name=""/>
        <dsp:cNvSpPr/>
      </dsp:nvSpPr>
      <dsp:spPr>
        <a:xfrm>
          <a:off x="4429159" y="4"/>
          <a:ext cx="2507456" cy="12537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Tiers payant</a:t>
          </a:r>
          <a:endParaRPr lang="fr-FR" sz="2600" kern="1200" dirty="0"/>
        </a:p>
      </dsp:txBody>
      <dsp:txXfrm>
        <a:off x="4429159" y="4"/>
        <a:ext cx="2507456" cy="1253728"/>
      </dsp:txXfrm>
    </dsp:sp>
    <dsp:sp modelId="{13E35BD2-B387-4914-8C1B-56193E84B1F8}">
      <dsp:nvSpPr>
        <dsp:cNvPr id="0" name=""/>
        <dsp:cNvSpPr/>
      </dsp:nvSpPr>
      <dsp:spPr>
        <a:xfrm>
          <a:off x="4679905" y="1253732"/>
          <a:ext cx="249817" cy="9409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0985"/>
              </a:lnTo>
              <a:lnTo>
                <a:pt x="249817" y="9409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01C2D5-BF74-4709-9DF5-F5F84D47AE7B}">
      <dsp:nvSpPr>
        <dsp:cNvPr id="0" name=""/>
        <dsp:cNvSpPr/>
      </dsp:nvSpPr>
      <dsp:spPr>
        <a:xfrm>
          <a:off x="4929723" y="1567854"/>
          <a:ext cx="2005965" cy="12537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Cartes d’accès au réseau</a:t>
          </a:r>
          <a:endParaRPr lang="fr-FR" sz="2600" kern="1200" dirty="0"/>
        </a:p>
      </dsp:txBody>
      <dsp:txXfrm>
        <a:off x="4929723" y="1567854"/>
        <a:ext cx="2005965" cy="1253728"/>
      </dsp:txXfrm>
    </dsp:sp>
    <dsp:sp modelId="{FD364490-9DD2-4B92-86EC-FE9C9E85DB9C}">
      <dsp:nvSpPr>
        <dsp:cNvPr id="0" name=""/>
        <dsp:cNvSpPr/>
      </dsp:nvSpPr>
      <dsp:spPr>
        <a:xfrm>
          <a:off x="4679905" y="1253732"/>
          <a:ext cx="249817" cy="2508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8145"/>
              </a:lnTo>
              <a:lnTo>
                <a:pt x="249817" y="25081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3CFDE8-A555-449F-BF6F-56C3FA455C3B}">
      <dsp:nvSpPr>
        <dsp:cNvPr id="0" name=""/>
        <dsp:cNvSpPr/>
      </dsp:nvSpPr>
      <dsp:spPr>
        <a:xfrm>
          <a:off x="4929723" y="3135014"/>
          <a:ext cx="2005965" cy="12537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Pas de justificatifs</a:t>
          </a:r>
          <a:endParaRPr lang="fr-FR" sz="2600" kern="1200" dirty="0"/>
        </a:p>
      </dsp:txBody>
      <dsp:txXfrm>
        <a:off x="4929723" y="3135014"/>
        <a:ext cx="2005965" cy="1253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EFE25F5-DC75-4E7E-9D7F-9F266B71C0B7}" type="datetimeFigureOut">
              <a:rPr lang="fr-FR"/>
              <a:pPr>
                <a:defRPr/>
              </a:pPr>
              <a:t>22/02/2016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0FBC03C-D3FB-4B1F-B2DD-95730F632C8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95813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A18814-5581-47D3-B087-86B0A0993231}" type="slidenum">
              <a:rPr lang="fr-FR" smtClean="0"/>
              <a:pPr/>
              <a:t>1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8C33D7-7515-4633-80AB-12CBCCA7BEAA}" type="slidenum">
              <a:rPr lang="fr-FR" smtClean="0"/>
              <a:pPr/>
              <a:t>2</a:t>
            </a:fld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FBC03C-D3FB-4B1F-B2DD-95730F632C80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3072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8AEF663-4123-45CD-8225-B61F91E5E4FE}" type="slidenum">
              <a:rPr lang="fr-FR" smtClean="0"/>
              <a:pPr/>
              <a:t>6</a:t>
            </a:fld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065D0D-899E-4C60-AE34-8E9685648317}" type="slidenum">
              <a:rPr lang="fr-FR" smtClean="0"/>
              <a:pPr/>
              <a:t>8</a:t>
            </a:fld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BA49DF8-E0F0-46D3-9F2C-C478BBE566D4}" type="slidenum">
              <a:rPr lang="fr-FR" smtClean="0"/>
              <a:pPr/>
              <a:t>10</a:t>
            </a:fld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22B8EF-FFFF-439E-A1E9-82215D2E7255}" type="slidenum">
              <a:rPr lang="fr-FR" smtClean="0"/>
              <a:pPr/>
              <a:t>11</a:t>
            </a:fld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850C09-3986-457C-B274-3B2F0E4D9F2F}" type="slidenum">
              <a:rPr lang="fr-FR" smtClean="0"/>
              <a:pPr/>
              <a:t>12</a:t>
            </a:fld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A3918D-6D33-4B90-9BD8-34FAE3EAFE6B}" type="slidenum">
              <a:rPr lang="fr-FR" smtClean="0"/>
              <a:pPr/>
              <a:t>13</a:t>
            </a:fld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7998B6-D594-472B-8A4C-ADC44FA855BB}" type="slidenum">
              <a:rPr lang="fr-FR" smtClean="0"/>
              <a:pPr/>
              <a:t>14</a:t>
            </a:fld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30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4AE71A-5BA0-4CEE-A947-EE756524CF94}" type="slidenum">
              <a:rPr lang="fr-FR" smtClean="0"/>
              <a:pPr/>
              <a:t>15</a:t>
            </a:fld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40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928CAE-B73B-46AD-98FA-767A540B5C47}" type="slidenum">
              <a:rPr lang="fr-FR" smtClean="0"/>
              <a:pPr/>
              <a:t>16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7CD2F-58A7-4E3F-BDAB-97643C27D56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A8393-F5DB-4E38-8707-A6AF5282703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D11B3-2367-41F6-9D74-F220AB0A60A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67728-C8E6-4D95-8801-7950B50D932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7D8CE-AFB9-4551-AB66-1EAC8453190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1EA95-2E3D-46B9-B32B-DDD6638CADD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DACB6-E89C-4DBF-8431-83A930E5001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56B0B-AC2C-41EB-B839-EED26436FEF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gner et arrondir un rectangle à un seul coin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riangle rect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orme libre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470C6-1EB1-40EA-A6D8-9B31E6F6009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73DBE-EAE3-430F-84EA-5D8F5A955617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07B6F-C286-43E2-A377-7B8519F23E3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>
            <a:normAutofit/>
          </a:bodyPr>
          <a:lstStyle/>
          <a:p>
            <a:pPr lvl="0"/>
            <a:endParaRPr lang="fr-FR" noProof="0" dirty="0" smtClean="0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CE715-F5F4-49F2-A676-6A38B59C9F3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Espace réservé du titr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9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1C61165-1D6B-4E18-B045-044F43400F7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grpSp>
        <p:nvGrpSpPr>
          <p:cNvPr id="1033" name="Groupe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84" r:id="rId2"/>
    <p:sldLayoutId id="214748379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5" r:id="rId9"/>
    <p:sldLayoutId id="2147483790" r:id="rId10"/>
    <p:sldLayoutId id="2147483791" r:id="rId11"/>
    <p:sldLayoutId id="214748379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67071" y="2103302"/>
            <a:ext cx="8609857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COUVERTURE </a:t>
            </a:r>
            <a:endParaRPr lang="fr-FR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defRPr/>
            </a:pPr>
            <a:r>
              <a:rPr lang="fr-FR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SANTE DU </a:t>
            </a:r>
            <a:r>
              <a:rPr lang="fr-F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PHARMACIEN&amp; FAMILLE</a:t>
            </a:r>
          </a:p>
          <a:p>
            <a:pPr algn="ctr">
              <a:defRPr/>
            </a:pPr>
            <a:endParaRPr lang="fr-FR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63600" y="1714488"/>
            <a:ext cx="8280400" cy="3871925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r-FR" sz="2400" dirty="0" smtClean="0">
                <a:solidFill>
                  <a:srgbClr val="001D2C"/>
                </a:solidFill>
              </a:rPr>
              <a:t>Couverture des frais exposés à 80% et 100% en cas d’évacuation sanitaire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>
                <a:solidFill>
                  <a:srgbClr val="001D2C"/>
                </a:solidFill>
              </a:rPr>
              <a:t>Frais Médicaux;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>
                <a:solidFill>
                  <a:srgbClr val="001D2C"/>
                </a:solidFill>
              </a:rPr>
              <a:t>Frais Pharmaceutiques;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>
                <a:solidFill>
                  <a:srgbClr val="001D2C"/>
                </a:solidFill>
              </a:rPr>
              <a:t>Frais d’analyses médicales ;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>
                <a:solidFill>
                  <a:srgbClr val="001D2C"/>
                </a:solidFill>
              </a:rPr>
              <a:t>Frais d’hospitalisation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fr-FR" sz="2400" b="1" dirty="0" smtClean="0">
                <a:solidFill>
                  <a:srgbClr val="CC3300"/>
                </a:solidFill>
              </a:rPr>
              <a:t>Suite à une</a:t>
            </a:r>
            <a:r>
              <a:rPr lang="fr-FR" sz="2400" b="1" dirty="0" smtClean="0">
                <a:solidFill>
                  <a:srgbClr val="001D2C"/>
                </a:solidFill>
              </a:rPr>
              <a:t> </a:t>
            </a:r>
            <a:r>
              <a:rPr lang="fr-FR" sz="2400" b="1" dirty="0" smtClean="0">
                <a:solidFill>
                  <a:srgbClr val="CC3300"/>
                </a:solidFill>
              </a:rPr>
              <a:t>maladie, une maternité, un accident, une hospitalisation ou une intervention chirurgicale</a:t>
            </a:r>
            <a:r>
              <a:rPr lang="fr-FR" sz="2400" dirty="0" smtClean="0">
                <a:solidFill>
                  <a:srgbClr val="CC3300"/>
                </a:solidFill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1585444" y="720850"/>
            <a:ext cx="4379469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742950" indent="-742950" algn="ctr">
              <a:defRPr/>
            </a:pPr>
            <a:r>
              <a:rPr lang="fr-FR" sz="40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1. Objet du Contrat</a:t>
            </a:r>
            <a:endParaRPr lang="fr-FR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571504"/>
          </a:xfrm>
        </p:spPr>
        <p:txBody>
          <a:bodyPr/>
          <a:lstStyle/>
          <a:p>
            <a:pPr algn="ctr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Prestations Couvertes:</a:t>
            </a:r>
            <a:endParaRPr lang="fr-FR" sz="40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+mn-ea"/>
              <a:cs typeface="+mn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63" y="1643063"/>
            <a:ext cx="8229600" cy="4752975"/>
          </a:xfrm>
        </p:spPr>
        <p:txBody>
          <a:bodyPr/>
          <a:lstStyle/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fr-FR" sz="2400" dirty="0" smtClean="0">
                <a:solidFill>
                  <a:srgbClr val="FF0000"/>
                </a:solidFill>
              </a:rPr>
              <a:t>Les soins Ambulatoires, l’Hospitalisation , notamment: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fr-FR" sz="2400" dirty="0" smtClean="0"/>
              <a:t>Les honoraires médicaux (consultation + visite)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fr-FR" sz="2400" dirty="0" smtClean="0"/>
              <a:t>Les soins infirmiers/sage femme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fr-FR" sz="2400" dirty="0" smtClean="0"/>
              <a:t>Les analyses médicales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fr-FR" sz="2400" dirty="0" smtClean="0"/>
              <a:t>Les auxiliaires médicaux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fr-FR" sz="2400" dirty="0" smtClean="0"/>
              <a:t>La radiologie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fr-FR" sz="2400" dirty="0" smtClean="0"/>
              <a:t>La dentisterie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fr-FR" sz="2400" dirty="0" smtClean="0"/>
              <a:t>L’optique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fr-FR" sz="2400" dirty="0" smtClean="0"/>
              <a:t>La pharmacie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fr-FR" sz="2400" dirty="0" smtClean="0"/>
              <a:t>L’hospitalisation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fr-F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Evacuation Sanitaire</a:t>
            </a:r>
            <a:r>
              <a:rPr lang="fr-FR" sz="2400" b="1" dirty="0" smtClean="0"/>
              <a:t>*(</a:t>
            </a:r>
            <a:r>
              <a:rPr lang="fr-FR" sz="2400" b="1" dirty="0" smtClean="0">
                <a:solidFill>
                  <a:srgbClr val="FF0000"/>
                </a:solidFill>
              </a:rPr>
              <a:t>100%</a:t>
            </a:r>
            <a:r>
              <a:rPr lang="fr-FR" sz="2400" b="1" dirty="0" smtClean="0"/>
              <a:t>)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fr-FR" sz="2400" dirty="0" smtClean="0"/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fr-FR" sz="2400" dirty="0" smtClean="0"/>
          </a:p>
          <a:p>
            <a:pPr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500066"/>
          </a:xfrm>
        </p:spPr>
        <p:txBody>
          <a:bodyPr/>
          <a:lstStyle/>
          <a:p>
            <a:pPr marL="742950" indent="-742950" algn="ctr" eaLnBrk="1" hangingPunct="1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2. Où s’exerce l’Assurance?</a:t>
            </a:r>
          </a:p>
        </p:txBody>
      </p:sp>
      <p:sp>
        <p:nvSpPr>
          <p:cNvPr id="8195" name="Espace réservé du contenu 2"/>
          <p:cNvSpPr>
            <a:spLocks noGrp="1"/>
          </p:cNvSpPr>
          <p:nvPr>
            <p:ph idx="1"/>
          </p:nvPr>
        </p:nvSpPr>
        <p:spPr>
          <a:xfrm>
            <a:off x="428596" y="1428736"/>
            <a:ext cx="8286808" cy="5286412"/>
          </a:xfrm>
        </p:spPr>
        <p:txBody>
          <a:bodyPr/>
          <a:lstStyle/>
          <a:p>
            <a:pPr eaLnBrk="1" hangingPunct="1"/>
            <a:r>
              <a:rPr lang="fr-FR" dirty="0" smtClean="0"/>
              <a:t>Mali </a:t>
            </a:r>
          </a:p>
          <a:p>
            <a:pPr eaLnBrk="1" hangingPunct="1"/>
            <a:r>
              <a:rPr lang="fr-FR" dirty="0" smtClean="0"/>
              <a:t>Afrique &amp; Europe  pendant les séjours, vacances , Stages, Formations et missions n’excédant pas </a:t>
            </a:r>
            <a:r>
              <a:rPr lang="fr-FR" dirty="0" smtClean="0">
                <a:solidFill>
                  <a:srgbClr val="FF0000"/>
                </a:solidFill>
              </a:rPr>
              <a:t>60</a:t>
            </a:r>
            <a:r>
              <a:rPr lang="fr-FR" dirty="0" smtClean="0"/>
              <a:t> jours consécutifs </a:t>
            </a:r>
          </a:p>
          <a:p>
            <a:pPr eaLnBrk="1" hangingPunct="1"/>
            <a:r>
              <a:rPr lang="fr-FR" b="1" dirty="0" smtClean="0">
                <a:solidFill>
                  <a:srgbClr val="FF0000"/>
                </a:solidFill>
              </a:rPr>
              <a:t>Possibilité d’Evacuation Sanitaire : (Plafond 08 Millions)</a:t>
            </a:r>
          </a:p>
          <a:p>
            <a:pPr eaLnBrk="1" hangingPunct="1"/>
            <a:r>
              <a:rPr lang="fr-F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Rapport médical indispensable;</a:t>
            </a:r>
          </a:p>
          <a:p>
            <a:pPr eaLnBrk="1" hangingPunct="1"/>
            <a:r>
              <a:rPr lang="fr-F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Impossibilité de traitement sur place avérée;</a:t>
            </a:r>
            <a:r>
              <a:rPr lang="fr-FR" dirty="0" smtClean="0">
                <a:solidFill>
                  <a:srgbClr val="FF0000"/>
                </a:solidFill>
              </a:rPr>
              <a:t>*</a:t>
            </a:r>
          </a:p>
          <a:p>
            <a:pPr eaLnBrk="1" hangingPunct="1"/>
            <a:r>
              <a:rPr lang="fr-F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Rapatriement de corps;</a:t>
            </a:r>
          </a:p>
          <a:p>
            <a:pPr eaLnBrk="1" hangingPunct="1"/>
            <a:r>
              <a:rPr lang="fr-F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Transport par avion de ligne.(Plafond 03Millions)</a:t>
            </a:r>
            <a:r>
              <a:rPr lang="fr-FR" dirty="0" smtClean="0">
                <a:solidFill>
                  <a:srgbClr val="FF0000"/>
                </a:solidFill>
              </a:rPr>
              <a:t>*</a:t>
            </a:r>
          </a:p>
          <a:p>
            <a:pPr marL="0" indent="0" eaLnBrk="1" hangingPunct="1">
              <a:buNone/>
            </a:pPr>
            <a:r>
              <a:rPr lang="fr-FR" dirty="0" smtClean="0">
                <a:solidFill>
                  <a:srgbClr val="FF0000"/>
                </a:solidFill>
              </a:rPr>
              <a:t>Frais d’ambulance, billet aller-retour(y compris accompagnant ou médecin traitant si nécessaire</a:t>
            </a:r>
          </a:p>
          <a:p>
            <a:pPr eaLnBrk="1" hangingPunct="1"/>
            <a:endParaRPr lang="fr-FR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endParaRPr lang="fr-FR" u="sng" dirty="0" smtClean="0"/>
          </a:p>
          <a:p>
            <a:pPr eaLnBrk="1" hangingPunct="1">
              <a:buFont typeface="Wingdings 2" pitchFamily="18" charset="2"/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24"/>
          </a:xfrm>
        </p:spPr>
        <p:txBody>
          <a:bodyPr/>
          <a:lstStyle/>
          <a:p>
            <a:pPr marL="742950" indent="-742950" algn="ctr" eaLnBrk="1" hangingPunct="1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3. Qui est Assuré?</a:t>
            </a:r>
          </a:p>
        </p:txBody>
      </p:sp>
      <p:sp>
        <p:nvSpPr>
          <p:cNvPr id="921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b="1" dirty="0" smtClean="0"/>
              <a:t>Le Pharmacien;</a:t>
            </a:r>
          </a:p>
          <a:p>
            <a:pPr eaLnBrk="1" hangingPunct="1">
              <a:buFont typeface="Wingdings 2" pitchFamily="18" charset="2"/>
              <a:buNone/>
            </a:pPr>
            <a:endParaRPr lang="fr-FR" dirty="0" smtClean="0"/>
          </a:p>
          <a:p>
            <a:pPr eaLnBrk="1" hangingPunct="1"/>
            <a:r>
              <a:rPr lang="fr-FR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Les membres de sa famille:</a:t>
            </a:r>
          </a:p>
          <a:p>
            <a:pPr eaLnBrk="1" hangingPunct="1">
              <a:buFont typeface="Wingdings 2" pitchFamily="18" charset="2"/>
              <a:buNone/>
            </a:pPr>
            <a:endParaRPr lang="fr-FR" u="sng" dirty="0" smtClean="0"/>
          </a:p>
          <a:p>
            <a:pPr eaLnBrk="1" hangingPunct="1">
              <a:buFontTx/>
              <a:buChar char="-"/>
            </a:pPr>
            <a:r>
              <a:rPr lang="fr-FR" dirty="0" smtClean="0"/>
              <a:t>Le(s) conjoint (es);</a:t>
            </a:r>
          </a:p>
          <a:p>
            <a:pPr eaLnBrk="1" hangingPunct="1">
              <a:buFont typeface="Wingdings 2" pitchFamily="18" charset="2"/>
              <a:buNone/>
            </a:pPr>
            <a:endParaRPr lang="fr-FR" dirty="0" smtClean="0"/>
          </a:p>
          <a:p>
            <a:pPr eaLnBrk="1" hangingPunct="1">
              <a:buFontTx/>
              <a:buChar char="-"/>
            </a:pPr>
            <a:r>
              <a:rPr lang="fr-FR" dirty="0" smtClean="0"/>
              <a:t>Les enfants (</a:t>
            </a:r>
            <a:r>
              <a:rPr lang="fr-FR" dirty="0" smtClean="0">
                <a:solidFill>
                  <a:srgbClr val="FF0000"/>
                </a:solidFill>
              </a:rPr>
              <a:t>limité à quatre, avec âge limite 25 ans</a:t>
            </a:r>
            <a:r>
              <a:rPr lang="fr-FR" dirty="0" smtClean="0"/>
              <a:t>).</a:t>
            </a:r>
          </a:p>
          <a:p>
            <a:pPr eaLnBrk="1" hangingPunct="1">
              <a:buFont typeface="Wingdings 2" pitchFamily="18" charset="2"/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1119234"/>
            <a:ext cx="8229600" cy="857256"/>
          </a:xfrm>
        </p:spPr>
        <p:txBody>
          <a:bodyPr/>
          <a:lstStyle/>
          <a:p>
            <a:pPr marL="742950" indent="-742950" algn="ctr" eaLnBrk="1" hangingPunct="1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ea typeface="+mn-ea"/>
                <a:cs typeface="+mn-cs"/>
              </a:rPr>
              <a:t>4</a:t>
            </a: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. Plafonds de Remboursement ou de Prise en Charge </a:t>
            </a:r>
          </a:p>
        </p:txBody>
      </p:sp>
      <p:sp>
        <p:nvSpPr>
          <p:cNvPr id="10243" name="Espace réservé du contenu 2"/>
          <p:cNvSpPr>
            <a:spLocks noGrp="1"/>
          </p:cNvSpPr>
          <p:nvPr>
            <p:ph idx="1"/>
          </p:nvPr>
        </p:nvSpPr>
        <p:spPr>
          <a:xfrm>
            <a:off x="457200" y="2571750"/>
            <a:ext cx="8229600" cy="3786208"/>
          </a:xfrm>
        </p:spPr>
        <p:txBody>
          <a:bodyPr/>
          <a:lstStyle/>
          <a:p>
            <a:pPr eaLnBrk="1" hangingPunct="1"/>
            <a:r>
              <a:rPr lang="fr-FR" dirty="0" smtClean="0"/>
              <a:t>Option Mali + Afrique + Europe à 80% et 100% en cas d’évacuation sanitaire</a:t>
            </a:r>
          </a:p>
          <a:p>
            <a:pPr eaLnBrk="1" hangingPunct="1">
              <a:buFont typeface="Wingdings 2" pitchFamily="18" charset="2"/>
              <a:buNone/>
            </a:pPr>
            <a:endParaRPr lang="fr-FR" dirty="0" smtClean="0"/>
          </a:p>
          <a:p>
            <a:pPr eaLnBrk="1" hangingPunct="1"/>
            <a:r>
              <a:rPr lang="fr-FR" dirty="0" smtClean="0"/>
              <a:t>Plafond annuel par Assuré: </a:t>
            </a:r>
            <a:r>
              <a:rPr lang="fr-FR" b="1" dirty="0" smtClean="0"/>
              <a:t>5 000 </a:t>
            </a:r>
            <a:r>
              <a:rPr lang="fr-FR" b="1" dirty="0" err="1" smtClean="0"/>
              <a:t>000</a:t>
            </a:r>
            <a:r>
              <a:rPr lang="fr-FR" b="1" dirty="0" smtClean="0"/>
              <a:t> FCFA</a:t>
            </a:r>
          </a:p>
          <a:p>
            <a:pPr eaLnBrk="1" hangingPunct="1">
              <a:buNone/>
            </a:pPr>
            <a:endParaRPr lang="fr-FR" b="1" dirty="0" smtClean="0"/>
          </a:p>
          <a:p>
            <a:pPr eaLnBrk="1" hangingPunct="1"/>
            <a:r>
              <a:rPr lang="fr-FR" dirty="0" smtClean="0">
                <a:solidFill>
                  <a:srgbClr val="FF0000"/>
                </a:solidFill>
              </a:rPr>
              <a:t>En cas d’évacuation, le plafond passe à </a:t>
            </a:r>
            <a:r>
              <a:rPr lang="fr-FR" b="1" dirty="0" smtClean="0">
                <a:solidFill>
                  <a:srgbClr val="FF0000"/>
                </a:solidFill>
              </a:rPr>
              <a:t>8 000 00 FCFA</a:t>
            </a:r>
          </a:p>
          <a:p>
            <a:pPr eaLnBrk="1" hangingPunct="1">
              <a:buFont typeface="Wingdings 2" pitchFamily="18" charset="2"/>
              <a:buNone/>
            </a:pPr>
            <a:endParaRPr lang="fr-FR" dirty="0" smtClean="0"/>
          </a:p>
          <a:p>
            <a:pPr eaLnBrk="1" hangingPunct="1"/>
            <a:r>
              <a:rPr lang="fr-FR" dirty="0" smtClean="0"/>
              <a:t>Barème fixant les plafonds par Acte ou Prestation</a:t>
            </a:r>
          </a:p>
          <a:p>
            <a:pPr eaLnBrk="1" hangingPunct="1">
              <a:buFont typeface="Wingdings 2" pitchFamily="18" charset="2"/>
              <a:buNone/>
            </a:pPr>
            <a:endParaRPr lang="fr-FR" u="sng" dirty="0" smtClean="0"/>
          </a:p>
          <a:p>
            <a:pPr eaLnBrk="1" hangingPunct="1">
              <a:buFont typeface="Wingdings 2" pitchFamily="18" charset="2"/>
              <a:buNone/>
            </a:pPr>
            <a:endParaRPr lang="fr-FR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8871885"/>
              </p:ext>
            </p:extLst>
          </p:nvPr>
        </p:nvGraphicFramePr>
        <p:xfrm>
          <a:off x="785786" y="-428652"/>
          <a:ext cx="7715304" cy="7096468"/>
        </p:xfrm>
        <a:graphic>
          <a:graphicData uri="http://schemas.openxmlformats.org/drawingml/2006/table">
            <a:tbl>
              <a:tblPr/>
              <a:tblGrid>
                <a:gridCol w="4760945"/>
                <a:gridCol w="2954359"/>
              </a:tblGrid>
              <a:tr h="681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endParaRPr kumimoji="0" lang="fr-F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endParaRPr kumimoji="0" 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endParaRPr kumimoji="0" 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endParaRPr kumimoji="0" 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                    </a:t>
                      </a:r>
                      <a:r>
                        <a:rPr kumimoji="0" lang="fr-FR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GARANTIES</a:t>
                      </a:r>
                      <a:endParaRPr kumimoji="0" lang="fr-F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° </a:t>
                      </a:r>
                      <a:r>
                        <a:rPr kumimoji="0" lang="fr-FR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Section Maladie et Accident vie privée</a:t>
                      </a: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* soins médicaux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80%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* frais pharmaceutiques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80%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* analyses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80%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°</a:t>
                      </a:r>
                      <a:r>
                        <a:rPr kumimoji="0" lang="fr-FR" sz="11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fr-FR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Maternité</a:t>
                      </a: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* frais pré et postnatal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80%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* frais d'accouchement 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80%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                                                         Plafond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200 000 FCFA au MALI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400 000 FCFA au MAGHREB  et hors Afrique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* accouchement gémellaire ou avec complication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  chirurgicale                                          Plafond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400 000 FCFA au MALI et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600 000 FCFA au MAGHREB et hors Afrique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° </a:t>
                      </a:r>
                      <a:r>
                        <a:rPr kumimoji="0" lang="fr-FR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Frais dentaires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* soins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80%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* Prothèses /orthodontie            (plafond par personne et par an)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150 000 FCFA au MALI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300 000 FCFA au MAGHREB et hors Afrique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° Frais d'optique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* soins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80%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verres optiques et montures   (plafond par personne et par an)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200 000 FCFA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Avec limitation pour les montures </a:t>
                      </a: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80 000 FCFA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° Hospitalisation médicale ou chirurgicale</a:t>
                      </a: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* Plafond chambre par jour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35 000 FCFA au MALI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Times New Roman" pitchFamily="18" charset="0"/>
                          <a:cs typeface="Arial" charset="0"/>
                        </a:rPr>
                        <a:t>75 000 FCFA au MAGHREB et hors  Afrique</a:t>
                      </a: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1070" marR="3107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14380"/>
          </a:xfrm>
        </p:spPr>
        <p:txBody>
          <a:bodyPr/>
          <a:lstStyle/>
          <a:p>
            <a:pPr marL="742950" indent="-742950" algn="ctr" eaLnBrk="1" hangingPunct="1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5. Modalités de Prise en Charge</a:t>
            </a:r>
          </a:p>
        </p:txBody>
      </p:sp>
      <p:graphicFrame>
        <p:nvGraphicFramePr>
          <p:cNvPr id="5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571472" y="1643050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642942"/>
          </a:xfrm>
        </p:spPr>
        <p:txBody>
          <a:bodyPr/>
          <a:lstStyle/>
          <a:p>
            <a:pPr marL="742950" indent="-742950" algn="ctr" eaLnBrk="1" hangingPunct="1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5.1 Modalités de Prise en Charge</a:t>
            </a: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 </a:t>
            </a:r>
          </a:p>
        </p:txBody>
      </p:sp>
      <p:sp>
        <p:nvSpPr>
          <p:cNvPr id="14339" name="Espace réservé du contenu 2"/>
          <p:cNvSpPr>
            <a:spLocks noGrp="1"/>
          </p:cNvSpPr>
          <p:nvPr>
            <p:ph idx="1"/>
          </p:nvPr>
        </p:nvSpPr>
        <p:spPr>
          <a:xfrm>
            <a:off x="457200" y="2071688"/>
            <a:ext cx="8229600" cy="3643312"/>
          </a:xfrm>
        </p:spPr>
        <p:txBody>
          <a:bodyPr/>
          <a:lstStyle/>
          <a:p>
            <a:pPr algn="just" eaLnBrk="1" hangingPunct="1"/>
            <a:r>
              <a:rPr lang="fr-FR" sz="2800" dirty="0" smtClean="0"/>
              <a:t>Délai de transmission des pièces: </a:t>
            </a:r>
            <a:r>
              <a:rPr lang="fr-FR" sz="2800" dirty="0" smtClean="0">
                <a:solidFill>
                  <a:srgbClr val="FF0000"/>
                </a:solidFill>
              </a:rPr>
              <a:t>02Mois</a:t>
            </a:r>
          </a:p>
          <a:p>
            <a:pPr algn="just" eaLnBrk="1" hangingPunct="1">
              <a:buFont typeface="Wingdings 2" pitchFamily="18" charset="2"/>
              <a:buNone/>
            </a:pPr>
            <a:endParaRPr lang="fr-FR" sz="2800" dirty="0" smtClean="0">
              <a:solidFill>
                <a:srgbClr val="FF0000"/>
              </a:solidFill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fr-FR" sz="2800" dirty="0" smtClean="0">
              <a:solidFill>
                <a:srgbClr val="FF0000"/>
              </a:solidFill>
            </a:endParaRPr>
          </a:p>
          <a:p>
            <a:pPr algn="just" eaLnBrk="1" hangingPunct="1"/>
            <a:r>
              <a:rPr lang="fr-FR" sz="2800" dirty="0" smtClean="0"/>
              <a:t>Délai de remboursement : </a:t>
            </a:r>
            <a:r>
              <a:rPr lang="fr-FR" sz="2800" dirty="0" smtClean="0">
                <a:solidFill>
                  <a:srgbClr val="FF0000"/>
                </a:solidFill>
              </a:rPr>
              <a:t>15 Jours</a:t>
            </a:r>
          </a:p>
          <a:p>
            <a:pPr algn="just" eaLnBrk="1" hangingPunct="1">
              <a:buFont typeface="Wingdings 2" pitchFamily="18" charset="2"/>
              <a:buNone/>
            </a:pPr>
            <a:endParaRPr lang="fr-FR" sz="2800" dirty="0" smtClean="0"/>
          </a:p>
          <a:p>
            <a:pPr algn="just" eaLnBrk="1" hangingPunct="1">
              <a:buFont typeface="Wingdings 2" pitchFamily="18" charset="2"/>
              <a:buNone/>
            </a:pPr>
            <a:endParaRPr lang="fr-FR" sz="2800" dirty="0" smtClean="0"/>
          </a:p>
          <a:p>
            <a:pPr algn="just" eaLnBrk="1" hangingPunct="1"/>
            <a:r>
              <a:rPr lang="fr-FR" sz="2800" dirty="0" smtClean="0"/>
              <a:t>Délai de contestation:</a:t>
            </a:r>
            <a:r>
              <a:rPr lang="fr-FR" sz="2800" dirty="0" smtClean="0">
                <a:solidFill>
                  <a:srgbClr val="FF0000"/>
                </a:solidFill>
              </a:rPr>
              <a:t> 30 Jours</a:t>
            </a:r>
          </a:p>
          <a:p>
            <a:pPr eaLnBrk="1" hangingPunct="1">
              <a:buFont typeface="Wingdings 2" pitchFamily="18" charset="2"/>
              <a:buNone/>
            </a:pPr>
            <a:endParaRPr lang="fr-FR" u="sng" dirty="0" smtClean="0"/>
          </a:p>
          <a:p>
            <a:pPr eaLnBrk="1" hangingPunct="1">
              <a:buFont typeface="Wingdings 2" pitchFamily="18" charset="2"/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928670"/>
            <a:ext cx="8715436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>
              <a:defRPr/>
            </a:pPr>
            <a:r>
              <a:rPr lang="fr-FR" sz="33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6.</a:t>
            </a:r>
            <a:r>
              <a:rPr lang="fr-FR" sz="33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Quelques Particularités  du Contrat Maladie:</a:t>
            </a:r>
          </a:p>
          <a:p>
            <a:pPr marL="914400" indent="-914400">
              <a:defRPr/>
            </a:pPr>
            <a:r>
              <a:rPr lang="fr-FR" sz="4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 </a:t>
            </a:r>
          </a:p>
          <a:p>
            <a:pPr marL="914400" indent="-914400">
              <a:defRPr/>
            </a:pPr>
            <a:endParaRPr lang="fr-FR" sz="4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  <a:p>
            <a:pPr marL="914400" indent="-914400">
              <a:defRPr/>
            </a:pPr>
            <a:r>
              <a:rPr lang="fr-FR" sz="2800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Délai </a:t>
            </a:r>
            <a:r>
              <a:rPr lang="fr-FR" sz="28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d’attente</a:t>
            </a:r>
          </a:p>
          <a:p>
            <a:pPr marL="914400" indent="-914400">
              <a:defRPr/>
            </a:pPr>
            <a:endParaRPr lang="fr-FR" sz="2800" spc="50" dirty="0" smtClean="0">
              <a:ln w="11430"/>
              <a:solidFill>
                <a:schemeClr val="accent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  <a:p>
            <a:pPr marL="914400" indent="-914400">
              <a:defRPr/>
            </a:pPr>
            <a:endParaRPr lang="fr-FR" sz="2800" spc="50" dirty="0">
              <a:ln w="11430"/>
              <a:solidFill>
                <a:schemeClr val="accent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  <a:p>
            <a:pPr marL="914400" indent="-914400">
              <a:defRPr/>
            </a:pPr>
            <a:r>
              <a:rPr lang="fr-FR" sz="2800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Entente préalable</a:t>
            </a:r>
          </a:p>
          <a:p>
            <a:pPr marL="914400" indent="-914400" algn="ctr">
              <a:defRPr/>
            </a:pPr>
            <a:endParaRPr lang="fr-FR" sz="4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285720" y="1793585"/>
            <a:ext cx="8607455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573088" algn="l"/>
              </a:tabLst>
              <a:defRPr/>
            </a:pPr>
            <a:r>
              <a:rPr lang="fr-FR" sz="40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Délai d’Attente  </a:t>
            </a:r>
          </a:p>
          <a:p>
            <a:pPr algn="ctr">
              <a:tabLst>
                <a:tab pos="573088" algn="l"/>
              </a:tabLst>
              <a:defRPr/>
            </a:pPr>
            <a:endParaRPr lang="fr-FR" sz="40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 algn="just" eaLnBrk="0" hangingPunct="0">
              <a:buFont typeface="Arial" pitchFamily="34" charset="0"/>
              <a:buChar char="•"/>
              <a:tabLst>
                <a:tab pos="573088" algn="l"/>
              </a:tabLst>
              <a:defRPr/>
            </a:pPr>
            <a:r>
              <a:rPr lang="fr-FR" sz="2800" dirty="0">
                <a:latin typeface="Constantia" pitchFamily="18" charset="0"/>
                <a:cs typeface="Times New Roman" pitchFamily="18" charset="0"/>
              </a:rPr>
              <a:t> Principe : Couverture des Maladies Postérieures à la date d’effet du </a:t>
            </a:r>
            <a:r>
              <a:rPr lang="fr-FR" sz="2800" dirty="0" smtClean="0">
                <a:latin typeface="Constantia" pitchFamily="18" charset="0"/>
                <a:cs typeface="Times New Roman" pitchFamily="18" charset="0"/>
              </a:rPr>
              <a:t>contrat</a:t>
            </a:r>
          </a:p>
          <a:p>
            <a:pPr eaLnBrk="0" hangingPunct="0">
              <a:buFont typeface="Arial" pitchFamily="34" charset="0"/>
              <a:buChar char="•"/>
              <a:tabLst>
                <a:tab pos="573088" algn="l"/>
              </a:tabLst>
              <a:defRPr/>
            </a:pPr>
            <a:endParaRPr lang="fr-FR" sz="2800" dirty="0">
              <a:latin typeface="Constantia" pitchFamily="18" charset="0"/>
              <a:cs typeface="Times New Roman" pitchFamily="18" charset="0"/>
            </a:endParaRPr>
          </a:p>
          <a:p>
            <a:pPr eaLnBrk="0" hangingPunct="0">
              <a:tabLst>
                <a:tab pos="573088" algn="l"/>
              </a:tabLst>
              <a:defRPr/>
            </a:pPr>
            <a:r>
              <a:rPr lang="fr-FR" sz="2800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*</a:t>
            </a:r>
            <a:r>
              <a:rPr lang="fr-FR" sz="2800" b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Délai </a:t>
            </a:r>
            <a:r>
              <a:rPr lang="fr-FR" sz="2800" b="1" dirty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d’attente </a:t>
            </a:r>
            <a:r>
              <a:rPr lang="fr-FR" sz="2800" b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Abrogé. Sauf en cas d’évacuation sanitaire pour les affections préexistantes soumises à un délai de carence d’un An.</a:t>
            </a:r>
            <a:endParaRPr lang="fr-FR" sz="2800" b="1" dirty="0">
              <a:solidFill>
                <a:srgbClr val="FF0000"/>
              </a:solidFill>
              <a:latin typeface="Constantia" pitchFamily="18" charset="0"/>
              <a:cs typeface="Times New Roman" pitchFamily="18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571504"/>
          </a:xfrm>
        </p:spPr>
        <p:txBody>
          <a:bodyPr/>
          <a:lstStyle/>
          <a:p>
            <a:pPr marL="742950" indent="-742950" algn="ctr" eaLnBrk="1" hangingPunct="1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6.1 Entrée en Vigueur des Garanties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642910" y="928670"/>
            <a:ext cx="8215370" cy="657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tabLst>
                <a:tab pos="573088" algn="l"/>
              </a:tabLst>
            </a:pPr>
            <a:r>
              <a:rPr lang="fr-FR" dirty="0" smtClean="0">
                <a:latin typeface="Constantia" pitchFamily="18" charset="0"/>
                <a:cs typeface="Times New Roman" pitchFamily="18" charset="0"/>
              </a:rPr>
              <a:t>Certains Traitements Sont soumis </a:t>
            </a:r>
            <a:r>
              <a:rPr lang="fr-FR" dirty="0">
                <a:latin typeface="Constantia" pitchFamily="18" charset="0"/>
                <a:cs typeface="Times New Roman" pitchFamily="18" charset="0"/>
              </a:rPr>
              <a:t>à entente préalable:</a:t>
            </a:r>
          </a:p>
          <a:p>
            <a:pPr algn="just" eaLnBrk="0" hangingPunct="0">
              <a:tabLst>
                <a:tab pos="573088" algn="l"/>
              </a:tabLst>
            </a:pPr>
            <a:endParaRPr lang="fr-FR" sz="2000" dirty="0" smtClean="0">
              <a:latin typeface="Constantia" pitchFamily="18" charset="0"/>
            </a:endParaRPr>
          </a:p>
          <a:p>
            <a:pPr algn="just" eaLnBrk="0" hangingPunct="0">
              <a:buFontTx/>
              <a:buChar char="•"/>
              <a:tabLst>
                <a:tab pos="573088" algn="l"/>
              </a:tabLst>
            </a:pPr>
            <a:r>
              <a:rPr lang="fr-FR" b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Pour 03 raisons:</a:t>
            </a:r>
          </a:p>
          <a:p>
            <a:pPr algn="just" eaLnBrk="0" hangingPunct="0">
              <a:tabLst>
                <a:tab pos="573088" algn="l"/>
              </a:tabLst>
            </a:pPr>
            <a:r>
              <a:rPr lang="fr-FR" dirty="0" smtClean="0">
                <a:latin typeface="Constantia" pitchFamily="18" charset="0"/>
                <a:cs typeface="Times New Roman" pitchFamily="18" charset="0"/>
              </a:rPr>
              <a:t>-Vérifier s’il ne s’agit pas d’exclusion de garantie</a:t>
            </a:r>
            <a:r>
              <a:rPr lang="fr-FR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*  </a:t>
            </a:r>
          </a:p>
          <a:p>
            <a:pPr algn="just" eaLnBrk="0" hangingPunct="0">
              <a:tabLst>
                <a:tab pos="573088" algn="l"/>
              </a:tabLst>
            </a:pPr>
            <a:endParaRPr lang="fr-FR" dirty="0" smtClean="0">
              <a:latin typeface="Constantia" pitchFamily="18" charset="0"/>
              <a:cs typeface="Times New Roman" pitchFamily="18" charset="0"/>
            </a:endParaRPr>
          </a:p>
          <a:p>
            <a:pPr algn="just" eaLnBrk="0" hangingPunct="0">
              <a:buFontTx/>
              <a:buChar char="-"/>
              <a:tabLst>
                <a:tab pos="573088" algn="l"/>
              </a:tabLst>
            </a:pPr>
            <a:r>
              <a:rPr lang="fr-FR" dirty="0" smtClean="0">
                <a:latin typeface="Constantia" pitchFamily="18" charset="0"/>
                <a:cs typeface="Times New Roman" pitchFamily="18" charset="0"/>
              </a:rPr>
              <a:t>Vérifier la régularité de la facturation</a:t>
            </a:r>
            <a:r>
              <a:rPr lang="fr-FR" dirty="0" smtClean="0">
                <a:solidFill>
                  <a:srgbClr val="00B0F0"/>
                </a:solidFill>
                <a:latin typeface="Constantia" pitchFamily="18" charset="0"/>
                <a:cs typeface="Times New Roman" pitchFamily="18" charset="0"/>
              </a:rPr>
              <a:t>*</a:t>
            </a:r>
          </a:p>
          <a:p>
            <a:pPr algn="just" eaLnBrk="0" hangingPunct="0">
              <a:tabLst>
                <a:tab pos="573088" algn="l"/>
              </a:tabLst>
            </a:pPr>
            <a:endParaRPr lang="fr-FR" dirty="0" smtClean="0">
              <a:solidFill>
                <a:srgbClr val="00B0F0"/>
              </a:solidFill>
              <a:latin typeface="Constantia" pitchFamily="18" charset="0"/>
              <a:cs typeface="Times New Roman" pitchFamily="18" charset="0"/>
            </a:endParaRPr>
          </a:p>
          <a:p>
            <a:pPr algn="just" eaLnBrk="0" hangingPunct="0">
              <a:buFontTx/>
              <a:buChar char="-"/>
              <a:tabLst>
                <a:tab pos="573088" algn="l"/>
              </a:tabLst>
            </a:pPr>
            <a:r>
              <a:rPr lang="fr-FR" dirty="0" smtClean="0">
                <a:latin typeface="Constantia" pitchFamily="18" charset="0"/>
                <a:cs typeface="Times New Roman" pitchFamily="18" charset="0"/>
              </a:rPr>
              <a:t> Appui à l’assuré à travers la délivrance de bon de prise en charge  (Si traitement hors réseau Tiers Payant)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Constantia" pitchFamily="18" charset="0"/>
                <a:cs typeface="Times New Roman" pitchFamily="18" charset="0"/>
              </a:rPr>
              <a:t>*</a:t>
            </a:r>
          </a:p>
          <a:p>
            <a:pPr algn="just" eaLnBrk="0" hangingPunct="0">
              <a:tabLst>
                <a:tab pos="573088" algn="l"/>
              </a:tabLst>
            </a:pPr>
            <a:endParaRPr lang="fr-FR" sz="2000" dirty="0" smtClean="0">
              <a:latin typeface="Constantia" pitchFamily="18" charset="0"/>
            </a:endParaRPr>
          </a:p>
          <a:p>
            <a:pPr algn="just" eaLnBrk="0" hangingPunct="0">
              <a:buFontTx/>
              <a:buChar char="•"/>
              <a:tabLst>
                <a:tab pos="573088" algn="l"/>
              </a:tabLst>
            </a:pPr>
            <a:r>
              <a:rPr lang="fr-FR" b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Exemples:</a:t>
            </a:r>
          </a:p>
          <a:p>
            <a:pPr algn="just" eaLnBrk="0" hangingPunct="0">
              <a:tabLst>
                <a:tab pos="573088" algn="l"/>
              </a:tabLst>
            </a:pPr>
            <a:r>
              <a:rPr lang="fr-FR" sz="2800" dirty="0" smtClean="0">
                <a:latin typeface="Constantia" pitchFamily="18" charset="0"/>
                <a:cs typeface="Times New Roman" pitchFamily="18" charset="0"/>
              </a:rPr>
              <a:t>-</a:t>
            </a:r>
            <a:r>
              <a:rPr lang="fr-FR" dirty="0" smtClean="0">
                <a:latin typeface="Constantia" pitchFamily="18" charset="0"/>
                <a:cs typeface="Times New Roman" pitchFamily="18" charset="0"/>
              </a:rPr>
              <a:t>Les séances de dialyse</a:t>
            </a:r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nstantia" pitchFamily="18" charset="0"/>
                <a:cs typeface="Times New Roman" pitchFamily="18" charset="0"/>
              </a:rPr>
              <a:t>*</a:t>
            </a:r>
            <a:r>
              <a:rPr lang="fr-FR" dirty="0" smtClean="0">
                <a:latin typeface="Constantia" pitchFamily="18" charset="0"/>
                <a:cs typeface="Times New Roman" pitchFamily="18" charset="0"/>
              </a:rPr>
              <a:t>, la chimiothérapie</a:t>
            </a:r>
            <a:r>
              <a:rPr lang="fr-FR" dirty="0" smtClean="0">
                <a:solidFill>
                  <a:srgbClr val="FF6600"/>
                </a:solidFill>
                <a:latin typeface="Constantia" pitchFamily="18" charset="0"/>
                <a:cs typeface="Times New Roman" pitchFamily="18" charset="0"/>
              </a:rPr>
              <a:t>*</a:t>
            </a:r>
            <a:r>
              <a:rPr lang="fr-FR" dirty="0" smtClean="0">
                <a:latin typeface="Constantia" pitchFamily="18" charset="0"/>
                <a:cs typeface="Times New Roman" pitchFamily="18" charset="0"/>
              </a:rPr>
              <a:t>, bilan ou traitement hormonaux, les IVG, les interventions chirurgicales programmées</a:t>
            </a:r>
            <a:r>
              <a:rPr lang="fr-FR" sz="2800" dirty="0" smtClean="0">
                <a:solidFill>
                  <a:srgbClr val="CC3300"/>
                </a:solidFill>
                <a:latin typeface="Constantia" pitchFamily="18" charset="0"/>
                <a:cs typeface="Times New Roman" pitchFamily="18" charset="0"/>
              </a:rPr>
              <a:t>*</a:t>
            </a:r>
          </a:p>
          <a:p>
            <a:pPr algn="just" eaLnBrk="0" hangingPunct="0">
              <a:buFontTx/>
              <a:buChar char="•"/>
              <a:tabLst>
                <a:tab pos="573088" algn="l"/>
              </a:tabLst>
            </a:pPr>
            <a:r>
              <a:rPr lang="fr-FR" b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En cas d’urgence l’acte est pratiqué</a:t>
            </a:r>
          </a:p>
          <a:p>
            <a:pPr algn="just" eaLnBrk="0" hangingPunct="0">
              <a:tabLst>
                <a:tab pos="573088" algn="l"/>
              </a:tabLst>
            </a:pPr>
            <a:endParaRPr lang="fr-FR" sz="2800" dirty="0" smtClean="0">
              <a:solidFill>
                <a:srgbClr val="FF0000"/>
              </a:solidFill>
              <a:latin typeface="Constantia" pitchFamily="18" charset="0"/>
            </a:endParaRPr>
          </a:p>
          <a:p>
            <a:pPr eaLnBrk="0" hangingPunct="0">
              <a:buFontTx/>
              <a:buChar char="•"/>
              <a:tabLst>
                <a:tab pos="573088" algn="l"/>
              </a:tabLst>
            </a:pPr>
            <a:endParaRPr lang="fr-FR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186766" cy="642942"/>
          </a:xfrm>
        </p:spPr>
        <p:txBody>
          <a:bodyPr/>
          <a:lstStyle/>
          <a:p>
            <a:pPr marL="742950" indent="-742950" algn="ctr" eaLnBrk="1" hangingPunct="1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6.2 Entente Préalable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ChangeArrowheads="1"/>
          </p:cNvSpPr>
          <p:nvPr/>
        </p:nvSpPr>
        <p:spPr bwMode="auto">
          <a:xfrm>
            <a:off x="0" y="1354138"/>
            <a:ext cx="91440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2" algn="just" eaLnBrk="0" hangingPunct="0">
              <a:tabLst>
                <a:tab pos="228600" algn="l"/>
              </a:tabLst>
              <a:defRPr/>
            </a:pPr>
            <a:r>
              <a:rPr lang="fr-FR" dirty="0" smtClean="0">
                <a:solidFill>
                  <a:srgbClr val="FF0000"/>
                </a:solidFill>
                <a:latin typeface="Constantia" pitchFamily="18" charset="0"/>
              </a:rPr>
              <a:t>Certains actes, Produits et/ou prestations sont exclus.</a:t>
            </a:r>
          </a:p>
          <a:p>
            <a:pPr lvl="2" algn="just" eaLnBrk="0" hangingPunct="0">
              <a:tabLst>
                <a:tab pos="228600" algn="l"/>
              </a:tabLst>
              <a:defRPr/>
            </a:pPr>
            <a:r>
              <a:rPr lang="fr-FR" dirty="0" smtClean="0">
                <a:latin typeface="Constantia" pitchFamily="18" charset="0"/>
              </a:rPr>
              <a:t> </a:t>
            </a:r>
            <a:endParaRPr lang="fr-FR" dirty="0">
              <a:latin typeface="Constantia" pitchFamily="18" charset="0"/>
            </a:endParaRPr>
          </a:p>
          <a:p>
            <a:pPr marL="742950" lvl="1" indent="-285750" algn="just" eaLnBrk="0" hangingPunct="0">
              <a:buFont typeface="Arial" charset="0"/>
              <a:buChar char="•"/>
              <a:tabLst>
                <a:tab pos="228600" algn="l"/>
              </a:tabLst>
              <a:defRPr/>
            </a:pPr>
            <a:r>
              <a:rPr lang="fr-FR" dirty="0">
                <a:latin typeface="Constantia" pitchFamily="18" charset="0"/>
              </a:rPr>
              <a:t>Les produits alimentaires et de régime (sucre, sel de régime, lait, farine, petits pots…)</a:t>
            </a:r>
          </a:p>
          <a:p>
            <a:pPr marL="742950" lvl="1" indent="-285750" algn="just" eaLnBrk="0" hangingPunct="0">
              <a:tabLst>
                <a:tab pos="228600" algn="l"/>
              </a:tabLst>
              <a:defRPr/>
            </a:pPr>
            <a:endParaRPr lang="fr-FR" dirty="0">
              <a:solidFill>
                <a:schemeClr val="accent4">
                  <a:lumMod val="60000"/>
                  <a:lumOff val="40000"/>
                </a:schemeClr>
              </a:solidFill>
              <a:latin typeface="Constantia" pitchFamily="18" charset="0"/>
            </a:endParaRPr>
          </a:p>
          <a:p>
            <a:pPr marL="742950" lvl="1" indent="-285750" algn="just" eaLnBrk="0" hangingPunct="0">
              <a:buFont typeface="Arial" charset="0"/>
              <a:buChar char="•"/>
              <a:tabLst>
                <a:tab pos="228600" algn="l"/>
              </a:tabLst>
              <a:defRPr/>
            </a:pPr>
            <a:r>
              <a:rPr lang="fr-FR" dirty="0">
                <a:latin typeface="Constantia" pitchFamily="18" charset="0"/>
              </a:rPr>
              <a:t>Les produits homéopathiques</a:t>
            </a:r>
            <a:r>
              <a:rPr lang="fr-FR" dirty="0">
                <a:solidFill>
                  <a:srgbClr val="C00000"/>
                </a:solidFill>
                <a:latin typeface="Constantia" pitchFamily="18" charset="0"/>
              </a:rPr>
              <a:t>*</a:t>
            </a:r>
            <a:r>
              <a:rPr lang="fr-FR" dirty="0">
                <a:latin typeface="Constantia" pitchFamily="18" charset="0"/>
              </a:rPr>
              <a:t>, médecine traditionnelle</a:t>
            </a:r>
          </a:p>
          <a:p>
            <a:pPr marL="742950" lvl="1" indent="-285750" algn="just" eaLnBrk="0" hangingPunct="0">
              <a:tabLst>
                <a:tab pos="228600" algn="l"/>
              </a:tabLst>
              <a:defRPr/>
            </a:pP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  <a:latin typeface="Constantia" pitchFamily="18" charset="0"/>
            </a:endParaRPr>
          </a:p>
          <a:p>
            <a:pPr marL="742950" lvl="1" indent="-285750" algn="just" eaLnBrk="0" hangingPunct="0">
              <a:buFont typeface="Arial" charset="0"/>
              <a:buChar char="•"/>
              <a:tabLst>
                <a:tab pos="228600" algn="l"/>
              </a:tabLst>
              <a:defRPr/>
            </a:pPr>
            <a:r>
              <a:rPr lang="fr-FR" dirty="0">
                <a:latin typeface="Constantia" pitchFamily="18" charset="0"/>
              </a:rPr>
              <a:t>Les médicaments et produits à but contraceptif </a:t>
            </a:r>
          </a:p>
          <a:p>
            <a:pPr marL="742950" lvl="1" indent="-285750" algn="just" eaLnBrk="0" hangingPunct="0">
              <a:buFont typeface="Arial" charset="0"/>
              <a:buChar char="•"/>
              <a:tabLst>
                <a:tab pos="228600" algn="l"/>
              </a:tabLst>
              <a:defRPr/>
            </a:pPr>
            <a:r>
              <a:rPr lang="fr-FR" dirty="0">
                <a:latin typeface="Constantia" pitchFamily="18" charset="0"/>
              </a:rPr>
              <a:t>Les frais liés à l'exploration(y compris bilan) et au traitement de la stérilité</a:t>
            </a:r>
          </a:p>
          <a:p>
            <a:pPr marL="742950" lvl="1" indent="-285750" algn="just" eaLnBrk="0" hangingPunct="0">
              <a:tabLst>
                <a:tab pos="228600" algn="l"/>
              </a:tabLst>
              <a:defRPr/>
            </a:pPr>
            <a:endParaRPr lang="fr-FR" dirty="0">
              <a:latin typeface="Constantia" pitchFamily="18" charset="0"/>
            </a:endParaRPr>
          </a:p>
          <a:p>
            <a:pPr marL="742950" lvl="1" indent="-285750" algn="just" eaLnBrk="0" hangingPunct="0">
              <a:buFont typeface="Arial" charset="0"/>
              <a:buChar char="•"/>
              <a:tabLst>
                <a:tab pos="228600" algn="l"/>
              </a:tabLst>
              <a:defRPr/>
            </a:pP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  <a:latin typeface="Constantia" pitchFamily="18" charset="0"/>
              </a:rPr>
              <a:t>Les vitamines et fortifiants (prescrit en dehors de toute affection)*</a:t>
            </a:r>
          </a:p>
          <a:p>
            <a:pPr marL="742950" lvl="1" indent="-285750" eaLnBrk="0" hangingPunct="0">
              <a:buFont typeface="Arial" charset="0"/>
              <a:buNone/>
              <a:tabLst>
                <a:tab pos="228600" algn="l"/>
              </a:tabLst>
              <a:defRPr/>
            </a:pPr>
            <a:endParaRPr lang="fr-FR" dirty="0">
              <a:solidFill>
                <a:schemeClr val="accent1"/>
              </a:solidFill>
              <a:latin typeface="Constantia" pitchFamily="18" charset="0"/>
            </a:endParaRPr>
          </a:p>
          <a:p>
            <a:pPr lvl="2" eaLnBrk="0" hangingPunct="0">
              <a:tabLst>
                <a:tab pos="228600" algn="l"/>
              </a:tabLst>
              <a:defRPr/>
            </a:pPr>
            <a:endParaRPr lang="fr-FR" sz="2000" dirty="0">
              <a:latin typeface="Times New Roman" pitchFamily="18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285752"/>
          </a:xfrm>
        </p:spPr>
        <p:txBody>
          <a:bodyPr/>
          <a:lstStyle/>
          <a:p>
            <a:pPr marL="742950" indent="-742950" algn="ctr" eaLnBrk="1" hangingPunct="1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7. Exclusions Générales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571500" y="1343039"/>
            <a:ext cx="8215342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just" eaLnBrk="0" hangingPunct="0">
              <a:buFont typeface="Arial" charset="0"/>
              <a:buChar char="•"/>
              <a:tabLst>
                <a:tab pos="228600" algn="l"/>
              </a:tabLst>
            </a:pPr>
            <a:r>
              <a:rPr lang="fr-FR" dirty="0" smtClean="0">
                <a:latin typeface="Constantia" pitchFamily="18" charset="0"/>
              </a:rPr>
              <a:t>Les </a:t>
            </a:r>
            <a:r>
              <a:rPr lang="fr-FR" dirty="0">
                <a:latin typeface="Constantia" pitchFamily="18" charset="0"/>
              </a:rPr>
              <a:t>anorexigènes</a:t>
            </a:r>
            <a:r>
              <a:rPr lang="fr-FR" dirty="0">
                <a:solidFill>
                  <a:schemeClr val="accent2"/>
                </a:solidFill>
                <a:latin typeface="Constantia" pitchFamily="18" charset="0"/>
              </a:rPr>
              <a:t>*</a:t>
            </a:r>
            <a:r>
              <a:rPr lang="fr-FR" dirty="0">
                <a:latin typeface="Constantia" pitchFamily="18" charset="0"/>
              </a:rPr>
              <a:t> ou modérateurs d’appétit, les oréxigènes (Dynamogen, Tres Orix…)</a:t>
            </a:r>
          </a:p>
          <a:p>
            <a:pPr marL="342900" indent="-342900" algn="just" eaLnBrk="0" hangingPunct="0">
              <a:tabLst>
                <a:tab pos="228600" algn="l"/>
              </a:tabLst>
            </a:pPr>
            <a:endParaRPr lang="fr-FR" dirty="0">
              <a:solidFill>
                <a:schemeClr val="accent1"/>
              </a:solidFill>
              <a:latin typeface="Constantia" pitchFamily="18" charset="0"/>
            </a:endParaRPr>
          </a:p>
          <a:p>
            <a:pPr marL="342900" indent="-342900" algn="just" eaLnBrk="0" hangingPunct="0">
              <a:buFont typeface="Arial" charset="0"/>
              <a:buChar char="•"/>
              <a:tabLst>
                <a:tab pos="228600" algn="l"/>
              </a:tabLst>
            </a:pPr>
            <a:r>
              <a:rPr lang="fr-FR" dirty="0">
                <a:latin typeface="Constantia" pitchFamily="18" charset="0"/>
              </a:rPr>
              <a:t>Déparasitage périodique, systématique ou et routine</a:t>
            </a:r>
            <a:r>
              <a:rPr lang="fr-FR" dirty="0">
                <a:solidFill>
                  <a:srgbClr val="CC3300"/>
                </a:solidFill>
                <a:latin typeface="Constantia" pitchFamily="18" charset="0"/>
              </a:rPr>
              <a:t>*</a:t>
            </a:r>
          </a:p>
          <a:p>
            <a:pPr marL="342900" indent="-342900" algn="just" eaLnBrk="0" hangingPunct="0">
              <a:tabLst>
                <a:tab pos="228600" algn="l"/>
              </a:tabLst>
            </a:pPr>
            <a:endParaRPr lang="fr-FR" dirty="0">
              <a:solidFill>
                <a:srgbClr val="CC3300"/>
              </a:solidFill>
              <a:latin typeface="Constantia" pitchFamily="18" charset="0"/>
            </a:endParaRPr>
          </a:p>
          <a:p>
            <a:pPr marL="342900" indent="-342900" algn="just" eaLnBrk="0" hangingPunct="0">
              <a:buFont typeface="Arial" charset="0"/>
              <a:buChar char="•"/>
              <a:tabLst>
                <a:tab pos="228600" algn="l"/>
              </a:tabLst>
            </a:pPr>
            <a:r>
              <a:rPr lang="fr-FR" dirty="0">
                <a:latin typeface="Constantia" pitchFamily="18" charset="0"/>
              </a:rPr>
              <a:t>Les laxatifs(utilisation systématique</a:t>
            </a:r>
            <a:r>
              <a:rPr lang="fr-FR" dirty="0" smtClean="0">
                <a:latin typeface="Constantia" pitchFamily="18" charset="0"/>
              </a:rPr>
              <a:t>)</a:t>
            </a:r>
            <a:r>
              <a:rPr lang="fr-FR" dirty="0" smtClean="0">
                <a:solidFill>
                  <a:schemeClr val="accent1"/>
                </a:solidFill>
                <a:latin typeface="Constantia" pitchFamily="18" charset="0"/>
              </a:rPr>
              <a:t>*</a:t>
            </a:r>
          </a:p>
          <a:p>
            <a:pPr marL="342900" indent="-342900" algn="just" eaLnBrk="0" hangingPunct="0">
              <a:buFont typeface="Arial" charset="0"/>
              <a:buChar char="•"/>
              <a:tabLst>
                <a:tab pos="228600" algn="l"/>
              </a:tabLst>
            </a:pPr>
            <a:endParaRPr lang="fr-FR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marL="342900" indent="-342900" algn="just" eaLnBrk="0" hangingPunct="0">
              <a:buFont typeface="Arial" charset="0"/>
              <a:buChar char="•"/>
              <a:tabLst>
                <a:tab pos="228600" algn="l"/>
              </a:tabLst>
            </a:pPr>
            <a:r>
              <a:rPr lang="fr-FR" dirty="0" smtClean="0">
                <a:latin typeface="Constantia" pitchFamily="18" charset="0"/>
              </a:rPr>
              <a:t> Les antiseptiques locaux et produit pour hygiène intime (Solubacter, Cytéal, Bétadine,  Eosine…)</a:t>
            </a:r>
          </a:p>
          <a:p>
            <a:pPr marL="342900" indent="-342900" algn="just" eaLnBrk="0" hangingPunct="0">
              <a:buFont typeface="Arial" charset="0"/>
              <a:buChar char="•"/>
              <a:tabLst>
                <a:tab pos="228600" algn="l"/>
              </a:tabLst>
            </a:pPr>
            <a:endParaRPr lang="fr-FR" dirty="0">
              <a:solidFill>
                <a:schemeClr val="accent1"/>
              </a:solidFill>
              <a:latin typeface="Constantia" pitchFamily="18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fr-FR" dirty="0" smtClean="0">
                <a:solidFill>
                  <a:srgbClr val="FF0000"/>
                </a:solidFill>
                <a:latin typeface="Constantia" pitchFamily="18" charset="0"/>
              </a:rPr>
              <a:t>La chirurgie esthétique ou plastique(la chirurgie réparatrice est garantie)* </a:t>
            </a:r>
            <a:endParaRPr lang="fr-FR" dirty="0" smtClean="0">
              <a:solidFill>
                <a:srgbClr val="FF0000"/>
              </a:solidFill>
              <a:latin typeface="Constantia" pitchFamily="18" charset="0"/>
              <a:cs typeface="Times New Roman" pitchFamily="18" charset="0"/>
              <a:sym typeface="Symbol" pitchFamily="18" charset="2"/>
            </a:endParaRPr>
          </a:p>
          <a:p>
            <a:pPr marL="342900" indent="-342900" eaLnBrk="0" hangingPunct="0">
              <a:tabLst>
                <a:tab pos="228600" algn="l"/>
              </a:tabLst>
            </a:pPr>
            <a:endParaRPr lang="fr-FR" dirty="0">
              <a:latin typeface="Constantia" pitchFamily="18" charset="0"/>
            </a:endParaRPr>
          </a:p>
          <a:p>
            <a:pPr marL="342900" indent="-342900" eaLnBrk="0" hangingPunct="0">
              <a:tabLst>
                <a:tab pos="228600" algn="l"/>
              </a:tabLst>
            </a:pPr>
            <a:endParaRPr lang="fr-FR" sz="2000" dirty="0" smtClean="0">
              <a:latin typeface="Times New Roman" pitchFamily="18" charset="0"/>
            </a:endParaRPr>
          </a:p>
          <a:p>
            <a:pPr marL="342900" indent="-342900" eaLnBrk="0" hangingPunct="0">
              <a:tabLst>
                <a:tab pos="228600" algn="l"/>
              </a:tabLst>
            </a:pPr>
            <a:endParaRPr lang="fr-FR" sz="2000" dirty="0" smtClean="0">
              <a:latin typeface="Times New Roman" pitchFamily="18" charset="0"/>
            </a:endParaRPr>
          </a:p>
          <a:p>
            <a:pPr marL="342900" indent="-342900" eaLnBrk="0" hangingPunct="0">
              <a:tabLst>
                <a:tab pos="228600" algn="l"/>
              </a:tabLst>
            </a:pPr>
            <a:endParaRPr lang="fr-FR" sz="2000" dirty="0">
              <a:latin typeface="Times New Roman" pitchFamily="18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285752"/>
          </a:xfrm>
        </p:spPr>
        <p:txBody>
          <a:bodyPr/>
          <a:lstStyle/>
          <a:p>
            <a:pPr marL="742950" indent="-742950" algn="ctr" eaLnBrk="1" hangingPunct="1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7.1 Exclusions Générales(suite)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285750" y="1714488"/>
            <a:ext cx="86423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fr-FR" dirty="0">
                <a:latin typeface="Constantia" pitchFamily="18" charset="0"/>
              </a:rPr>
              <a:t>Bilan de santé non lié à une maladie</a:t>
            </a:r>
            <a:r>
              <a:rPr lang="fr-FR" dirty="0">
                <a:solidFill>
                  <a:srgbClr val="FF0000"/>
                </a:solidFill>
                <a:latin typeface="Constantia" pitchFamily="18" charset="0"/>
              </a:rPr>
              <a:t>*</a:t>
            </a:r>
          </a:p>
          <a:p>
            <a:pPr marL="342900" indent="-342900" algn="just"/>
            <a:endParaRPr lang="fr-FR" dirty="0">
              <a:latin typeface="Constantia" pitchFamily="18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fr-FR" dirty="0">
                <a:latin typeface="Constantia" pitchFamily="18" charset="0"/>
              </a:rPr>
              <a:t>Traitement de malformation congénitale</a:t>
            </a:r>
            <a:r>
              <a:rPr lang="fr-FR" dirty="0">
                <a:solidFill>
                  <a:schemeClr val="accent2"/>
                </a:solidFill>
                <a:latin typeface="Constantia" pitchFamily="18" charset="0"/>
              </a:rPr>
              <a:t>*</a:t>
            </a:r>
          </a:p>
          <a:p>
            <a:pPr marL="342900" indent="-342900" algn="just"/>
            <a:endParaRPr lang="fr-FR" dirty="0">
              <a:solidFill>
                <a:schemeClr val="accent2"/>
              </a:solidFill>
              <a:latin typeface="Constantia" pitchFamily="18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fr-FR" dirty="0" smtClean="0">
                <a:latin typeface="Constantia" pitchFamily="18" charset="0"/>
              </a:rPr>
              <a:t>Les vaccins</a:t>
            </a:r>
            <a:endParaRPr lang="fr-FR" dirty="0">
              <a:solidFill>
                <a:schemeClr val="accent1"/>
              </a:solidFill>
              <a:latin typeface="Constantia" pitchFamily="18" charset="0"/>
            </a:endParaRPr>
          </a:p>
          <a:p>
            <a:pPr marL="342900" indent="-342900" algn="just"/>
            <a:endParaRPr lang="fr-FR" dirty="0">
              <a:solidFill>
                <a:schemeClr val="accent1"/>
              </a:solidFill>
              <a:latin typeface="Constantia" pitchFamily="18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fr-FR" dirty="0" smtClean="0">
                <a:solidFill>
                  <a:srgbClr val="FF0000"/>
                </a:solidFill>
                <a:latin typeface="Constantia" pitchFamily="18" charset="0"/>
              </a:rPr>
              <a:t>Les produits cosmétiques : (émollients et apparentés), les gels, savons, les laits, talcs, shampoings, crèmes, dentifrices, fil dentaire, brosse</a:t>
            </a:r>
            <a:endParaRPr lang="fr-FR" dirty="0">
              <a:solidFill>
                <a:srgbClr val="FF0000"/>
              </a:solidFill>
              <a:latin typeface="Constantia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357190"/>
          </a:xfrm>
        </p:spPr>
        <p:txBody>
          <a:bodyPr/>
          <a:lstStyle/>
          <a:p>
            <a:pPr marL="742950" indent="-742950" algn="ctr" eaLnBrk="1" hangingPunct="1">
              <a:defRPr/>
            </a:pP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</a:b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</a:b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</a:br>
            <a:r>
              <a:rPr lang="fr-FR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7.4 Exclusions Générales(suite)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4016" y="1500174"/>
            <a:ext cx="7281322" cy="31700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SAHAM ET SYNAPPO</a:t>
            </a:r>
            <a:endParaRPr lang="fr-FR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  <a:p>
            <a:pPr algn="ctr">
              <a:defRPr/>
            </a:pPr>
            <a:r>
              <a:rPr lang="fr-FR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ENSEMBLE </a:t>
            </a:r>
          </a:p>
          <a:p>
            <a:pPr algn="ctr">
              <a:defRPr/>
            </a:pPr>
            <a:r>
              <a:rPr lang="fr-FR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POUR LE BIEN ETRE</a:t>
            </a:r>
          </a:p>
          <a:p>
            <a:pPr algn="ctr">
              <a:defRPr/>
            </a:pPr>
            <a:r>
              <a:rPr lang="fr-FR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DES </a:t>
            </a:r>
          </a:p>
          <a:p>
            <a:pPr algn="ctr">
              <a:defRPr/>
            </a:pPr>
            <a:r>
              <a:rPr lang="fr-FR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PHARMACIENS</a:t>
            </a:r>
            <a:endParaRPr lang="fr-FR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3333</TotalTime>
  <Words>803</Words>
  <Application>Microsoft Office PowerPoint</Application>
  <PresentationFormat>Affichage à l'écran (4:3)</PresentationFormat>
  <Paragraphs>204</Paragraphs>
  <Slides>16</Slides>
  <Notes>12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Débit</vt:lpstr>
      <vt:lpstr>Diapositive 1</vt:lpstr>
      <vt:lpstr>Diapositive 2</vt:lpstr>
      <vt:lpstr>Prestations Couvertes:</vt:lpstr>
      <vt:lpstr>2. Où s’exerce l’Assurance?</vt:lpstr>
      <vt:lpstr>3. Qui est Assuré?</vt:lpstr>
      <vt:lpstr>4. Plafonds de Remboursement ou de Prise en Charge </vt:lpstr>
      <vt:lpstr>Diapositive 7</vt:lpstr>
      <vt:lpstr>5. Modalités de Prise en Charge</vt:lpstr>
      <vt:lpstr>5.1 Modalités de Prise en Charge </vt:lpstr>
      <vt:lpstr>Diapositive 10</vt:lpstr>
      <vt:lpstr>6.1 Entrée en Vigueur des Garanties </vt:lpstr>
      <vt:lpstr>6.2 Entente Préalable</vt:lpstr>
      <vt:lpstr>7. Exclusions Générales</vt:lpstr>
      <vt:lpstr>7.1 Exclusions Générales(suite)</vt:lpstr>
      <vt:lpstr>   7.4 Exclusions Générales(suite)</vt:lpstr>
      <vt:lpstr>Diapositive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COUVERTURE ASSISTANCE  COLINA</dc:title>
  <dc:creator>colina</dc:creator>
  <cp:lastModifiedBy>COLINA</cp:lastModifiedBy>
  <cp:revision>341</cp:revision>
  <dcterms:created xsi:type="dcterms:W3CDTF">2009-06-08T19:31:26Z</dcterms:created>
  <dcterms:modified xsi:type="dcterms:W3CDTF">2016-02-22T17:44:14Z</dcterms:modified>
</cp:coreProperties>
</file>