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313" r:id="rId4"/>
    <p:sldId id="281" r:id="rId5"/>
    <p:sldId id="303" r:id="rId6"/>
    <p:sldId id="304" r:id="rId7"/>
    <p:sldId id="319" r:id="rId8"/>
    <p:sldId id="320" r:id="rId9"/>
    <p:sldId id="321" r:id="rId10"/>
    <p:sldId id="307" r:id="rId11"/>
    <p:sldId id="308" r:id="rId12"/>
    <p:sldId id="314" r:id="rId13"/>
    <p:sldId id="318" r:id="rId14"/>
    <p:sldId id="316" r:id="rId15"/>
    <p:sldId id="309" r:id="rId16"/>
    <p:sldId id="312" r:id="rId17"/>
    <p:sldId id="32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EA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832" autoAdjust="0"/>
    <p:restoredTop sz="94640" autoAdjust="0"/>
  </p:normalViewPr>
  <p:slideViewPr>
    <p:cSldViewPr>
      <p:cViewPr varScale="1">
        <p:scale>
          <a:sx n="69" d="100"/>
          <a:sy n="69" d="100"/>
        </p:scale>
        <p:origin x="-151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5.xml"/><Relationship Id="rId3" Type="http://schemas.openxmlformats.org/officeDocument/2006/relationships/slide" Target="slides/slide8.xml"/><Relationship Id="rId7" Type="http://schemas.openxmlformats.org/officeDocument/2006/relationships/slide" Target="slides/slide12.xml"/><Relationship Id="rId2" Type="http://schemas.openxmlformats.org/officeDocument/2006/relationships/slide" Target="slides/slide7.xml"/><Relationship Id="rId1" Type="http://schemas.openxmlformats.org/officeDocument/2006/relationships/slide" Target="slides/slide6.xml"/><Relationship Id="rId6" Type="http://schemas.openxmlformats.org/officeDocument/2006/relationships/slide" Target="slides/slide11.xml"/><Relationship Id="rId5" Type="http://schemas.openxmlformats.org/officeDocument/2006/relationships/slide" Target="slides/slide10.xml"/><Relationship Id="rId10" Type="http://schemas.openxmlformats.org/officeDocument/2006/relationships/slide" Target="slides/slide17.xml"/><Relationship Id="rId4" Type="http://schemas.openxmlformats.org/officeDocument/2006/relationships/slide" Target="slides/slide9.xml"/><Relationship Id="rId9" Type="http://schemas.openxmlformats.org/officeDocument/2006/relationships/slide" Target="slides/slide1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81A3E-55FF-4252-84AC-33DCEA71A06E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18CAF-A88B-4EBD-B7FE-907DBAD4563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18CAF-A88B-4EBD-B7FE-907DBAD4563E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2AAF45E-163D-4562-B16B-F7E726B37A33}" type="datetimeFigureOut">
              <a:rPr lang="fr-FR" smtClean="0"/>
              <a:pPr/>
              <a:t>25/02/2016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342700-1342-4D48-8846-54C2C7CF5D9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euille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euille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785784" y="2571744"/>
            <a:ext cx="8358215" cy="714380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</a:rPr>
              <a:t>OFFRES D’ASSURANCE VIE</a:t>
            </a: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2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entury Schoolboo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86116" y="4500570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u="sng" dirty="0" smtClean="0"/>
              <a:t>Présenté par :</a:t>
            </a:r>
          </a:p>
        </p:txBody>
      </p:sp>
      <p:sp>
        <p:nvSpPr>
          <p:cNvPr id="10" name="Sous-titre 2"/>
          <p:cNvSpPr txBox="1">
            <a:spLocks/>
          </p:cNvSpPr>
          <p:nvPr/>
        </p:nvSpPr>
        <p:spPr>
          <a:xfrm>
            <a:off x="2627784" y="4869161"/>
            <a:ext cx="4032448" cy="1415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ALASSANE SYLLA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Image 16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1429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357553" y="285729"/>
            <a:ext cx="2214579" cy="584775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fr-FR" sz="32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entury Schoolbook" pitchFamily="18" charset="0"/>
              </a:rPr>
              <a:t>Plan</a:t>
            </a:r>
            <a:endParaRPr lang="fr-FR" sz="3200" b="1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20" name="Arrondir un rectangle avec un coin diagonal 19"/>
          <p:cNvSpPr/>
          <p:nvPr/>
        </p:nvSpPr>
        <p:spPr>
          <a:xfrm>
            <a:off x="142844" y="1214422"/>
            <a:ext cx="8715437" cy="5500726"/>
          </a:xfrm>
          <a:prstGeom prst="round2DiagRect">
            <a:avLst/>
          </a:prstGeom>
          <a:solidFill>
            <a:srgbClr val="00B050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85721" y="1500174"/>
            <a:ext cx="8501124" cy="29546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  <a:latin typeface="Century Schoolbook" pitchFamily="18" charset="0"/>
              </a:rPr>
              <a:t>            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dirty="0" smtClean="0">
              <a:solidFill>
                <a:schemeClr val="bg1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pPr>
              <a:buFont typeface="Wingdings" pitchFamily="2" charset="2"/>
              <a:buChar char="Ø"/>
            </a:pPr>
            <a:endParaRPr lang="fr-FR" b="1" dirty="0" smtClean="0">
              <a:solidFill>
                <a:schemeClr val="bg1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Century Schoolbook" pitchFamily="18" charset="0"/>
              </a:rPr>
              <a:t>Paragraphe 2 : Les produits adaptés à vos besoins</a:t>
            </a:r>
          </a:p>
          <a:p>
            <a:endParaRPr lang="fr-FR" b="1" dirty="0" smtClean="0"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b="1" dirty="0" smtClean="0">
                <a:latin typeface="Century Schoolbook" pitchFamily="18" charset="0"/>
              </a:rPr>
              <a:t>Paragraphe 3 : Les avantages de l’assurance vie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entury Schoolbook" pitchFamily="18" charset="0"/>
              </a:rPr>
              <a:t>                                                            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entury Schoolbook" pitchFamily="18" charset="0"/>
              </a:rPr>
              <a:t>                                </a:t>
            </a:r>
            <a:endParaRPr lang="fr-FR" b="1" dirty="0" smtClean="0">
              <a:solidFill>
                <a:schemeClr val="bg1"/>
              </a:solidFill>
              <a:latin typeface="Century Schoolbook" pitchFamily="18" charset="0"/>
            </a:endParaRPr>
          </a:p>
          <a:p>
            <a:endParaRPr lang="fr-FR" sz="800" dirty="0">
              <a:solidFill>
                <a:schemeClr val="bg1"/>
              </a:solidFill>
              <a:latin typeface="Century Schoolbook" pitchFamily="18" charset="0"/>
            </a:endParaRPr>
          </a:p>
        </p:txBody>
      </p:sp>
      <p:pic>
        <p:nvPicPr>
          <p:cNvPr id="12" name="Image 11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1429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142852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re 1"/>
          <p:cNvSpPr txBox="1">
            <a:spLocks/>
          </p:cNvSpPr>
          <p:nvPr/>
        </p:nvSpPr>
        <p:spPr>
          <a:xfrm>
            <a:off x="179513" y="857232"/>
            <a:ext cx="2535100" cy="578647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endParaRPr lang="fr-FR" sz="1200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  <a:p>
            <a:r>
              <a:rPr lang="fr-FR" sz="1200" b="1" dirty="0" smtClean="0">
                <a:solidFill>
                  <a:srgbClr val="002060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sz="1200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endParaRPr lang="fr-FR" sz="1200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2:</a:t>
            </a:r>
            <a:r>
              <a:rPr lang="fr-FR" sz="1200" b="1" dirty="0">
                <a:latin typeface="Century Schoolbook" pitchFamily="18" charset="0"/>
              </a:rPr>
              <a:t> </a:t>
            </a:r>
            <a:r>
              <a:rPr lang="fr-FR" sz="1200" b="1" dirty="0" smtClean="0">
                <a:latin typeface="Century Schoolbook" pitchFamily="18" charset="0"/>
              </a:rPr>
              <a:t>Les produits adaptés à vos besoins</a:t>
            </a:r>
          </a:p>
          <a:p>
            <a:pPr indent="-171450"/>
            <a:endParaRPr lang="fr-FR" sz="1200" b="1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3: Les avantages de l’assurance vie</a:t>
            </a:r>
            <a:endParaRPr lang="fr-FR" sz="1200" b="1" dirty="0"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7488" y="1357298"/>
            <a:ext cx="6070332" cy="442582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742950" lvl="1" indent="-28575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fr-FR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NOS OFFRES D’ASSURANCE VIE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fr-FR" sz="3200" b="1" dirty="0" smtClean="0">
                <a:latin typeface="Century Schoolbook" pitchFamily="18" charset="0"/>
              </a:rPr>
              <a:t>Problématique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fr-FR" sz="3200" b="1" dirty="0" smtClean="0">
                <a:latin typeface="Century Schoolbook" pitchFamily="18" charset="0"/>
              </a:rPr>
              <a:t>Nos produits pour les pharmaciens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fr-FR" sz="3200" b="1" dirty="0" smtClean="0">
                <a:latin typeface="Century Schoolbook" pitchFamily="18" charset="0"/>
              </a:rPr>
              <a:t>Les avantages de l’assurance Vie</a:t>
            </a:r>
          </a:p>
          <a:p>
            <a:pPr marL="742950" lvl="1" indent="-285750" eaLnBrk="0" hangingPunct="0">
              <a:spcBef>
                <a:spcPct val="20000"/>
              </a:spcBef>
            </a:pPr>
            <a:endParaRPr lang="fr-FR" sz="3200" b="1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10800000" flipV="1">
            <a:off x="0" y="6572272"/>
            <a:ext cx="9144000" cy="7143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 descr="Logo SAHAM assurance vie_Min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3700" y="142852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3214678" y="1428736"/>
            <a:ext cx="5643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Paragraphe 1: Problématique de la prévoyance dans nos sociétés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0364" y="2071678"/>
            <a:ext cx="5857884" cy="4307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I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Schoolbook" pitchFamily="18" charset="0"/>
            </a:endParaRP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fr-FR" sz="21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deviendront</a:t>
            </a:r>
            <a:r>
              <a:rPr lang="en-US" sz="2000" b="1" dirty="0" smtClean="0"/>
              <a:t> le conjoint et les </a:t>
            </a:r>
            <a:r>
              <a:rPr lang="en-US" sz="2000" b="1" dirty="0" err="1" smtClean="0"/>
              <a:t>enfants</a:t>
            </a:r>
            <a:r>
              <a:rPr lang="en-US" sz="2000" b="1" dirty="0" smtClean="0"/>
              <a:t>?</a:t>
            </a: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 smtClean="0"/>
              <a:t>  Qui </a:t>
            </a:r>
            <a:r>
              <a:rPr lang="en-US" sz="2000" b="1" dirty="0" err="1" smtClean="0"/>
              <a:t>s’occupera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d’eux</a:t>
            </a:r>
            <a:r>
              <a:rPr lang="en-US" sz="2000" b="1" dirty="0" smtClean="0"/>
              <a:t>?</a:t>
            </a: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Mes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enfants</a:t>
            </a:r>
            <a:r>
              <a:rPr lang="en-US" sz="2000" b="1" dirty="0" smtClean="0"/>
              <a:t> se </a:t>
            </a:r>
            <a:r>
              <a:rPr lang="en-US" sz="2000" b="1" dirty="0" err="1" smtClean="0"/>
              <a:t>retrouveront-ils</a:t>
            </a:r>
            <a:r>
              <a:rPr lang="en-US" sz="2000" b="1" dirty="0" smtClean="0"/>
              <a:t> à la rue?</a:t>
            </a: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Pourront-ils</a:t>
            </a:r>
            <a:r>
              <a:rPr lang="en-US" sz="2000" b="1" dirty="0" smtClean="0"/>
              <a:t> continuer </a:t>
            </a:r>
            <a:r>
              <a:rPr lang="en-US" sz="2000" b="1" dirty="0" err="1" smtClean="0"/>
              <a:t>leurs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études</a:t>
            </a:r>
            <a:r>
              <a:rPr lang="en-US" sz="2000" b="1" dirty="0" smtClean="0"/>
              <a:t>?</a:t>
            </a: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 smtClean="0"/>
              <a:t>  Comment continuer à payer </a:t>
            </a:r>
            <a:r>
              <a:rPr lang="en-US" sz="2000" b="1" dirty="0" err="1" smtClean="0"/>
              <a:t>leur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scolarité</a:t>
            </a:r>
            <a:r>
              <a:rPr lang="en-US" sz="2000" b="1" dirty="0" smtClean="0"/>
              <a:t>?</a:t>
            </a: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Quel</a:t>
            </a:r>
            <a:r>
              <a:rPr lang="en-US" sz="2000" b="1" dirty="0" smtClean="0"/>
              <a:t> sera </a:t>
            </a:r>
            <a:r>
              <a:rPr lang="en-US" sz="2000" b="1" dirty="0" err="1" smtClean="0"/>
              <a:t>mon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revenu</a:t>
            </a:r>
            <a:r>
              <a:rPr lang="en-US" sz="2000" b="1" dirty="0" smtClean="0"/>
              <a:t> à la </a:t>
            </a:r>
            <a:r>
              <a:rPr lang="en-US" sz="2000" b="1" dirty="0" err="1" smtClean="0"/>
              <a:t>retraite</a:t>
            </a:r>
            <a:r>
              <a:rPr lang="en-US" sz="2000" b="1" dirty="0" smtClean="0"/>
              <a:t>?</a:t>
            </a:r>
          </a:p>
          <a:p>
            <a:pPr marL="520700" indent="-2921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 smtClean="0"/>
              <a:t>  Comment </a:t>
            </a:r>
            <a:r>
              <a:rPr lang="en-US" sz="2000" b="1" dirty="0" err="1" smtClean="0"/>
              <a:t>m’occuper</a:t>
            </a:r>
            <a:r>
              <a:rPr lang="en-US" sz="2000" b="1" dirty="0" smtClean="0"/>
              <a:t> de la </a:t>
            </a:r>
            <a:r>
              <a:rPr lang="en-US" sz="2000" b="1" dirty="0" err="1" smtClean="0"/>
              <a:t>scolarité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mes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enfants</a:t>
            </a:r>
            <a:r>
              <a:rPr lang="en-US" sz="2000" b="1" dirty="0" smtClean="0"/>
              <a:t> en bas </a:t>
            </a:r>
            <a:r>
              <a:rPr lang="en-US" sz="2000" b="1" dirty="0" err="1" smtClean="0"/>
              <a:t>âge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quand</a:t>
            </a:r>
            <a:r>
              <a:rPr lang="en-US" sz="2000" b="1" dirty="0" smtClean="0"/>
              <a:t> je </a:t>
            </a:r>
            <a:r>
              <a:rPr lang="en-US" sz="2000" b="1" dirty="0" err="1" smtClean="0"/>
              <a:t>serai</a:t>
            </a:r>
            <a:r>
              <a:rPr lang="en-US" sz="2000" b="1" dirty="0" smtClean="0"/>
              <a:t> à la </a:t>
            </a:r>
            <a:r>
              <a:rPr lang="en-US" sz="2000" b="1" dirty="0" err="1" smtClean="0"/>
              <a:t>retraite</a:t>
            </a:r>
            <a:r>
              <a:rPr lang="en-US" sz="2000" b="1" dirty="0" smtClean="0"/>
              <a:t>?</a:t>
            </a:r>
          </a:p>
          <a:p>
            <a:pPr marL="520700" indent="-292100">
              <a:lnSpc>
                <a:spcPct val="90000"/>
              </a:lnSpc>
            </a:pP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endParaRPr lang="fr-FR" sz="2000" b="1" dirty="0" smtClean="0">
              <a:solidFill>
                <a:srgbClr val="002060"/>
              </a:solidFill>
            </a:endParaRPr>
          </a:p>
          <a:p>
            <a:pPr lvl="2">
              <a:buFont typeface="Wingdings" pitchFamily="2" charset="2"/>
              <a:buChar char="§"/>
            </a:pPr>
            <a:endParaRPr lang="fr-FR" sz="21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fr-CI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Schoolbook" pitchFamily="18" charset="0"/>
            </a:endParaRPr>
          </a:p>
          <a:p>
            <a:pPr>
              <a:buFont typeface="Wingdings" pitchFamily="2" charset="2"/>
              <a:buChar char="§"/>
            </a:pPr>
            <a:endParaRPr lang="fr-FR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Schoolbook" pitchFamily="18" charset="0"/>
            </a:endParaRPr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179513" y="857232"/>
            <a:ext cx="2535100" cy="578647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endParaRPr lang="fr-FR" sz="1200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r>
              <a:rPr lang="fr-FR" sz="1200" b="1" dirty="0" smtClean="0">
                <a:solidFill>
                  <a:srgbClr val="002060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sz="1200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endParaRPr lang="fr-FR" sz="1200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2:</a:t>
            </a:r>
            <a:r>
              <a:rPr lang="fr-FR" sz="1200" b="1" dirty="0">
                <a:latin typeface="Century Schoolbook" pitchFamily="18" charset="0"/>
              </a:rPr>
              <a:t> </a:t>
            </a:r>
            <a:r>
              <a:rPr lang="fr-FR" sz="1200" b="1" dirty="0" smtClean="0">
                <a:latin typeface="Century Schoolbook" pitchFamily="18" charset="0"/>
              </a:rPr>
              <a:t>Les produits adaptés à vos besoins</a:t>
            </a:r>
          </a:p>
          <a:p>
            <a:pPr indent="-171450"/>
            <a:endParaRPr lang="fr-FR" sz="1200" b="1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3: Les avantages de l’assurance vie</a:t>
            </a:r>
            <a:endParaRPr lang="fr-FR" sz="1200" b="1" dirty="0"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000365" y="2000241"/>
            <a:ext cx="45720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I" b="1" dirty="0" smtClean="0">
                <a:solidFill>
                  <a:srgbClr val="002060"/>
                </a:solidFill>
                <a:latin typeface="Century Schoolbook" pitchFamily="18" charset="0"/>
              </a:rPr>
              <a:t>A. La Retraite Complémentaire</a:t>
            </a:r>
          </a:p>
          <a:p>
            <a:endParaRPr lang="fr-CI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endParaRPr lang="fr-FR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10800000">
            <a:off x="0" y="6856412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142852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3071802" y="1357298"/>
            <a:ext cx="5786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Paragraphe 2: Les produits adaptés à vos besoins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79513" y="857232"/>
            <a:ext cx="2535100" cy="578647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endParaRPr lang="fr-FR" sz="1200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  <a:p>
            <a:r>
              <a:rPr lang="fr-FR" sz="1200" b="1" dirty="0" smtClean="0">
                <a:solidFill>
                  <a:srgbClr val="002060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sz="1200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endParaRPr lang="fr-FR" sz="1200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2:</a:t>
            </a:r>
            <a:r>
              <a:rPr lang="fr-FR" sz="1200" b="1" dirty="0">
                <a:latin typeface="Century Schoolbook" pitchFamily="18" charset="0"/>
              </a:rPr>
              <a:t> </a:t>
            </a:r>
            <a:r>
              <a:rPr lang="fr-FR" sz="1200" b="1" dirty="0" smtClean="0">
                <a:latin typeface="Century Schoolbook" pitchFamily="18" charset="0"/>
              </a:rPr>
              <a:t>Les produits adaptés à vos besoins</a:t>
            </a:r>
          </a:p>
          <a:p>
            <a:pPr indent="-171450"/>
            <a:endParaRPr lang="fr-FR" sz="1200" b="1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3: Les avantages de l’assurance vie</a:t>
            </a:r>
            <a:endParaRPr lang="fr-FR" sz="1200" b="1" dirty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071802" y="2285992"/>
            <a:ext cx="5784612" cy="30469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endParaRPr lang="fr-FR" sz="3200" b="1" u="sng" dirty="0" smtClean="0">
              <a:latin typeface="Century Schoolbook" pitchFamily="18" charset="0"/>
            </a:endParaRPr>
          </a:p>
          <a:p>
            <a:endParaRPr lang="fr-FR" sz="3200" b="1" u="sng" dirty="0" smtClean="0">
              <a:latin typeface="Century Schoolbook" pitchFamily="18" charset="0"/>
            </a:endParaRPr>
          </a:p>
          <a:p>
            <a:endParaRPr lang="fr-FR" sz="3200" b="1" u="sng" dirty="0" smtClean="0">
              <a:latin typeface="Century Schoolbook" pitchFamily="18" charset="0"/>
            </a:endParaRPr>
          </a:p>
          <a:p>
            <a:endParaRPr lang="fr-FR" sz="3200" b="1" u="sng" dirty="0" smtClean="0">
              <a:latin typeface="Century Schoolbook" pitchFamily="18" charset="0"/>
            </a:endParaRPr>
          </a:p>
          <a:p>
            <a:endParaRPr lang="fr-FR" sz="3200" b="1" u="sng" dirty="0" smtClean="0">
              <a:latin typeface="Century Schoolbook" pitchFamily="18" charset="0"/>
            </a:endParaRPr>
          </a:p>
          <a:p>
            <a:endParaRPr lang="fr-FR" sz="3200" b="1" u="sng" dirty="0" smtClean="0">
              <a:latin typeface="Century Schoolbook" pitchFamily="18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Tableau 21"/>
          <p:cNvGraphicFramePr>
            <a:graphicFrameLocks noGrp="1"/>
          </p:cNvGraphicFramePr>
          <p:nvPr/>
        </p:nvGraphicFramePr>
        <p:xfrm>
          <a:off x="171566" y="857232"/>
          <a:ext cx="8758152" cy="574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4959"/>
                <a:gridCol w="6653193"/>
              </a:tblGrid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ill sans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Gill sans"/>
                          <a:ea typeface="Times New Roman" pitchFamily="18" charset="0"/>
                          <a:cs typeface="Tahoma" pitchFamily="34" charset="0"/>
                        </a:rPr>
                        <a:t>Objectif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</a:rPr>
                        <a:t>Constituer et servir une épargne par des versements réguliers ou libres libellés en FCFA . 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1984">
                <a:tc>
                  <a:txBody>
                    <a:bodyPr/>
                    <a:lstStyle/>
                    <a:p>
                      <a:endParaRPr lang="fr-FR" sz="2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sz="2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sz="2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fr-FR" sz="2200" b="1" dirty="0" smtClean="0">
                          <a:solidFill>
                            <a:srgbClr val="0070C0"/>
                          </a:solidFill>
                        </a:rPr>
                        <a:t>Fonctionnement</a:t>
                      </a:r>
                      <a:endParaRPr lang="fr-FR" sz="22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 algn="just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800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Constitution d’un capital par versements</a:t>
                      </a:r>
                      <a:r>
                        <a:rPr kumimoji="0" lang="fr-FR" sz="1800" i="0" strike="noStrike" cap="none" normalizeH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 réguliers et /ou libres</a:t>
                      </a:r>
                    </a:p>
                    <a:p>
                      <a:pPr marL="216000" marR="0" lvl="0" indent="-216000" algn="just" defTabSz="914400" rtl="0" eaLnBrk="0" fontAlgn="base" latinLnBrk="0" hangingPunct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En cas de Décès ou d’invalidité Absolue et Définitive de l’Assuré avant le terme du contrat, SAHAM Assurance Vie garantit le paiement du capital, revalorisé à la date de survenance du risque, au taux minimum de 3,5% + Participations aux bénéfices, diminué des éventuels rachats partiels,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0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u="none" dirty="0" smtClean="0">
                        <a:solidFill>
                          <a:srgbClr val="0070C0"/>
                        </a:solidFill>
                        <a:latin typeface="Gill sans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u="none" dirty="0" smtClean="0">
                          <a:solidFill>
                            <a:srgbClr val="0070C0"/>
                          </a:solidFill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Avantages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r>
                        <a:rPr lang="fr-F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</a:rPr>
                        <a:t>Préparer</a:t>
                      </a:r>
                      <a:r>
                        <a:rPr lang="fr-FR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</a:rPr>
                        <a:t> un projet, à son rythme et en toute sécurité</a:t>
                      </a: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r>
                        <a:rPr lang="fr-FR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Profiter des multiples avantages de l’enveloppe Assurance-vie</a:t>
                      </a: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ü"/>
                      </a:pPr>
                      <a:r>
                        <a:rPr lang="fr-F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Libre choix</a:t>
                      </a:r>
                      <a:r>
                        <a:rPr lang="fr-FR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 des bénéficiaires des capitaux</a:t>
                      </a: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ü"/>
                      </a:pPr>
                      <a:r>
                        <a:rPr lang="fr-FR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Capitaux insaisissables</a:t>
                      </a: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ü"/>
                      </a:pPr>
                      <a:r>
                        <a:rPr lang="fr-FR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Capitaux hors assiette de partage au décès</a:t>
                      </a: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ü"/>
                      </a:pPr>
                      <a:r>
                        <a:rPr lang="fr-FR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Exonération totale de</a:t>
                      </a:r>
                      <a:r>
                        <a:rPr lang="fr-FR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  <a:cs typeface="Arial" pitchFamily="34" charset="0"/>
                        </a:rPr>
                        <a:t> droits de successions</a:t>
                      </a:r>
                      <a:endParaRPr lang="fr-FR" sz="18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Gill sans"/>
                        <a:cs typeface="Arial" pitchFamily="34" charset="0"/>
                      </a:endParaRP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</a:pPr>
                      <a:endParaRPr lang="fr-FR" sz="18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Gill sans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3071802" y="1357298"/>
            <a:ext cx="5786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Paragraphe 2: Les produits adaptés à vos besoins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0365" y="2000241"/>
            <a:ext cx="45720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I" b="1" dirty="0" smtClean="0">
                <a:solidFill>
                  <a:srgbClr val="002060"/>
                </a:solidFill>
                <a:latin typeface="Century Schoolbook" pitchFamily="18" charset="0"/>
              </a:rPr>
              <a:t>B. La Temporaire Décès</a:t>
            </a:r>
          </a:p>
          <a:p>
            <a:endParaRPr lang="fr-CI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endParaRPr lang="fr-FR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endParaRPr lang="fr-FR" dirty="0"/>
          </a:p>
        </p:txBody>
      </p:sp>
      <p:sp>
        <p:nvSpPr>
          <p:cNvPr id="27" name="Titre 1"/>
          <p:cNvSpPr txBox="1">
            <a:spLocks/>
          </p:cNvSpPr>
          <p:nvPr/>
        </p:nvSpPr>
        <p:spPr>
          <a:xfrm>
            <a:off x="179513" y="857232"/>
            <a:ext cx="2535100" cy="578647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endParaRPr lang="fr-FR" sz="1200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  <a:p>
            <a:r>
              <a:rPr lang="fr-FR" sz="1200" b="1" dirty="0" smtClean="0">
                <a:solidFill>
                  <a:srgbClr val="002060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sz="1200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endParaRPr lang="fr-FR" sz="1200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2:</a:t>
            </a:r>
            <a:r>
              <a:rPr lang="fr-FR" sz="1200" b="1" dirty="0">
                <a:latin typeface="Century Schoolbook" pitchFamily="18" charset="0"/>
              </a:rPr>
              <a:t> </a:t>
            </a:r>
            <a:r>
              <a:rPr lang="fr-FR" sz="1200" b="1" dirty="0" smtClean="0">
                <a:latin typeface="Century Schoolbook" pitchFamily="18" charset="0"/>
              </a:rPr>
              <a:t>Les produits adaptés à vos besoins</a:t>
            </a:r>
          </a:p>
          <a:p>
            <a:pPr indent="-171450"/>
            <a:endParaRPr lang="fr-FR" sz="1200" b="1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3: Les avantages de l’assurance vie</a:t>
            </a:r>
            <a:endParaRPr lang="fr-FR" sz="1200" b="1" dirty="0"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" name="Tableau 26"/>
          <p:cNvGraphicFramePr>
            <a:graphicFrameLocks noGrp="1"/>
          </p:cNvGraphicFramePr>
          <p:nvPr/>
        </p:nvGraphicFramePr>
        <p:xfrm>
          <a:off x="171566" y="857233"/>
          <a:ext cx="8758152" cy="5797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4959"/>
                <a:gridCol w="6653193"/>
              </a:tblGrid>
              <a:tr h="7858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ill sans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Gill sans"/>
                          <a:ea typeface="Times New Roman" pitchFamily="18" charset="0"/>
                          <a:cs typeface="Tahoma" pitchFamily="34" charset="0"/>
                        </a:rPr>
                        <a:t>Objectif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</a:rPr>
                        <a:t>Verser au(x) bénéficiaire(s) désigné(s) un capital forfaitaire</a:t>
                      </a:r>
                      <a:r>
                        <a:rPr lang="fr-FR" sz="1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</a:rPr>
                        <a:t> en cas de</a:t>
                      </a:r>
                      <a:r>
                        <a:rPr lang="fr-FR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Gill sans"/>
                        </a:rPr>
                        <a:t> décès ou d’Invalidité Absolue et Définitive.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8782">
                <a:tc>
                  <a:txBody>
                    <a:bodyPr/>
                    <a:lstStyle/>
                    <a:p>
                      <a:endParaRPr lang="fr-FR" sz="2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sz="2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sz="2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fr-FR" sz="2200" b="1" dirty="0" smtClean="0">
                          <a:solidFill>
                            <a:srgbClr val="0070C0"/>
                          </a:solidFill>
                        </a:rPr>
                        <a:t>Fonctionnement</a:t>
                      </a:r>
                      <a:endParaRPr lang="fr-FR" sz="22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 algn="just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600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A la souscription l’assuré choisit le montant du capital garanti en tenant compte de différents paramètres dont son poids financier dans le couple;</a:t>
                      </a:r>
                    </a:p>
                    <a:p>
                      <a:pPr marL="216000" indent="-216000" algn="just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600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Il est recommandé de choisir un multiple du revenu annuel (Chiffre d’affaires ou bénéfices annuels de la Pharmacie);</a:t>
                      </a:r>
                    </a:p>
                    <a:p>
                      <a:pPr marL="216000" indent="-216000" algn="just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None/>
                        <a:tabLst>
                          <a:tab pos="457200" algn="l"/>
                        </a:tabLst>
                      </a:pPr>
                      <a:endParaRPr kumimoji="0" lang="fr-FR" sz="1600" i="0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l sans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216000" indent="-216000" algn="just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600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La prime est calculée en tenant compte du capital choisi de l’âge de l’assuré de son état de santé et de la durée du contrat;</a:t>
                      </a:r>
                      <a:endParaRPr kumimoji="0" lang="fr-FR" sz="1600" i="0" strike="noStrike" cap="none" normalizeH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ill sans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57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u="none" dirty="0" smtClean="0">
                        <a:solidFill>
                          <a:srgbClr val="0070C0"/>
                        </a:solidFill>
                        <a:latin typeface="Gill sans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u="none" dirty="0" smtClean="0">
                          <a:solidFill>
                            <a:srgbClr val="0070C0"/>
                          </a:solidFill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Avantages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 algn="just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600" i="0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 Permet entre autres, de pallier ou compenser  la disparition des revenus du défunt et de faire face aux besoins financiers de sa famille;</a:t>
                      </a:r>
                    </a:p>
                    <a:p>
                      <a:pPr marL="216000" indent="-216000" algn="just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Font typeface="Wingdings" pitchFamily="2" charset="2"/>
                        <a:buChar char="Ø"/>
                        <a:tabLst>
                          <a:tab pos="457200" algn="l"/>
                        </a:tabLst>
                      </a:pPr>
                      <a:r>
                        <a:rPr kumimoji="0" lang="fr-FR" sz="1600" i="0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ill sans"/>
                          <a:ea typeface="Calibri" pitchFamily="34" charset="0"/>
                          <a:cs typeface="Times New Roman" pitchFamily="18" charset="0"/>
                        </a:rPr>
                        <a:t> Souscrit en couverture d’un engagement financier (caution, découvert, prêt personnel), le contrat temporaire décès permet de dédommager les créanciers en cas de décès de l’assuré.</a:t>
                      </a:r>
                    </a:p>
                    <a:p>
                      <a:pPr marL="216000" indent="-21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endParaRPr lang="fr-FR" sz="18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Gill sans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928661" y="1428737"/>
          <a:ext cx="7572429" cy="2974670"/>
        </p:xfrm>
        <a:graphic>
          <a:graphicData uri="http://schemas.openxmlformats.org/drawingml/2006/table">
            <a:tbl>
              <a:tblPr/>
              <a:tblGrid>
                <a:gridCol w="1353907"/>
                <a:gridCol w="865870"/>
                <a:gridCol w="1763226"/>
                <a:gridCol w="1904915"/>
                <a:gridCol w="1684511"/>
              </a:tblGrid>
              <a:tr h="25588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SIMULATION DE PRIME SELON CINQ SCENARII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624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5954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Capital Décès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Taux de Prime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Prime Annuelle par Personne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31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Scénario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30 ans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1 000 000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1,16%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    11 625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31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Scénario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35 ans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1 000 000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1,24%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    12 375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31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Scénario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40 ans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1 000 000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1,40%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    14 000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31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Scénario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45 ans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1 000 000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1,48%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    14 800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31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Scénario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50 ans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     1 000 000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Cambria"/>
                        </a:rPr>
                        <a:t>1,56%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         15 649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2643174" y="1285860"/>
            <a:ext cx="5786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Paragraphe 2: Les produits adaptés à vos besoins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0365" y="2000241"/>
            <a:ext cx="45720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I" b="1" dirty="0" smtClean="0">
                <a:solidFill>
                  <a:srgbClr val="002060"/>
                </a:solidFill>
                <a:latin typeface="Century Schoolbook" pitchFamily="18" charset="0"/>
              </a:rPr>
              <a:t>C. La Rente Education</a:t>
            </a:r>
          </a:p>
          <a:p>
            <a:endParaRPr lang="fr-CI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endParaRPr lang="fr-FR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endParaRPr lang="fr-FR" dirty="0"/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179513" y="857232"/>
            <a:ext cx="2535100" cy="578647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endParaRPr lang="fr-FR" sz="1200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  <a:p>
            <a:r>
              <a:rPr lang="fr-FR" sz="1200" b="1" dirty="0" smtClean="0">
                <a:solidFill>
                  <a:srgbClr val="002060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sz="1200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endParaRPr lang="fr-FR" sz="1200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2:</a:t>
            </a:r>
            <a:r>
              <a:rPr lang="fr-FR" sz="1200" b="1" dirty="0">
                <a:latin typeface="Century Schoolbook" pitchFamily="18" charset="0"/>
              </a:rPr>
              <a:t> </a:t>
            </a:r>
            <a:r>
              <a:rPr lang="fr-FR" sz="1200" b="1" dirty="0" smtClean="0">
                <a:latin typeface="Century Schoolbook" pitchFamily="18" charset="0"/>
              </a:rPr>
              <a:t>Les produits adaptés à vos besoins</a:t>
            </a:r>
          </a:p>
          <a:p>
            <a:pPr indent="-171450"/>
            <a:endParaRPr lang="fr-FR" sz="1200" b="1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3: Les avantages de l’assurance vie</a:t>
            </a:r>
            <a:endParaRPr lang="fr-FR" sz="1200" b="1" dirty="0"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081102"/>
            <a:ext cx="8072494" cy="45624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La Rente Education est  un contrat </a:t>
            </a:r>
            <a:r>
              <a:rPr lang="fr-FR" sz="2000" dirty="0" smtClean="0">
                <a:solidFill>
                  <a:srgbClr val="002060"/>
                </a:solidFill>
              </a:rPr>
              <a:t>d’assurance souscrit en vue de sécuriser l’éducation de ses enfants ou de ses proches</a:t>
            </a:r>
          </a:p>
          <a:p>
            <a:pPr>
              <a:buNone/>
            </a:pPr>
            <a:endParaRPr lang="fr-FR" sz="2000" dirty="0" smtClean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        Avec </a:t>
            </a:r>
            <a:r>
              <a:rPr lang="fr-FR" sz="2000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la Rente Education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 , </a:t>
            </a:r>
            <a:r>
              <a:rPr lang="fr-FR" sz="2000" dirty="0" err="1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Saham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 Assurance Vie s’engage  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sz="2000" dirty="0" smtClean="0"/>
          </a:p>
          <a:p>
            <a:pPr>
              <a:lnSpc>
                <a:spcPct val="90000"/>
              </a:lnSpc>
              <a:buFontTx/>
              <a:buBlip>
                <a:blip r:embed="rId3"/>
              </a:buBlip>
            </a:pP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A verser annuellement une somme d’argent au bénéficiaire pendant 6 ans , si l’assuré est en vie à la fin de la période de paiement des cotisations 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000" dirty="0" smtClean="0"/>
              <a:t> </a:t>
            </a:r>
          </a:p>
          <a:p>
            <a:pPr>
              <a:buBlip>
                <a:blip r:embed="rId3"/>
              </a:buBlip>
            </a:pP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Tahoma" pitchFamily="34" charset="0"/>
              </a:rPr>
              <a:t>A verser annuellement une somme d’argent au bénéficiaire à partir du décès  de l’assuré jusqu’au terme du contrat , si l’assuré décède avant  à la fin de la période de paiement des cotisations .</a:t>
            </a:r>
          </a:p>
          <a:p>
            <a:pPr>
              <a:lnSpc>
                <a:spcPct val="90000"/>
              </a:lnSpc>
              <a:buFontTx/>
              <a:buNone/>
            </a:pPr>
            <a:endParaRPr lang="fr-FR" sz="20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fr-FR" sz="2000" dirty="0" smtClean="0">
                <a:solidFill>
                  <a:schemeClr val="hlink"/>
                </a:solidFill>
              </a:rPr>
              <a:t>    </a:t>
            </a:r>
            <a:endParaRPr lang="fr-FR" sz="2000" dirty="0" smtClean="0">
              <a:solidFill>
                <a:schemeClr val="tx2">
                  <a:lumMod val="75000"/>
                </a:schemeClr>
              </a:solidFill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endParaRPr lang="fr-FR" sz="20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 smtClean="0">
                <a:cs typeface="Times New Roman" pitchFamily="18" charset="0"/>
              </a:rPr>
              <a:t>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214282" y="71435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Gill sans"/>
              </a:rPr>
              <a:t>La preuve par l’exemple:</a:t>
            </a:r>
            <a:endParaRPr lang="fr-FR" sz="2000" dirty="0">
              <a:solidFill>
                <a:srgbClr val="0070C0"/>
              </a:solidFill>
              <a:latin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34" y="1214422"/>
            <a:ext cx="8215370" cy="442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fr-FR" b="1" dirty="0" smtClean="0"/>
              <a:t>M. Traore a 40 ans et a un enfant  de 13 ans;</a:t>
            </a:r>
          </a:p>
          <a:p>
            <a:pPr>
              <a:buFontTx/>
              <a:buChar char="-"/>
            </a:pPr>
            <a:r>
              <a:rPr lang="fr-FR" b="1" dirty="0" smtClean="0"/>
              <a:t>Il prévoit une scolarité normale pour son enfant qui doit avoir le BAC à18 ans</a:t>
            </a:r>
          </a:p>
          <a:p>
            <a:pPr>
              <a:buFontTx/>
              <a:buChar char="-"/>
            </a:pPr>
            <a:r>
              <a:rPr lang="fr-FR" b="1" dirty="0" smtClean="0"/>
              <a:t>Il prévoit une bourse de 1 Million par an pour les études supérieures de son enfant;</a:t>
            </a:r>
          </a:p>
          <a:p>
            <a:pPr>
              <a:buFontTx/>
              <a:buChar char="-"/>
            </a:pPr>
            <a:r>
              <a:rPr lang="fr-FR" b="1" dirty="0" smtClean="0"/>
              <a:t>Nous avons ci-dessous les paramètres du produit Rente Education:</a:t>
            </a:r>
          </a:p>
          <a:p>
            <a:endParaRPr lang="fr-FR" b="1" dirty="0" smtClean="0"/>
          </a:p>
          <a:p>
            <a:pPr>
              <a:buFont typeface="Wingdings" pitchFamily="2" charset="2"/>
              <a:buChar char="ü"/>
            </a:pPr>
            <a:r>
              <a:rPr lang="fr-FR" b="1" dirty="0" smtClean="0"/>
              <a:t>       Durée de cotisation: 5 ans</a:t>
            </a:r>
          </a:p>
          <a:p>
            <a:pPr>
              <a:buFont typeface="Wingdings" pitchFamily="2" charset="2"/>
              <a:buChar char="ü"/>
            </a:pPr>
            <a:r>
              <a:rPr lang="fr-FR" b="1" dirty="0" smtClean="0"/>
              <a:t>       Rente Annuelle: 1 Million</a:t>
            </a:r>
          </a:p>
          <a:p>
            <a:pPr>
              <a:buFont typeface="Wingdings" pitchFamily="2" charset="2"/>
              <a:buChar char="ü"/>
            </a:pPr>
            <a:r>
              <a:rPr lang="fr-FR" b="1" dirty="0" smtClean="0"/>
              <a:t>       Age assuré: 40 ans</a:t>
            </a:r>
          </a:p>
          <a:p>
            <a:r>
              <a:rPr lang="fr-FR" b="1" dirty="0" smtClean="0"/>
              <a:t>Ces paramètres nous donnent  une prime mensuelle de 101 724 F CFA.</a:t>
            </a:r>
          </a:p>
          <a:p>
            <a:endParaRPr lang="fr-FR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6"/>
          <p:cNvSpPr>
            <a:spLocks noGrp="1"/>
          </p:cNvSpPr>
          <p:nvPr>
            <p:ph type="title"/>
          </p:nvPr>
        </p:nvSpPr>
        <p:spPr>
          <a:xfrm>
            <a:off x="142844" y="260648"/>
            <a:ext cx="7067128" cy="792088"/>
          </a:xfrm>
        </p:spPr>
        <p:txBody>
          <a:bodyPr/>
          <a:lstStyle/>
          <a:p>
            <a:r>
              <a:rPr lang="fr-FR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Illustration - Vie</a:t>
            </a:r>
            <a:endParaRPr lang="fr-FR" b="1" dirty="0">
              <a:solidFill>
                <a:schemeClr val="tx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23" name="Text Box 3"/>
          <p:cNvSpPr txBox="1">
            <a:spLocks noChangeArrowheads="1"/>
          </p:cNvSpPr>
          <p:nvPr/>
        </p:nvSpPr>
        <p:spPr bwMode="auto">
          <a:xfrm>
            <a:off x="990600" y="1752600"/>
            <a:ext cx="7772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24" name="Line 5"/>
          <p:cNvSpPr>
            <a:spLocks noChangeShapeType="1"/>
          </p:cNvSpPr>
          <p:nvPr/>
        </p:nvSpPr>
        <p:spPr bwMode="auto">
          <a:xfrm flipV="1">
            <a:off x="457200" y="3657600"/>
            <a:ext cx="0" cy="457200"/>
          </a:xfrm>
          <a:prstGeom prst="line">
            <a:avLst/>
          </a:prstGeom>
          <a:noFill/>
          <a:ln w="38100" cap="sq">
            <a:solidFill>
              <a:srgbClr val="3366FF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25" name="Line 7"/>
          <p:cNvSpPr>
            <a:spLocks noChangeShapeType="1"/>
          </p:cNvSpPr>
          <p:nvPr/>
        </p:nvSpPr>
        <p:spPr bwMode="auto">
          <a:xfrm>
            <a:off x="4724400" y="2667000"/>
            <a:ext cx="0" cy="4572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26" name="Line 8"/>
          <p:cNvSpPr>
            <a:spLocks noChangeShapeType="1"/>
          </p:cNvSpPr>
          <p:nvPr/>
        </p:nvSpPr>
        <p:spPr bwMode="auto">
          <a:xfrm flipV="1">
            <a:off x="4724400" y="3657600"/>
            <a:ext cx="0" cy="457200"/>
          </a:xfrm>
          <a:prstGeom prst="line">
            <a:avLst/>
          </a:prstGeom>
          <a:noFill/>
          <a:ln w="38100" cap="rnd">
            <a:solidFill>
              <a:srgbClr val="333333"/>
            </a:solidFill>
            <a:prstDash val="sysDot"/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127" name="Object 9"/>
          <p:cNvGraphicFramePr>
            <a:graphicFrameLocks noChangeAspect="1"/>
          </p:cNvGraphicFramePr>
          <p:nvPr/>
        </p:nvGraphicFramePr>
        <p:xfrm>
          <a:off x="304800" y="3252788"/>
          <a:ext cx="8458200" cy="352425"/>
        </p:xfrm>
        <a:graphic>
          <a:graphicData uri="http://schemas.openxmlformats.org/presentationml/2006/ole">
            <p:oleObj spid="_x0000_s6146" name="Feuille de calcul" r:id="rId3" imgW="9011160" imgH="416160" progId="Excel.Sheet.8">
              <p:embed/>
            </p:oleObj>
          </a:graphicData>
        </a:graphic>
      </p:graphicFrame>
      <p:sp>
        <p:nvSpPr>
          <p:cNvPr id="128" name="Line 10"/>
          <p:cNvSpPr>
            <a:spLocks noChangeShapeType="1"/>
          </p:cNvSpPr>
          <p:nvPr/>
        </p:nvSpPr>
        <p:spPr bwMode="auto">
          <a:xfrm>
            <a:off x="6858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29" name="Line 11"/>
          <p:cNvSpPr>
            <a:spLocks noChangeShapeType="1"/>
          </p:cNvSpPr>
          <p:nvPr/>
        </p:nvSpPr>
        <p:spPr bwMode="auto">
          <a:xfrm>
            <a:off x="914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0" name="Line 12"/>
          <p:cNvSpPr>
            <a:spLocks noChangeShapeType="1"/>
          </p:cNvSpPr>
          <p:nvPr/>
        </p:nvSpPr>
        <p:spPr bwMode="auto">
          <a:xfrm>
            <a:off x="4572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1" name="Line 13"/>
          <p:cNvSpPr>
            <a:spLocks noChangeShapeType="1"/>
          </p:cNvSpPr>
          <p:nvPr/>
        </p:nvSpPr>
        <p:spPr bwMode="auto">
          <a:xfrm>
            <a:off x="15240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2" name="Line 14"/>
          <p:cNvSpPr>
            <a:spLocks noChangeShapeType="1"/>
          </p:cNvSpPr>
          <p:nvPr/>
        </p:nvSpPr>
        <p:spPr bwMode="auto">
          <a:xfrm>
            <a:off x="1295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3" name="Line 15"/>
          <p:cNvSpPr>
            <a:spLocks noChangeShapeType="1"/>
          </p:cNvSpPr>
          <p:nvPr/>
        </p:nvSpPr>
        <p:spPr bwMode="auto">
          <a:xfrm>
            <a:off x="17526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4" name="Line 16"/>
          <p:cNvSpPr>
            <a:spLocks noChangeShapeType="1"/>
          </p:cNvSpPr>
          <p:nvPr/>
        </p:nvSpPr>
        <p:spPr bwMode="auto">
          <a:xfrm>
            <a:off x="2438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5" name="Line 17"/>
          <p:cNvSpPr>
            <a:spLocks noChangeShapeType="1"/>
          </p:cNvSpPr>
          <p:nvPr/>
        </p:nvSpPr>
        <p:spPr bwMode="auto">
          <a:xfrm>
            <a:off x="22098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6" name="Line 18"/>
          <p:cNvSpPr>
            <a:spLocks noChangeShapeType="1"/>
          </p:cNvSpPr>
          <p:nvPr/>
        </p:nvSpPr>
        <p:spPr bwMode="auto">
          <a:xfrm>
            <a:off x="26670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7" name="Line 19"/>
          <p:cNvSpPr>
            <a:spLocks noChangeShapeType="1"/>
          </p:cNvSpPr>
          <p:nvPr/>
        </p:nvSpPr>
        <p:spPr bwMode="auto">
          <a:xfrm>
            <a:off x="32766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8" name="Line 20"/>
          <p:cNvSpPr>
            <a:spLocks noChangeShapeType="1"/>
          </p:cNvSpPr>
          <p:nvPr/>
        </p:nvSpPr>
        <p:spPr bwMode="auto">
          <a:xfrm>
            <a:off x="41148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39" name="Line 21"/>
          <p:cNvSpPr>
            <a:spLocks noChangeShapeType="1"/>
          </p:cNvSpPr>
          <p:nvPr/>
        </p:nvSpPr>
        <p:spPr bwMode="auto">
          <a:xfrm>
            <a:off x="38862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0" name="Line 22"/>
          <p:cNvSpPr>
            <a:spLocks noChangeShapeType="1"/>
          </p:cNvSpPr>
          <p:nvPr/>
        </p:nvSpPr>
        <p:spPr bwMode="auto">
          <a:xfrm>
            <a:off x="4343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1" name="Line 23"/>
          <p:cNvSpPr>
            <a:spLocks noChangeShapeType="1"/>
          </p:cNvSpPr>
          <p:nvPr/>
        </p:nvSpPr>
        <p:spPr bwMode="auto">
          <a:xfrm>
            <a:off x="35052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2" name="Line 24"/>
          <p:cNvSpPr>
            <a:spLocks noChangeShapeType="1"/>
          </p:cNvSpPr>
          <p:nvPr/>
        </p:nvSpPr>
        <p:spPr bwMode="auto">
          <a:xfrm>
            <a:off x="30480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3" name="Line 27"/>
          <p:cNvSpPr>
            <a:spLocks noChangeShapeType="1"/>
          </p:cNvSpPr>
          <p:nvPr/>
        </p:nvSpPr>
        <p:spPr bwMode="auto">
          <a:xfrm>
            <a:off x="5562600" y="2667000"/>
            <a:ext cx="0" cy="457200"/>
          </a:xfrm>
          <a:prstGeom prst="line">
            <a:avLst/>
          </a:prstGeom>
          <a:noFill/>
          <a:ln w="38100" cap="sq">
            <a:solidFill>
              <a:srgbClr val="00008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4" name="Line 28"/>
          <p:cNvSpPr>
            <a:spLocks noChangeShapeType="1"/>
          </p:cNvSpPr>
          <p:nvPr/>
        </p:nvSpPr>
        <p:spPr bwMode="auto">
          <a:xfrm>
            <a:off x="6400800" y="2667000"/>
            <a:ext cx="0" cy="457200"/>
          </a:xfrm>
          <a:prstGeom prst="line">
            <a:avLst/>
          </a:prstGeom>
          <a:noFill/>
          <a:ln w="38100" cap="sq">
            <a:solidFill>
              <a:srgbClr val="00008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5" name="Line 29"/>
          <p:cNvSpPr>
            <a:spLocks noChangeShapeType="1"/>
          </p:cNvSpPr>
          <p:nvPr/>
        </p:nvSpPr>
        <p:spPr bwMode="auto">
          <a:xfrm>
            <a:off x="7239000" y="2667000"/>
            <a:ext cx="0" cy="457200"/>
          </a:xfrm>
          <a:prstGeom prst="line">
            <a:avLst/>
          </a:prstGeom>
          <a:noFill/>
          <a:ln w="38100" cap="sq">
            <a:solidFill>
              <a:srgbClr val="00008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6" name="Line 30"/>
          <p:cNvSpPr>
            <a:spLocks noChangeShapeType="1"/>
          </p:cNvSpPr>
          <p:nvPr/>
        </p:nvSpPr>
        <p:spPr bwMode="auto">
          <a:xfrm>
            <a:off x="8077200" y="2667000"/>
            <a:ext cx="0" cy="457200"/>
          </a:xfrm>
          <a:prstGeom prst="line">
            <a:avLst/>
          </a:prstGeom>
          <a:noFill/>
          <a:ln w="38100" cap="sq">
            <a:solidFill>
              <a:srgbClr val="00008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7" name="Line 31"/>
          <p:cNvSpPr>
            <a:spLocks noChangeShapeType="1"/>
          </p:cNvSpPr>
          <p:nvPr/>
        </p:nvSpPr>
        <p:spPr bwMode="auto">
          <a:xfrm>
            <a:off x="8915400" y="2667000"/>
            <a:ext cx="0" cy="457200"/>
          </a:xfrm>
          <a:prstGeom prst="line">
            <a:avLst/>
          </a:prstGeom>
          <a:noFill/>
          <a:ln w="38100" cap="sq">
            <a:solidFill>
              <a:srgbClr val="00008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8" name="Text Box 33"/>
          <p:cNvSpPr txBox="1">
            <a:spLocks noChangeArrowheads="1"/>
          </p:cNvSpPr>
          <p:nvPr/>
        </p:nvSpPr>
        <p:spPr bwMode="auto">
          <a:xfrm>
            <a:off x="990600" y="2667000"/>
            <a:ext cx="533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9" name="Text Box 34"/>
          <p:cNvSpPr txBox="1">
            <a:spLocks noChangeArrowheads="1"/>
          </p:cNvSpPr>
          <p:nvPr/>
        </p:nvSpPr>
        <p:spPr bwMode="auto">
          <a:xfrm>
            <a:off x="2590800" y="3733800"/>
            <a:ext cx="381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0" name="Text Box 35"/>
          <p:cNvSpPr txBox="1">
            <a:spLocks noChangeArrowheads="1"/>
          </p:cNvSpPr>
          <p:nvPr/>
        </p:nvSpPr>
        <p:spPr bwMode="auto">
          <a:xfrm>
            <a:off x="1828800" y="2667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1" name="Text Box 36"/>
          <p:cNvSpPr txBox="1">
            <a:spLocks noChangeArrowheads="1"/>
          </p:cNvSpPr>
          <p:nvPr/>
        </p:nvSpPr>
        <p:spPr bwMode="auto">
          <a:xfrm>
            <a:off x="35814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52" name="Text Box 37"/>
          <p:cNvSpPr txBox="1">
            <a:spLocks noChangeArrowheads="1"/>
          </p:cNvSpPr>
          <p:nvPr/>
        </p:nvSpPr>
        <p:spPr bwMode="auto">
          <a:xfrm>
            <a:off x="4343400" y="37338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53" name="Text Box 38"/>
          <p:cNvSpPr txBox="1">
            <a:spLocks noChangeArrowheads="1"/>
          </p:cNvSpPr>
          <p:nvPr/>
        </p:nvSpPr>
        <p:spPr bwMode="auto">
          <a:xfrm>
            <a:off x="52578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54" name="Text Box 39"/>
          <p:cNvSpPr txBox="1">
            <a:spLocks noChangeArrowheads="1"/>
          </p:cNvSpPr>
          <p:nvPr/>
        </p:nvSpPr>
        <p:spPr bwMode="auto">
          <a:xfrm>
            <a:off x="61722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55" name="Text Box 40"/>
          <p:cNvSpPr txBox="1">
            <a:spLocks noChangeArrowheads="1"/>
          </p:cNvSpPr>
          <p:nvPr/>
        </p:nvSpPr>
        <p:spPr bwMode="auto">
          <a:xfrm>
            <a:off x="69342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56" name="Text Box 41"/>
          <p:cNvSpPr txBox="1">
            <a:spLocks noChangeArrowheads="1"/>
          </p:cNvSpPr>
          <p:nvPr/>
        </p:nvSpPr>
        <p:spPr bwMode="auto">
          <a:xfrm>
            <a:off x="78486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57" name="Text Box 42"/>
          <p:cNvSpPr txBox="1">
            <a:spLocks noChangeArrowheads="1"/>
          </p:cNvSpPr>
          <p:nvPr/>
        </p:nvSpPr>
        <p:spPr bwMode="auto">
          <a:xfrm>
            <a:off x="8458200" y="3733800"/>
            <a:ext cx="685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8" name="Text Box 44"/>
          <p:cNvSpPr txBox="1">
            <a:spLocks noChangeArrowheads="1"/>
          </p:cNvSpPr>
          <p:nvPr/>
        </p:nvSpPr>
        <p:spPr bwMode="auto">
          <a:xfrm>
            <a:off x="4038600" y="4267200"/>
            <a:ext cx="1371600" cy="707886"/>
          </a:xfrm>
          <a:prstGeom prst="rect">
            <a:avLst/>
          </a:prstGeom>
          <a:noFill/>
          <a:ln w="38100" cap="rnd">
            <a:solidFill>
              <a:srgbClr val="333333"/>
            </a:solidFill>
            <a:prstDash val="sysDot"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000" b="1">
                <a:solidFill>
                  <a:schemeClr val="tx1"/>
                </a:solidFill>
                <a:latin typeface="Verdana" pitchFamily="34" charset="0"/>
              </a:rPr>
              <a:t>Date d’expiration de la période de différée</a:t>
            </a:r>
          </a:p>
        </p:txBody>
      </p:sp>
      <p:sp>
        <p:nvSpPr>
          <p:cNvPr id="159" name="Text Box 45"/>
          <p:cNvSpPr txBox="1">
            <a:spLocks noChangeArrowheads="1"/>
          </p:cNvSpPr>
          <p:nvPr/>
        </p:nvSpPr>
        <p:spPr bwMode="auto">
          <a:xfrm>
            <a:off x="304800" y="4267200"/>
            <a:ext cx="304800" cy="730250"/>
          </a:xfrm>
          <a:prstGeom prst="rect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000" b="1">
                <a:solidFill>
                  <a:schemeClr val="tx1"/>
                </a:solidFill>
                <a:latin typeface="Verdana" pitchFamily="34" charset="0"/>
              </a:rPr>
              <a:t>MARS</a:t>
            </a:r>
          </a:p>
        </p:txBody>
      </p:sp>
      <p:sp>
        <p:nvSpPr>
          <p:cNvPr id="160" name="Line 46"/>
          <p:cNvSpPr>
            <a:spLocks noChangeShapeType="1"/>
          </p:cNvSpPr>
          <p:nvPr/>
        </p:nvSpPr>
        <p:spPr bwMode="auto">
          <a:xfrm flipV="1">
            <a:off x="609600" y="1676400"/>
            <a:ext cx="533400" cy="0"/>
          </a:xfrm>
          <a:prstGeom prst="line">
            <a:avLst/>
          </a:prstGeom>
          <a:noFill/>
          <a:ln w="38100" cap="sq">
            <a:solidFill>
              <a:srgbClr val="3366FF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61" name="Line 48"/>
          <p:cNvSpPr>
            <a:spLocks noChangeShapeType="1"/>
          </p:cNvSpPr>
          <p:nvPr/>
        </p:nvSpPr>
        <p:spPr bwMode="auto">
          <a:xfrm flipV="1">
            <a:off x="4953000" y="1447800"/>
            <a:ext cx="609600" cy="0"/>
          </a:xfrm>
          <a:prstGeom prst="line">
            <a:avLst/>
          </a:prstGeom>
          <a:noFill/>
          <a:ln w="38100" cap="rnd">
            <a:solidFill>
              <a:srgbClr val="333333"/>
            </a:solidFill>
            <a:prstDash val="sysDot"/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62" name="Line 49"/>
          <p:cNvSpPr>
            <a:spLocks noChangeShapeType="1"/>
          </p:cNvSpPr>
          <p:nvPr/>
        </p:nvSpPr>
        <p:spPr bwMode="auto">
          <a:xfrm>
            <a:off x="4953000" y="2133600"/>
            <a:ext cx="6096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63" name="Line 50"/>
          <p:cNvSpPr>
            <a:spLocks noChangeShapeType="1"/>
          </p:cNvSpPr>
          <p:nvPr/>
        </p:nvSpPr>
        <p:spPr bwMode="auto">
          <a:xfrm>
            <a:off x="685800" y="2286000"/>
            <a:ext cx="457200" cy="0"/>
          </a:xfrm>
          <a:prstGeom prst="line">
            <a:avLst/>
          </a:prstGeom>
          <a:noFill/>
          <a:ln w="38100" cap="sq">
            <a:solidFill>
              <a:srgbClr val="00008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64" name="Text Box 51"/>
          <p:cNvSpPr txBox="1">
            <a:spLocks noChangeArrowheads="1"/>
          </p:cNvSpPr>
          <p:nvPr/>
        </p:nvSpPr>
        <p:spPr bwMode="auto">
          <a:xfrm>
            <a:off x="1295400" y="1447800"/>
            <a:ext cx="3352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d’effet du contrat</a:t>
            </a:r>
          </a:p>
        </p:txBody>
      </p:sp>
      <p:sp>
        <p:nvSpPr>
          <p:cNvPr id="165" name="Text Box 53"/>
          <p:cNvSpPr txBox="1">
            <a:spLocks noChangeArrowheads="1"/>
          </p:cNvSpPr>
          <p:nvPr/>
        </p:nvSpPr>
        <p:spPr bwMode="auto">
          <a:xfrm>
            <a:off x="5867400" y="1295400"/>
            <a:ext cx="27432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Mars de la 5</a:t>
            </a:r>
            <a:r>
              <a:rPr lang="fr-FR" sz="1600" b="1" baseline="30000">
                <a:solidFill>
                  <a:schemeClr val="tx1"/>
                </a:solidFill>
                <a:latin typeface="Verdana" pitchFamily="34" charset="0"/>
              </a:rPr>
              <a:t>éme</a:t>
            </a: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 année de cotisation</a:t>
            </a:r>
          </a:p>
        </p:txBody>
      </p:sp>
      <p:sp>
        <p:nvSpPr>
          <p:cNvPr id="166" name="Text Box 55"/>
          <p:cNvSpPr txBox="1">
            <a:spLocks noChangeArrowheads="1"/>
          </p:cNvSpPr>
          <p:nvPr/>
        </p:nvSpPr>
        <p:spPr bwMode="auto">
          <a:xfrm>
            <a:off x="1143000" y="2133600"/>
            <a:ext cx="3733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de versement de la rente</a:t>
            </a:r>
          </a:p>
        </p:txBody>
      </p:sp>
      <p:sp>
        <p:nvSpPr>
          <p:cNvPr id="167" name="Text Box 56"/>
          <p:cNvSpPr txBox="1">
            <a:spLocks noChangeArrowheads="1"/>
          </p:cNvSpPr>
          <p:nvPr/>
        </p:nvSpPr>
        <p:spPr bwMode="auto">
          <a:xfrm>
            <a:off x="5562600" y="1905000"/>
            <a:ext cx="33528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de versement de la première  rente </a:t>
            </a:r>
          </a:p>
        </p:txBody>
      </p:sp>
      <p:sp>
        <p:nvSpPr>
          <p:cNvPr id="168" name="Line 58"/>
          <p:cNvSpPr>
            <a:spLocks noChangeShapeType="1"/>
          </p:cNvSpPr>
          <p:nvPr/>
        </p:nvSpPr>
        <p:spPr bwMode="auto">
          <a:xfrm>
            <a:off x="4724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6"/>
          <p:cNvSpPr>
            <a:spLocks noGrp="1"/>
          </p:cNvSpPr>
          <p:nvPr>
            <p:ph type="title"/>
          </p:nvPr>
        </p:nvSpPr>
        <p:spPr>
          <a:xfrm>
            <a:off x="142844" y="260648"/>
            <a:ext cx="7067128" cy="792088"/>
          </a:xfrm>
        </p:spPr>
        <p:txBody>
          <a:bodyPr/>
          <a:lstStyle/>
          <a:p>
            <a:r>
              <a:rPr lang="fr-FR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Illustration - Décès</a:t>
            </a:r>
            <a:endParaRPr lang="fr-FR" b="1" dirty="0">
              <a:solidFill>
                <a:schemeClr val="tx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90600" y="1752600"/>
            <a:ext cx="7772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57200" y="3657600"/>
            <a:ext cx="0" cy="457200"/>
          </a:xfrm>
          <a:prstGeom prst="line">
            <a:avLst/>
          </a:prstGeom>
          <a:noFill/>
          <a:ln w="38100" cap="sq">
            <a:solidFill>
              <a:srgbClr val="3366FF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2438400" y="3657600"/>
            <a:ext cx="0" cy="4572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2438400" y="2667000"/>
            <a:ext cx="0" cy="457200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V="1">
            <a:off x="3048000" y="3657600"/>
            <a:ext cx="0" cy="457200"/>
          </a:xfrm>
          <a:prstGeom prst="line">
            <a:avLst/>
          </a:prstGeom>
          <a:noFill/>
          <a:ln w="38100" cap="rnd">
            <a:solidFill>
              <a:srgbClr val="333333"/>
            </a:solidFill>
            <a:prstDash val="sysDot"/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304800" y="3252788"/>
          <a:ext cx="8458200" cy="352425"/>
        </p:xfrm>
        <a:graphic>
          <a:graphicData uri="http://schemas.openxmlformats.org/presentationml/2006/ole">
            <p:oleObj spid="_x0000_s4098" name="Feuille de calcul" r:id="rId3" imgW="9011160" imgH="416160" progId="Excel.Sheet.8">
              <p:embed/>
            </p:oleObj>
          </a:graphicData>
        </a:graphic>
      </p:graphicFrame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6858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914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4572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15240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1295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17526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2438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22098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26670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2766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41148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8862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43434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35052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3048000" y="3276600"/>
            <a:ext cx="0" cy="304800"/>
          </a:xfrm>
          <a:prstGeom prst="line">
            <a:avLst/>
          </a:prstGeom>
          <a:noFill/>
          <a:ln w="19050" cap="sq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3886200" y="27432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4724400" y="27432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Line 35"/>
          <p:cNvSpPr>
            <a:spLocks noChangeShapeType="1"/>
          </p:cNvSpPr>
          <p:nvPr/>
        </p:nvSpPr>
        <p:spPr bwMode="auto">
          <a:xfrm>
            <a:off x="2438400" y="4267200"/>
            <a:ext cx="609600" cy="0"/>
          </a:xfrm>
          <a:prstGeom prst="line">
            <a:avLst/>
          </a:prstGeom>
          <a:noFill/>
          <a:ln w="76200">
            <a:solidFill>
              <a:srgbClr val="80008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Text Box 36"/>
          <p:cNvSpPr txBox="1">
            <a:spLocks noChangeArrowheads="1"/>
          </p:cNvSpPr>
          <p:nvPr/>
        </p:nvSpPr>
        <p:spPr bwMode="auto">
          <a:xfrm>
            <a:off x="990600" y="2667000"/>
            <a:ext cx="533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2590800" y="3733800"/>
            <a:ext cx="381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3" name="Text Box 38"/>
          <p:cNvSpPr txBox="1">
            <a:spLocks noChangeArrowheads="1"/>
          </p:cNvSpPr>
          <p:nvPr/>
        </p:nvSpPr>
        <p:spPr bwMode="auto">
          <a:xfrm>
            <a:off x="1828800" y="2667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35814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5" name="Text Box 40"/>
          <p:cNvSpPr txBox="1">
            <a:spLocks noChangeArrowheads="1"/>
          </p:cNvSpPr>
          <p:nvPr/>
        </p:nvSpPr>
        <p:spPr bwMode="auto">
          <a:xfrm>
            <a:off x="4419600" y="37338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6" name="Text Box 41"/>
          <p:cNvSpPr txBox="1">
            <a:spLocks noChangeArrowheads="1"/>
          </p:cNvSpPr>
          <p:nvPr/>
        </p:nvSpPr>
        <p:spPr bwMode="auto">
          <a:xfrm>
            <a:off x="52578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7" name="Text Box 42"/>
          <p:cNvSpPr txBox="1">
            <a:spLocks noChangeArrowheads="1"/>
          </p:cNvSpPr>
          <p:nvPr/>
        </p:nvSpPr>
        <p:spPr bwMode="auto">
          <a:xfrm>
            <a:off x="61722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8" name="Text Box 43"/>
          <p:cNvSpPr txBox="1">
            <a:spLocks noChangeArrowheads="1"/>
          </p:cNvSpPr>
          <p:nvPr/>
        </p:nvSpPr>
        <p:spPr bwMode="auto">
          <a:xfrm>
            <a:off x="69342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9" name="Text Box 44"/>
          <p:cNvSpPr txBox="1">
            <a:spLocks noChangeArrowheads="1"/>
          </p:cNvSpPr>
          <p:nvPr/>
        </p:nvSpPr>
        <p:spPr bwMode="auto">
          <a:xfrm>
            <a:off x="7848600" y="3810000"/>
            <a:ext cx="45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40" name="Text Box 45"/>
          <p:cNvSpPr txBox="1">
            <a:spLocks noChangeArrowheads="1"/>
          </p:cNvSpPr>
          <p:nvPr/>
        </p:nvSpPr>
        <p:spPr bwMode="auto">
          <a:xfrm>
            <a:off x="8458200" y="3733800"/>
            <a:ext cx="685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>
            <a:off x="2286000" y="4419600"/>
            <a:ext cx="304800" cy="714375"/>
          </a:xfrm>
          <a:prstGeom prst="rect">
            <a:avLst/>
          </a:prstGeom>
          <a:noFill/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000" b="1">
                <a:solidFill>
                  <a:schemeClr val="tx1"/>
                </a:solidFill>
                <a:latin typeface="Verdana" pitchFamily="34" charset="0"/>
              </a:rPr>
              <a:t>JUIN</a:t>
            </a:r>
          </a:p>
        </p:txBody>
      </p:sp>
      <p:sp>
        <p:nvSpPr>
          <p:cNvPr id="42" name="Text Box 48"/>
          <p:cNvSpPr txBox="1">
            <a:spLocks noChangeArrowheads="1"/>
          </p:cNvSpPr>
          <p:nvPr/>
        </p:nvSpPr>
        <p:spPr bwMode="auto">
          <a:xfrm>
            <a:off x="2743200" y="4419600"/>
            <a:ext cx="1371600" cy="553998"/>
          </a:xfrm>
          <a:prstGeom prst="rect">
            <a:avLst/>
          </a:prstGeom>
          <a:noFill/>
          <a:ln w="38100" cap="rnd">
            <a:solidFill>
              <a:srgbClr val="333333"/>
            </a:solidFill>
            <a:prstDash val="sysDot"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000" b="1">
                <a:solidFill>
                  <a:schemeClr val="tx1"/>
                </a:solidFill>
                <a:latin typeface="Verdana" pitchFamily="34" charset="0"/>
              </a:rPr>
              <a:t>Date d’anniversaire suivante</a:t>
            </a:r>
          </a:p>
        </p:txBody>
      </p:sp>
      <p:sp>
        <p:nvSpPr>
          <p:cNvPr id="43" name="Text Box 49"/>
          <p:cNvSpPr txBox="1">
            <a:spLocks noChangeArrowheads="1"/>
          </p:cNvSpPr>
          <p:nvPr/>
        </p:nvSpPr>
        <p:spPr bwMode="auto">
          <a:xfrm>
            <a:off x="304800" y="4267200"/>
            <a:ext cx="304800" cy="730250"/>
          </a:xfrm>
          <a:prstGeom prst="rect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000" b="1">
                <a:solidFill>
                  <a:schemeClr val="tx1"/>
                </a:solidFill>
                <a:latin typeface="Verdana" pitchFamily="34" charset="0"/>
              </a:rPr>
              <a:t>MARS</a:t>
            </a:r>
          </a:p>
        </p:txBody>
      </p:sp>
      <p:sp>
        <p:nvSpPr>
          <p:cNvPr id="44" name="Line 50"/>
          <p:cNvSpPr>
            <a:spLocks noChangeShapeType="1"/>
          </p:cNvSpPr>
          <p:nvPr/>
        </p:nvSpPr>
        <p:spPr bwMode="auto">
          <a:xfrm flipV="1">
            <a:off x="609600" y="1676400"/>
            <a:ext cx="533400" cy="0"/>
          </a:xfrm>
          <a:prstGeom prst="line">
            <a:avLst/>
          </a:prstGeom>
          <a:noFill/>
          <a:ln w="38100" cap="sq">
            <a:solidFill>
              <a:srgbClr val="3366FF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45" name="Line 51"/>
          <p:cNvSpPr>
            <a:spLocks noChangeShapeType="1"/>
          </p:cNvSpPr>
          <p:nvPr/>
        </p:nvSpPr>
        <p:spPr bwMode="auto">
          <a:xfrm flipV="1">
            <a:off x="609600" y="2286000"/>
            <a:ext cx="4572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46" name="Line 52"/>
          <p:cNvSpPr>
            <a:spLocks noChangeShapeType="1"/>
          </p:cNvSpPr>
          <p:nvPr/>
        </p:nvSpPr>
        <p:spPr bwMode="auto">
          <a:xfrm flipV="1">
            <a:off x="4953000" y="1447800"/>
            <a:ext cx="609600" cy="0"/>
          </a:xfrm>
          <a:prstGeom prst="line">
            <a:avLst/>
          </a:prstGeom>
          <a:noFill/>
          <a:ln w="38100" cap="rnd">
            <a:solidFill>
              <a:srgbClr val="333333"/>
            </a:solidFill>
            <a:prstDash val="sysDot"/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47" name="Line 53"/>
          <p:cNvSpPr>
            <a:spLocks noChangeShapeType="1"/>
          </p:cNvSpPr>
          <p:nvPr/>
        </p:nvSpPr>
        <p:spPr bwMode="auto">
          <a:xfrm>
            <a:off x="4953000" y="2133600"/>
            <a:ext cx="609600" cy="0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48" name="Line 54"/>
          <p:cNvSpPr>
            <a:spLocks noChangeShapeType="1"/>
          </p:cNvSpPr>
          <p:nvPr/>
        </p:nvSpPr>
        <p:spPr bwMode="auto">
          <a:xfrm>
            <a:off x="4724400" y="4800600"/>
            <a:ext cx="457200" cy="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49" name="Text Box 55"/>
          <p:cNvSpPr txBox="1">
            <a:spLocks noChangeArrowheads="1"/>
          </p:cNvSpPr>
          <p:nvPr/>
        </p:nvSpPr>
        <p:spPr bwMode="auto">
          <a:xfrm>
            <a:off x="1295400" y="1447800"/>
            <a:ext cx="3352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d’effet du contrat</a:t>
            </a:r>
          </a:p>
        </p:txBody>
      </p:sp>
      <p:sp>
        <p:nvSpPr>
          <p:cNvPr id="50" name="Text Box 56"/>
          <p:cNvSpPr txBox="1">
            <a:spLocks noChangeArrowheads="1"/>
          </p:cNvSpPr>
          <p:nvPr/>
        </p:nvSpPr>
        <p:spPr bwMode="auto">
          <a:xfrm>
            <a:off x="1371600" y="2057400"/>
            <a:ext cx="3352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de décès de l’assuré</a:t>
            </a:r>
          </a:p>
        </p:txBody>
      </p:sp>
      <p:sp>
        <p:nvSpPr>
          <p:cNvPr id="51" name="Text Box 57"/>
          <p:cNvSpPr txBox="1">
            <a:spLocks noChangeArrowheads="1"/>
          </p:cNvSpPr>
          <p:nvPr/>
        </p:nvSpPr>
        <p:spPr bwMode="auto">
          <a:xfrm>
            <a:off x="5867400" y="1295400"/>
            <a:ext cx="27432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  <a:latin typeface="Verdana" pitchFamily="34" charset="0"/>
              </a:rPr>
              <a:t>Date d’anniversaire du contrat</a:t>
            </a:r>
          </a:p>
        </p:txBody>
      </p:sp>
      <p:sp>
        <p:nvSpPr>
          <p:cNvPr id="52" name="Text Box 58"/>
          <p:cNvSpPr txBox="1">
            <a:spLocks noChangeArrowheads="1"/>
          </p:cNvSpPr>
          <p:nvPr/>
        </p:nvSpPr>
        <p:spPr bwMode="auto">
          <a:xfrm>
            <a:off x="5486400" y="5105400"/>
            <a:ext cx="27432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Durée sur laquelle est calculée l’arrérage</a:t>
            </a:r>
          </a:p>
        </p:txBody>
      </p:sp>
      <p:sp>
        <p:nvSpPr>
          <p:cNvPr id="53" name="Text Box 59"/>
          <p:cNvSpPr txBox="1">
            <a:spLocks noChangeArrowheads="1"/>
          </p:cNvSpPr>
          <p:nvPr/>
        </p:nvSpPr>
        <p:spPr bwMode="auto">
          <a:xfrm>
            <a:off x="5257800" y="4572000"/>
            <a:ext cx="3733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de versement de la rente</a:t>
            </a:r>
          </a:p>
        </p:txBody>
      </p:sp>
      <p:sp>
        <p:nvSpPr>
          <p:cNvPr id="54" name="Text Box 60"/>
          <p:cNvSpPr txBox="1">
            <a:spLocks noChangeArrowheads="1"/>
          </p:cNvSpPr>
          <p:nvPr/>
        </p:nvSpPr>
        <p:spPr bwMode="auto">
          <a:xfrm>
            <a:off x="5562600" y="1905000"/>
            <a:ext cx="33528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  <a:latin typeface="Verdana" pitchFamily="34" charset="0"/>
              </a:rPr>
              <a:t>Date de versement de l’arrérage</a:t>
            </a:r>
          </a:p>
        </p:txBody>
      </p:sp>
      <p:sp>
        <p:nvSpPr>
          <p:cNvPr id="55" name="Line 61"/>
          <p:cNvSpPr>
            <a:spLocks noChangeShapeType="1"/>
          </p:cNvSpPr>
          <p:nvPr/>
        </p:nvSpPr>
        <p:spPr bwMode="auto">
          <a:xfrm>
            <a:off x="4724400" y="5257800"/>
            <a:ext cx="609600" cy="0"/>
          </a:xfrm>
          <a:prstGeom prst="line">
            <a:avLst/>
          </a:prstGeom>
          <a:noFill/>
          <a:ln w="76200">
            <a:solidFill>
              <a:srgbClr val="80008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56" name="Line 62"/>
          <p:cNvSpPr>
            <a:spLocks noChangeShapeType="1"/>
          </p:cNvSpPr>
          <p:nvPr/>
        </p:nvSpPr>
        <p:spPr bwMode="auto">
          <a:xfrm>
            <a:off x="8839200" y="27432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57" name="Line 63"/>
          <p:cNvSpPr>
            <a:spLocks noChangeShapeType="1"/>
          </p:cNvSpPr>
          <p:nvPr/>
        </p:nvSpPr>
        <p:spPr bwMode="auto">
          <a:xfrm>
            <a:off x="8077200" y="27432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58" name="Line 64"/>
          <p:cNvSpPr>
            <a:spLocks noChangeShapeType="1"/>
          </p:cNvSpPr>
          <p:nvPr/>
        </p:nvSpPr>
        <p:spPr bwMode="auto">
          <a:xfrm>
            <a:off x="7239000" y="28194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59" name="Line 65"/>
          <p:cNvSpPr>
            <a:spLocks noChangeShapeType="1"/>
          </p:cNvSpPr>
          <p:nvPr/>
        </p:nvSpPr>
        <p:spPr bwMode="auto">
          <a:xfrm>
            <a:off x="6400800" y="28194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60" name="Line 66"/>
          <p:cNvSpPr>
            <a:spLocks noChangeShapeType="1"/>
          </p:cNvSpPr>
          <p:nvPr/>
        </p:nvSpPr>
        <p:spPr bwMode="auto">
          <a:xfrm>
            <a:off x="5562600" y="28194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61" name="Line 67"/>
          <p:cNvSpPr>
            <a:spLocks noChangeShapeType="1"/>
          </p:cNvSpPr>
          <p:nvPr/>
        </p:nvSpPr>
        <p:spPr bwMode="auto">
          <a:xfrm>
            <a:off x="3048000" y="2667000"/>
            <a:ext cx="0" cy="457200"/>
          </a:xfrm>
          <a:prstGeom prst="line">
            <a:avLst/>
          </a:prstGeom>
          <a:noFill/>
          <a:ln w="38100" cap="sq">
            <a:pattFill prst="lgCheck">
              <a:fgClr>
                <a:srgbClr val="000080"/>
              </a:fgClr>
              <a:bgClr>
                <a:srgbClr val="FFFFFF"/>
              </a:bgClr>
            </a:pattFill>
            <a:round/>
            <a:headEnd type="none" w="sm" len="sm"/>
            <a:tailEnd type="stealth" w="lg" len="lg"/>
          </a:ln>
        </p:spPr>
        <p:txBody>
          <a:bodyPr wrap="none"/>
          <a:lstStyle/>
          <a:p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2643174" y="1285860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Paragraphe 3: Avantages de l’assurance vie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857488" y="1500174"/>
            <a:ext cx="58579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1600" u="sng" dirty="0">
                <a:solidFill>
                  <a:schemeClr val="tx2">
                    <a:lumMod val="75000"/>
                  </a:schemeClr>
                </a:solidFill>
                <a:latin typeface="Gill sans"/>
              </a:rPr>
              <a:t>Quelques rappels sur l’enveloppe juridique et fiscale de l’assurance-vie </a:t>
            </a:r>
            <a:endParaRPr lang="fr-FR" sz="1600" dirty="0">
              <a:solidFill>
                <a:schemeClr val="tx2">
                  <a:lumMod val="75000"/>
                </a:schemeClr>
              </a:solidFill>
              <a:latin typeface="Gill sans"/>
            </a:endParaRP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  <a:latin typeface="Gill sans"/>
              </a:rPr>
              <a:t>Les sommes sont insaisissables vis-à-vis des tiers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  <a:latin typeface="Gill sans"/>
              </a:rPr>
              <a:t>L’assuré choisit qui sera bénéficiaire du capital à l’échéance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  <a:latin typeface="Gill sans"/>
              </a:rPr>
              <a:t>L’assuré change autant de fois de bénéficiaire qu’il le souhaite, de son vivant.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b="1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Rentabilité:</a:t>
            </a: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 Les 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  <a:latin typeface="Gill sans"/>
              </a:rPr>
              <a:t>sommes placées rapportent des intérêts. (3,5% de taux technique + </a:t>
            </a: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Participations Bénéfices)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b="1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Transmission </a:t>
            </a: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: grâce au cadre juridique et fiscal de l’assurance-vie, vous pourrez léguer un capital exonéré de droits de successions à la (aux) personne(s) de votre choix.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b="1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Liquidité: </a:t>
            </a: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Accès à l’épargne à tout moment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1600" dirty="0" smtClean="0">
                <a:solidFill>
                  <a:schemeClr val="tx2">
                    <a:lumMod val="75000"/>
                  </a:schemeClr>
                </a:solidFill>
                <a:latin typeface="Gill sans"/>
              </a:rPr>
              <a:t>Création d’une richesse extrapatrimoniale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endParaRPr lang="fr-FR" sz="1600" dirty="0" smtClean="0">
              <a:solidFill>
                <a:schemeClr val="tx2">
                  <a:lumMod val="75000"/>
                </a:schemeClr>
              </a:solidFill>
              <a:latin typeface="Gill sans"/>
            </a:endParaRP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endParaRPr lang="fr-FR" sz="1600" dirty="0">
              <a:solidFill>
                <a:schemeClr val="tx2">
                  <a:lumMod val="75000"/>
                </a:schemeClr>
              </a:solidFill>
              <a:latin typeface="Gill sans"/>
            </a:endParaRPr>
          </a:p>
        </p:txBody>
      </p:sp>
      <p:sp>
        <p:nvSpPr>
          <p:cNvPr id="27" name="Titre 1"/>
          <p:cNvSpPr txBox="1">
            <a:spLocks/>
          </p:cNvSpPr>
          <p:nvPr/>
        </p:nvSpPr>
        <p:spPr>
          <a:xfrm>
            <a:off x="179513" y="857232"/>
            <a:ext cx="2535100" cy="578647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endParaRPr lang="fr-FR" sz="1200" b="1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  <a:p>
            <a:r>
              <a:rPr lang="fr-FR" sz="1200" b="1" dirty="0" smtClean="0">
                <a:solidFill>
                  <a:srgbClr val="002060"/>
                </a:solidFill>
                <a:latin typeface="Century Schoolbook" pitchFamily="18" charset="0"/>
              </a:rPr>
              <a:t>NOS OFFRES D’ASSURANCE VIE</a:t>
            </a:r>
          </a:p>
          <a:p>
            <a:endParaRPr lang="fr-FR" sz="1200" dirty="0" smtClean="0">
              <a:solidFill>
                <a:srgbClr val="002060"/>
              </a:solidFill>
              <a:latin typeface="Century Schoolbook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1 : Problématique de la prévoyance dans nos sociétés</a:t>
            </a:r>
          </a:p>
          <a:p>
            <a:endParaRPr lang="fr-FR" sz="1200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2:</a:t>
            </a:r>
            <a:r>
              <a:rPr lang="fr-FR" sz="1200" b="1" dirty="0">
                <a:latin typeface="Century Schoolbook" pitchFamily="18" charset="0"/>
              </a:rPr>
              <a:t> </a:t>
            </a:r>
            <a:r>
              <a:rPr lang="fr-FR" sz="1200" b="1" dirty="0" smtClean="0">
                <a:latin typeface="Century Schoolbook" pitchFamily="18" charset="0"/>
              </a:rPr>
              <a:t>Les produits adaptés à vos besoins</a:t>
            </a:r>
          </a:p>
          <a:p>
            <a:pPr indent="-171450"/>
            <a:endParaRPr lang="fr-FR" sz="1200" b="1" dirty="0" smtClean="0">
              <a:latin typeface="Century Schoolbook" pitchFamily="18" charset="0"/>
            </a:endParaRPr>
          </a:p>
          <a:p>
            <a:pPr indent="-171450">
              <a:buFont typeface="Wingdings" pitchFamily="2" charset="2"/>
              <a:buChar char="Ø"/>
            </a:pPr>
            <a:r>
              <a:rPr lang="fr-FR" sz="1200" b="1" dirty="0" smtClean="0">
                <a:latin typeface="Century Schoolbook" pitchFamily="18" charset="0"/>
              </a:rPr>
              <a:t>Paragraphe 3: Les avantages de l’assurance vie</a:t>
            </a:r>
            <a:endParaRPr lang="fr-FR" sz="1200" b="1" dirty="0">
              <a:latin typeface="Century Schoolbook" pitchFamily="18" charset="0"/>
            </a:endParaRPr>
          </a:p>
          <a:p>
            <a:r>
              <a:rPr lang="fr-FR" sz="1100" b="1" dirty="0" smtClean="0">
                <a:latin typeface="Century Schoolbook" pitchFamily="18" charset="0"/>
              </a:rPr>
              <a:t>                                            </a:t>
            </a:r>
            <a:endParaRPr lang="fr-FR" sz="1100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Espace réservé du contenu 2"/>
          <p:cNvSpPr>
            <a:spLocks noGrp="1"/>
          </p:cNvSpPr>
          <p:nvPr>
            <p:ph idx="1"/>
          </p:nvPr>
        </p:nvSpPr>
        <p:spPr>
          <a:xfrm>
            <a:off x="1071538" y="1214422"/>
            <a:ext cx="7072362" cy="3571899"/>
          </a:xfrm>
        </p:spPr>
        <p:txBody>
          <a:bodyPr>
            <a:normAutofit/>
          </a:bodyPr>
          <a:lstStyle/>
          <a:p>
            <a:pPr lvl="0"/>
            <a:endParaRPr lang="fr-FR" dirty="0" smtClean="0"/>
          </a:p>
          <a:p>
            <a:pPr>
              <a:buNone/>
            </a:pPr>
            <a:endParaRPr lang="fr-FR" dirty="0" smtClean="0">
              <a:ea typeface="ＭＳ Ｐゴシック" pitchFamily="27" charset="-128"/>
            </a:endParaRPr>
          </a:p>
          <a:p>
            <a:pPr>
              <a:buNone/>
            </a:pPr>
            <a:r>
              <a:rPr lang="fr-FR" dirty="0" smtClean="0"/>
              <a:t>		</a:t>
            </a:r>
            <a:r>
              <a:rPr lang="fr-FR" sz="3600" b="1" dirty="0" smtClean="0">
                <a:solidFill>
                  <a:schemeClr val="tx1"/>
                </a:solidFill>
              </a:rPr>
              <a:t>Merci pour votre attention</a:t>
            </a:r>
          </a:p>
          <a:p>
            <a:pPr>
              <a:buNone/>
            </a:pPr>
            <a:r>
              <a:rPr lang="fr-FR" sz="3600" b="1" dirty="0" smtClean="0">
                <a:solidFill>
                  <a:schemeClr val="tx1"/>
                </a:solidFill>
              </a:rPr>
              <a:t>		</a:t>
            </a:r>
            <a:endParaRPr lang="fr-FR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rot="16200000" flipH="1">
            <a:off x="-2839206" y="3839282"/>
            <a:ext cx="6000768" cy="3666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0" y="6643710"/>
            <a:ext cx="9144000" cy="1588"/>
          </a:xfrm>
          <a:prstGeom prst="line">
            <a:avLst/>
          </a:prstGeom>
          <a:ln w="38100">
            <a:solidFill>
              <a:srgbClr val="C692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Logo SAHAM assurance vie_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0"/>
            <a:ext cx="2400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Espace réservé du contenu 2"/>
          <p:cNvSpPr>
            <a:spLocks noGrp="1"/>
          </p:cNvSpPr>
          <p:nvPr>
            <p:ph idx="1"/>
          </p:nvPr>
        </p:nvSpPr>
        <p:spPr>
          <a:xfrm>
            <a:off x="1071538" y="1214422"/>
            <a:ext cx="7572428" cy="4071966"/>
          </a:xfrm>
        </p:spPr>
        <p:txBody>
          <a:bodyPr>
            <a:normAutofit lnSpcReduction="10000"/>
          </a:bodyPr>
          <a:lstStyle/>
          <a:p>
            <a:pPr lvl="0"/>
            <a:endParaRPr lang="fr-FR" dirty="0" smtClean="0"/>
          </a:p>
          <a:p>
            <a:pPr>
              <a:buNone/>
            </a:pPr>
            <a:endParaRPr lang="fr-FR" dirty="0" smtClean="0">
              <a:ea typeface="ＭＳ Ｐゴシック" pitchFamily="27" charset="-128"/>
            </a:endParaRPr>
          </a:p>
          <a:p>
            <a:pPr algn="ctr">
              <a:buNone/>
            </a:pPr>
            <a:r>
              <a:rPr lang="fr-FR" dirty="0" smtClean="0"/>
              <a:t>		</a:t>
            </a:r>
            <a:r>
              <a:rPr lang="fr-FR" sz="3600" b="1" dirty="0" smtClean="0">
                <a:solidFill>
                  <a:schemeClr val="tx1"/>
                </a:solidFill>
              </a:rPr>
              <a:t>SAHAM ASSURANCE </a:t>
            </a:r>
            <a:r>
              <a:rPr lang="fr-FR" sz="3600" b="1" dirty="0" smtClean="0">
                <a:solidFill>
                  <a:schemeClr val="tx1"/>
                </a:solidFill>
              </a:rPr>
              <a:t>VIE&amp; </a:t>
            </a:r>
            <a:r>
              <a:rPr lang="fr-FR" sz="3600" b="1" dirty="0" smtClean="0">
                <a:solidFill>
                  <a:schemeClr val="tx1"/>
                </a:solidFill>
              </a:rPr>
              <a:t>LE SYNAPPO;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chemeClr val="tx1"/>
                </a:solidFill>
              </a:rPr>
              <a:t>Pour le bienêtre du Pharmacien et de sa Famille.</a:t>
            </a:r>
          </a:p>
          <a:p>
            <a:pPr>
              <a:buNone/>
            </a:pPr>
            <a:r>
              <a:rPr lang="fr-FR" sz="3600" b="1" dirty="0" smtClean="0">
                <a:solidFill>
                  <a:schemeClr val="tx1"/>
                </a:solidFill>
              </a:rPr>
              <a:t>		</a:t>
            </a:r>
            <a:endParaRPr lang="fr-FR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9624</TotalTime>
  <Words>890</Words>
  <Application>Microsoft Office PowerPoint</Application>
  <PresentationFormat>Affichage à l'écran (4:3)</PresentationFormat>
  <Paragraphs>248</Paragraphs>
  <Slides>17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Promenade</vt:lpstr>
      <vt:lpstr>Feuille de calcul</vt:lpstr>
      <vt:lpstr>OFFRES D’ASSURANCE VIE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Illustration - Vie</vt:lpstr>
      <vt:lpstr>Illustration - Décès</vt:lpstr>
      <vt:lpstr>Diapositive 15</vt:lpstr>
      <vt:lpstr>Diapositive 16</vt:lpstr>
      <vt:lpstr>Diapositive 17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HP</cp:lastModifiedBy>
  <cp:revision>96</cp:revision>
  <dcterms:created xsi:type="dcterms:W3CDTF">2013-12-14T00:00:28Z</dcterms:created>
  <dcterms:modified xsi:type="dcterms:W3CDTF">2016-02-25T09:08:43Z</dcterms:modified>
</cp:coreProperties>
</file>