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3"/>
  </p:notes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71" r:id="rId14"/>
    <p:sldId id="272" r:id="rId15"/>
    <p:sldId id="273"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276" r:id="rId30"/>
    <p:sldId id="278" r:id="rId31"/>
    <p:sldId id="279" r:id="rId32"/>
    <p:sldId id="280" r:id="rId33"/>
    <p:sldId id="281" r:id="rId34"/>
    <p:sldId id="282" r:id="rId35"/>
    <p:sldId id="324" r:id="rId36"/>
    <p:sldId id="325" r:id="rId37"/>
    <p:sldId id="326" r:id="rId38"/>
    <p:sldId id="283" r:id="rId39"/>
    <p:sldId id="284" r:id="rId40"/>
    <p:sldId id="285" r:id="rId41"/>
    <p:sldId id="286" r:id="rId42"/>
    <p:sldId id="291" r:id="rId43"/>
    <p:sldId id="287" r:id="rId44"/>
    <p:sldId id="293" r:id="rId45"/>
    <p:sldId id="290" r:id="rId46"/>
    <p:sldId id="320" r:id="rId47"/>
    <p:sldId id="294" r:id="rId48"/>
    <p:sldId id="295" r:id="rId49"/>
    <p:sldId id="321" r:id="rId50"/>
    <p:sldId id="296" r:id="rId51"/>
    <p:sldId id="297" r:id="rId52"/>
    <p:sldId id="327" r:id="rId53"/>
    <p:sldId id="322" r:id="rId54"/>
    <p:sldId id="298" r:id="rId55"/>
    <p:sldId id="299" r:id="rId56"/>
    <p:sldId id="323" r:id="rId57"/>
    <p:sldId id="328" r:id="rId58"/>
    <p:sldId id="329" r:id="rId59"/>
    <p:sldId id="330" r:id="rId60"/>
    <p:sldId id="331" r:id="rId61"/>
    <p:sldId id="305" r:id="rId6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14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BD02ED-D620-409A-ABA7-010C1FDDF34B}" type="datetimeFigureOut">
              <a:rPr lang="fr-FR" smtClean="0"/>
              <a:pPr/>
              <a:t>18/02/2015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C252C6-E2F1-4563-B5C3-194E8304ACCC}" type="slidenum">
              <a:rPr lang="fr-FR" smtClean="0"/>
              <a:pPr/>
              <a:t>‹N°›</a:t>
            </a:fld>
            <a:endParaRPr lang="fr-FR"/>
          </a:p>
        </p:txBody>
      </p:sp>
    </p:spTree>
    <p:extLst>
      <p:ext uri="{BB962C8B-B14F-4D97-AF65-F5344CB8AC3E}">
        <p14:creationId xmlns:p14="http://schemas.microsoft.com/office/powerpoint/2010/main" xmlns="" val="2082641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3C252C6-E2F1-4563-B5C3-194E8304ACCC}" type="slidenum">
              <a:rPr lang="fr-FR" smtClean="0"/>
              <a:pPr/>
              <a:t>10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2362200" y="4038600"/>
            <a:ext cx="6477000" cy="1828800"/>
          </a:xfrm>
        </p:spPr>
        <p:txBody>
          <a:bodyPr anchor="b"/>
          <a:lstStyle>
            <a:lvl1pPr>
              <a:defRPr cap="all" baseline="0"/>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C6A31E6E-8018-44AD-9043-666A628757DC}" type="datetime1">
              <a:rPr lang="fr-FR" smtClean="0"/>
              <a:pPr/>
              <a:t>18/02/2015</a:t>
            </a:fld>
            <a:endParaRPr lang="fr-FR"/>
          </a:p>
        </p:txBody>
      </p:sp>
      <p:sp>
        <p:nvSpPr>
          <p:cNvPr id="17" name="Espace réservé du pied de page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fr-FR"/>
          </a:p>
        </p:txBody>
      </p:sp>
      <p:sp>
        <p:nvSpPr>
          <p:cNvPr id="29" name="Espace réservé du numéro de diapositive 28"/>
          <p:cNvSpPr>
            <a:spLocks noGrp="1"/>
          </p:cNvSpPr>
          <p:nvPr>
            <p:ph type="sldNum" sz="quarter" idx="12"/>
          </p:nvPr>
        </p:nvSpPr>
        <p:spPr>
          <a:xfrm>
            <a:off x="8001000" y="228600"/>
            <a:ext cx="838200" cy="381000"/>
          </a:xfrm>
        </p:spPr>
        <p:txBody>
          <a:bodyPr/>
          <a:lstStyle>
            <a:lvl1pPr>
              <a:defRPr>
                <a:solidFill>
                  <a:schemeClr val="tx2"/>
                </a:solidFill>
              </a:defRPr>
            </a:lvl1pPr>
          </a:lstStyle>
          <a:p>
            <a:fld id="{01650333-233D-4786-B292-E5867AA5C1B9}"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12648" y="228600"/>
            <a:ext cx="8153400" cy="990600"/>
          </a:xfrm>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E77BB966-E437-45E7-961D-1E497AF3797E}" type="datetime1">
              <a:rPr lang="fr-FR" smtClean="0"/>
              <a:pPr/>
              <a:t>18/02/2015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lvl1pPr>
              <a:defRPr>
                <a:solidFill>
                  <a:srgbClr val="FFFFFF"/>
                </a:solidFill>
              </a:defRPr>
            </a:lvl1pPr>
          </a:lstStyle>
          <a:p>
            <a:fld id="{01650333-233D-4786-B292-E5867AA5C1B9}" type="slidenum">
              <a:rPr lang="fr-FR" smtClean="0"/>
              <a:pPr/>
              <a:t>‹N°›</a:t>
            </a:fld>
            <a:endParaRPr lang="fr-FR"/>
          </a:p>
        </p:txBody>
      </p:sp>
      <p:sp>
        <p:nvSpPr>
          <p:cNvPr id="8" name="Espace réservé du contenu 7"/>
          <p:cNvSpPr>
            <a:spLocks noGrp="1"/>
          </p:cNvSpPr>
          <p:nvPr>
            <p:ph sz="quarter" idx="1"/>
          </p:nvPr>
        </p:nvSpPr>
        <p:spPr>
          <a:xfrm>
            <a:off x="612648" y="1600200"/>
            <a:ext cx="8153400" cy="44958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5E60F12A-FBBA-428B-9AEE-D1F64AD32D73}" type="datetime1">
              <a:rPr lang="fr-FR" smtClean="0"/>
              <a:pPr/>
              <a:t>18/02/2015</a:t>
            </a:fld>
            <a:endParaRPr lang="fr-FR"/>
          </a:p>
        </p:txBody>
      </p:sp>
      <p:sp>
        <p:nvSpPr>
          <p:cNvPr id="13" name="Espace réservé du numéro de diapositive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1650333-233D-4786-B292-E5867AA5C1B9}" type="slidenum">
              <a:rPr lang="fr-FR" smtClean="0"/>
              <a:pPr/>
              <a:t>‹N°›</a:t>
            </a:fld>
            <a:endParaRPr lang="fr-FR"/>
          </a:p>
        </p:txBody>
      </p:sp>
      <p:sp>
        <p:nvSpPr>
          <p:cNvPr id="14" name="Espace réservé du pied de page 13"/>
          <p:cNvSpPr>
            <a:spLocks noGrp="1"/>
          </p:cNvSpPr>
          <p:nvPr>
            <p:ph type="ftr" sz="quarter" idx="12"/>
          </p:nvPr>
        </p:nvSpPr>
        <p:spPr/>
        <p:txBody>
          <a:bodyPr/>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9" name="Espace réservé du contenu 8"/>
          <p:cNvSpPr>
            <a:spLocks noGrp="1"/>
          </p:cNvSpPr>
          <p:nvPr>
            <p:ph sz="quarter" idx="1"/>
          </p:nvPr>
        </p:nvSpPr>
        <p:spPr>
          <a:xfrm>
            <a:off x="609600" y="1589567"/>
            <a:ext cx="38862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844901" y="1589567"/>
            <a:ext cx="38862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8" name="Espace réservé de la date 7"/>
          <p:cNvSpPr>
            <a:spLocks noGrp="1"/>
          </p:cNvSpPr>
          <p:nvPr>
            <p:ph type="dt" sz="half" idx="15"/>
          </p:nvPr>
        </p:nvSpPr>
        <p:spPr/>
        <p:txBody>
          <a:bodyPr rtlCol="0"/>
          <a:lstStyle/>
          <a:p>
            <a:fld id="{AC42BD52-8196-4F68-8430-6D7095DA2277}" type="datetime1">
              <a:rPr lang="fr-FR" smtClean="0"/>
              <a:pPr/>
              <a:t>18/02/2015</a:t>
            </a:fld>
            <a:endParaRPr lang="fr-FR"/>
          </a:p>
        </p:txBody>
      </p:sp>
      <p:sp>
        <p:nvSpPr>
          <p:cNvPr id="10" name="Espace réservé du numéro de diapositive 9"/>
          <p:cNvSpPr>
            <a:spLocks noGrp="1"/>
          </p:cNvSpPr>
          <p:nvPr>
            <p:ph type="sldNum" sz="quarter" idx="16"/>
          </p:nvPr>
        </p:nvSpPr>
        <p:spPr/>
        <p:txBody>
          <a:bodyPr rtlCol="0"/>
          <a:lstStyle/>
          <a:p>
            <a:fld id="{01650333-233D-4786-B292-E5867AA5C1B9}" type="slidenum">
              <a:rPr lang="fr-FR" smtClean="0"/>
              <a:pPr/>
              <a:t>‹N°›</a:t>
            </a:fld>
            <a:endParaRPr lang="fr-FR"/>
          </a:p>
        </p:txBody>
      </p:sp>
      <p:sp>
        <p:nvSpPr>
          <p:cNvPr id="12" name="Espace réservé du pied de page 11"/>
          <p:cNvSpPr>
            <a:spLocks noGrp="1"/>
          </p:cNvSpPr>
          <p:nvPr>
            <p:ph type="ftr" sz="quarter" idx="17"/>
          </p:nvPr>
        </p:nvSpPr>
        <p:spPr/>
        <p:txBody>
          <a:bodyPr rtlCol="0"/>
          <a:lstStyle/>
          <a:p>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33400" y="273050"/>
            <a:ext cx="8153400" cy="869950"/>
          </a:xfrm>
        </p:spPr>
        <p:txBody>
          <a:bodyPr anchor="ctr"/>
          <a:lstStyle>
            <a:lvl1pPr>
              <a:defRPr/>
            </a:lvl1pPr>
          </a:lstStyle>
          <a:p>
            <a:r>
              <a:rPr kumimoji="0" lang="fr-FR" smtClean="0"/>
              <a:t>Cliquez pour modifier le style du titre</a:t>
            </a:r>
            <a:endParaRPr kumimoji="0" lang="en-US"/>
          </a:p>
        </p:txBody>
      </p:sp>
      <p:sp>
        <p:nvSpPr>
          <p:cNvPr id="11" name="Espace réservé du contenu 10"/>
          <p:cNvSpPr>
            <a:spLocks noGrp="1"/>
          </p:cNvSpPr>
          <p:nvPr>
            <p:ph sz="quarter" idx="2"/>
          </p:nvPr>
        </p:nvSpPr>
        <p:spPr>
          <a:xfrm>
            <a:off x="609600" y="2438400"/>
            <a:ext cx="3886200" cy="35814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800600" y="2438400"/>
            <a:ext cx="3886200" cy="35814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5"/>
          </p:nvPr>
        </p:nvSpPr>
        <p:spPr/>
        <p:txBody>
          <a:bodyPr rtlCol="0"/>
          <a:lstStyle/>
          <a:p>
            <a:fld id="{E623CA59-0227-4D6F-AC83-EB5E79B92378}" type="datetime1">
              <a:rPr lang="fr-FR" smtClean="0"/>
              <a:pPr/>
              <a:t>18/02/2015</a:t>
            </a:fld>
            <a:endParaRPr lang="fr-FR"/>
          </a:p>
        </p:txBody>
      </p:sp>
      <p:sp>
        <p:nvSpPr>
          <p:cNvPr id="12" name="Espace réservé du numéro de diapositive 11"/>
          <p:cNvSpPr>
            <a:spLocks noGrp="1"/>
          </p:cNvSpPr>
          <p:nvPr>
            <p:ph type="sldNum" sz="quarter" idx="16"/>
          </p:nvPr>
        </p:nvSpPr>
        <p:spPr/>
        <p:txBody>
          <a:bodyPr rtlCol="0"/>
          <a:lstStyle/>
          <a:p>
            <a:fld id="{01650333-233D-4786-B292-E5867AA5C1B9}" type="slidenum">
              <a:rPr lang="fr-FR" smtClean="0"/>
              <a:pPr/>
              <a:t>‹N°›</a:t>
            </a:fld>
            <a:endParaRPr lang="fr-FR"/>
          </a:p>
        </p:txBody>
      </p:sp>
      <p:sp>
        <p:nvSpPr>
          <p:cNvPr id="14" name="Espace réservé du pied de page 13"/>
          <p:cNvSpPr>
            <a:spLocks noGrp="1"/>
          </p:cNvSpPr>
          <p:nvPr>
            <p:ph type="ftr" sz="quarter" idx="17"/>
          </p:nvPr>
        </p:nvSpPr>
        <p:spPr/>
        <p:txBody>
          <a:bodyPr rtlCol="0"/>
          <a:lstStyle/>
          <a:p>
            <a:endParaRPr lang="fr-FR"/>
          </a:p>
        </p:txBody>
      </p:sp>
      <p:sp>
        <p:nvSpPr>
          <p:cNvPr id="16" name="Espace réservé du texte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5" name="Espace réservé du texte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2AB46E0C-35FF-48E1-A1D8-B9DFB591B06F}" type="datetime1">
              <a:rPr lang="fr-FR" smtClean="0"/>
              <a:pPr/>
              <a:t>18/02/2015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lvl1pPr>
              <a:defRPr>
                <a:solidFill>
                  <a:srgbClr val="FFFFFF"/>
                </a:solidFill>
              </a:defRPr>
            </a:lvl1pPr>
          </a:lstStyle>
          <a:p>
            <a:fld id="{01650333-233D-4786-B292-E5867AA5C1B9}"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9FE69EE-6658-43CC-AAEE-6A0589974DE9}" type="datetime1">
              <a:rPr lang="fr-FR" smtClean="0"/>
              <a:pPr/>
              <a:t>18/02/2015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a:xfrm>
            <a:off x="0" y="6248400"/>
            <a:ext cx="533400" cy="381000"/>
          </a:xfrm>
        </p:spPr>
        <p:txBody>
          <a:bodyPr/>
          <a:lstStyle>
            <a:lvl1pPr>
              <a:defRPr>
                <a:solidFill>
                  <a:schemeClr val="tx2"/>
                </a:solidFill>
              </a:defRPr>
            </a:lvl1pPr>
          </a:lstStyle>
          <a:p>
            <a:fld id="{01650333-233D-4786-B292-E5867AA5C1B9}"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8077200" cy="869950"/>
          </a:xfrm>
        </p:spPr>
        <p:txBody>
          <a:bodyPr anchor="ctr"/>
          <a:lstStyle>
            <a:lvl1pPr algn="l">
              <a:buNone/>
              <a:defRPr sz="4400" b="0"/>
            </a:lvl1p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3482C321-5DAF-4FDE-B1B7-699542A64B22}" type="datetime1">
              <a:rPr lang="fr-FR" smtClean="0"/>
              <a:pPr/>
              <a:t>18/02/2015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lvl1pPr>
              <a:defRPr>
                <a:solidFill>
                  <a:srgbClr val="FFFFFF"/>
                </a:solidFill>
              </a:defRPr>
            </a:lvl1pPr>
          </a:lstStyle>
          <a:p>
            <a:fld id="{01650333-233D-4786-B292-E5867AA5C1B9}" type="slidenum">
              <a:rPr lang="fr-FR" smtClean="0"/>
              <a:pPr/>
              <a:t>‹N°›</a:t>
            </a:fld>
            <a:endParaRPr lang="fr-FR"/>
          </a:p>
        </p:txBody>
      </p:sp>
      <p:sp>
        <p:nvSpPr>
          <p:cNvPr id="3" name="Espace réservé du texte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9" name="Espace réservé du contenu 8"/>
          <p:cNvSpPr>
            <a:spLocks noGrp="1"/>
          </p:cNvSpPr>
          <p:nvPr>
            <p:ph sz="quarter" idx="1"/>
          </p:nvPr>
        </p:nvSpPr>
        <p:spPr>
          <a:xfrm>
            <a:off x="2362200" y="1752600"/>
            <a:ext cx="6400800" cy="4419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3">
        <a:schemeClr val="bg2"/>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fr-FR" smtClean="0"/>
              <a:t>Cliquez pour modifier le style du titre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e la date 11"/>
          <p:cNvSpPr>
            <a:spLocks noGrp="1"/>
          </p:cNvSpPr>
          <p:nvPr>
            <p:ph type="dt" sz="half" idx="10"/>
          </p:nvPr>
        </p:nvSpPr>
        <p:spPr>
          <a:xfrm>
            <a:off x="6248400" y="6248400"/>
            <a:ext cx="2667000" cy="365125"/>
          </a:xfrm>
        </p:spPr>
        <p:txBody>
          <a:bodyPr rtlCol="0"/>
          <a:lstStyle/>
          <a:p>
            <a:fld id="{49C0CB73-B18C-4413-B385-0511AA545F0C}" type="datetime1">
              <a:rPr lang="fr-FR" smtClean="0"/>
              <a:pPr/>
              <a:t>18/02/2015</a:t>
            </a:fld>
            <a:endParaRPr lang="fr-FR"/>
          </a:p>
        </p:txBody>
      </p:sp>
      <p:sp>
        <p:nvSpPr>
          <p:cNvPr id="13" name="Espace réservé du numéro de diapositive 12"/>
          <p:cNvSpPr>
            <a:spLocks noGrp="1"/>
          </p:cNvSpPr>
          <p:nvPr>
            <p:ph type="sldNum" sz="quarter" idx="11"/>
          </p:nvPr>
        </p:nvSpPr>
        <p:spPr>
          <a:xfrm>
            <a:off x="0" y="4667249"/>
            <a:ext cx="1447800" cy="663578"/>
          </a:xfrm>
        </p:spPr>
        <p:txBody>
          <a:bodyPr rtlCol="0"/>
          <a:lstStyle>
            <a:lvl1pPr>
              <a:defRPr sz="2800"/>
            </a:lvl1pPr>
          </a:lstStyle>
          <a:p>
            <a:fld id="{01650333-233D-4786-B292-E5867AA5C1B9}" type="slidenum">
              <a:rPr lang="fr-FR" smtClean="0"/>
              <a:pPr/>
              <a:t>‹N°›</a:t>
            </a:fld>
            <a:endParaRPr lang="fr-FR"/>
          </a:p>
        </p:txBody>
      </p:sp>
      <p:sp>
        <p:nvSpPr>
          <p:cNvPr id="14" name="Espace réservé du pied de page 13"/>
          <p:cNvSpPr>
            <a:spLocks noGrp="1"/>
          </p:cNvSpPr>
          <p:nvPr>
            <p:ph type="ftr" sz="quarter" idx="12"/>
          </p:nvPr>
        </p:nvSpPr>
        <p:spPr>
          <a:xfrm>
            <a:off x="1600200" y="6248206"/>
            <a:ext cx="4572000" cy="365125"/>
          </a:xfrm>
        </p:spPr>
        <p:txBody>
          <a:bodyPr rtlCol="0"/>
          <a:lstStyle/>
          <a:p>
            <a:endParaRPr lang="fr-FR"/>
          </a:p>
        </p:txBody>
      </p:sp>
      <p:sp>
        <p:nvSpPr>
          <p:cNvPr id="3" name="Espace réservé pour une imag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fr-FR" smtClean="0"/>
              <a:t>Cliquez sur l'icône pour ajouter une image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F78CAD15-3706-4B78-B06B-00499B31CFF4}" type="datetime1">
              <a:rPr lang="fr-FR" smtClean="0"/>
              <a:pPr/>
              <a:t>18/02/2015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1650333-233D-4786-B292-E5867AA5C1B9}"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1"/>
      </p:bgRef>
    </p:bg>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609600"/>
            <a:ext cx="2057400" cy="55165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609600"/>
            <a:ext cx="5562600" cy="5516564"/>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6553200" y="6248402"/>
            <a:ext cx="2209800" cy="365125"/>
          </a:xfrm>
        </p:spPr>
        <p:txBody>
          <a:bodyPr/>
          <a:lstStyle/>
          <a:p>
            <a:fld id="{28AD21FB-DDE6-4FC3-BA61-67E8BE273C48}" type="datetime1">
              <a:rPr lang="fr-FR" smtClean="0"/>
              <a:pPr/>
              <a:t>18/02/2015</a:t>
            </a:fld>
            <a:endParaRPr lang="fr-FR"/>
          </a:p>
        </p:txBody>
      </p:sp>
      <p:sp>
        <p:nvSpPr>
          <p:cNvPr id="5" name="Espace réservé du pied de page 4"/>
          <p:cNvSpPr>
            <a:spLocks noGrp="1"/>
          </p:cNvSpPr>
          <p:nvPr>
            <p:ph type="ftr" sz="quarter" idx="11"/>
          </p:nvPr>
        </p:nvSpPr>
        <p:spPr>
          <a:xfrm>
            <a:off x="457201" y="6248207"/>
            <a:ext cx="5573483" cy="365125"/>
          </a:xfrm>
        </p:spPr>
        <p:txBody>
          <a:bodyPr/>
          <a:lstStyle/>
          <a:p>
            <a:endParaRPr lang="fr-F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rot="5400000">
            <a:off x="5989638" y="144462"/>
            <a:ext cx="533400" cy="244476"/>
          </a:xfrm>
        </p:spPr>
        <p:txBody>
          <a:bodyPr/>
          <a:lstStyle/>
          <a:p>
            <a:fld id="{01650333-233D-4786-B292-E5867AA5C1B9}"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609600" y="228600"/>
            <a:ext cx="8153400" cy="990600"/>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66E707D-99D3-4F39-AC7E-95E9A44A155B}" type="datetime1">
              <a:rPr lang="fr-FR" smtClean="0"/>
              <a:pPr/>
              <a:t>18/02/2015</a:t>
            </a:fld>
            <a:endParaRPr lang="fr-FR"/>
          </a:p>
        </p:txBody>
      </p:sp>
      <p:sp>
        <p:nvSpPr>
          <p:cNvPr id="3" name="Espace réservé du pied de page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fr-F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1650333-233D-4786-B292-E5867AA5C1B9}"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bambara2000@yahoo.fr"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2648" y="0"/>
            <a:ext cx="8153400" cy="1219200"/>
          </a:xfrm>
        </p:spPr>
        <p:txBody>
          <a:bodyPr>
            <a:noAutofit/>
          </a:bodyPr>
          <a:lstStyle/>
          <a:p>
            <a:pPr algn="ctr"/>
            <a:r>
              <a:rPr lang="fr-FR" b="1" dirty="0" smtClean="0"/>
              <a:t>GENERALITES SUR LE CONTRAT DE TRAVAIL </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1</a:t>
            </a:fld>
            <a:endParaRPr lang="fr-FR"/>
          </a:p>
        </p:txBody>
      </p:sp>
      <p:sp>
        <p:nvSpPr>
          <p:cNvPr id="3" name="Espace réservé du contenu 2"/>
          <p:cNvSpPr>
            <a:spLocks noGrp="1"/>
          </p:cNvSpPr>
          <p:nvPr>
            <p:ph sz="quarter" idx="1"/>
          </p:nvPr>
        </p:nvSpPr>
        <p:spPr/>
        <p:txBody>
          <a:bodyPr>
            <a:normAutofit fontScale="55000" lnSpcReduction="20000"/>
          </a:bodyPr>
          <a:lstStyle/>
          <a:p>
            <a:pPr>
              <a:buNone/>
            </a:pPr>
            <a:endParaRPr lang="fr-FR" dirty="0" smtClean="0"/>
          </a:p>
          <a:p>
            <a:pPr algn="ctr">
              <a:buNone/>
            </a:pPr>
            <a:endParaRPr lang="fr-FR" sz="4000" dirty="0" smtClean="0"/>
          </a:p>
          <a:p>
            <a:pPr algn="ctr">
              <a:buNone/>
            </a:pPr>
            <a:r>
              <a:rPr lang="fr-FR" sz="7700" b="1" dirty="0" smtClean="0"/>
              <a:t>Salif BAGAYOKO</a:t>
            </a:r>
          </a:p>
          <a:p>
            <a:pPr algn="ctr">
              <a:buNone/>
            </a:pPr>
            <a:r>
              <a:rPr lang="fr-FR" sz="5100" b="1" dirty="0" smtClean="0"/>
              <a:t>Inspecteur du Travail</a:t>
            </a:r>
          </a:p>
          <a:p>
            <a:pPr algn="ctr">
              <a:buNone/>
            </a:pPr>
            <a:r>
              <a:rPr lang="fr-FR" sz="5100" b="1" dirty="0" smtClean="0"/>
              <a:t>Directeur Régional du Travail</a:t>
            </a:r>
          </a:p>
          <a:p>
            <a:pPr algn="ctr">
              <a:buNone/>
            </a:pPr>
            <a:r>
              <a:rPr lang="fr-FR" sz="5100" b="1" dirty="0" smtClean="0"/>
              <a:t>Koulikoro </a:t>
            </a:r>
          </a:p>
          <a:p>
            <a:pPr algn="ctr">
              <a:buNone/>
            </a:pPr>
            <a:r>
              <a:rPr lang="fr-FR" sz="5100" b="1" smtClean="0">
                <a:hlinkClick r:id="rId2"/>
              </a:rPr>
              <a:t>sbambara2000@yahoo.fr</a:t>
            </a:r>
            <a:r>
              <a:rPr lang="fr-FR" sz="5100" b="1" smtClean="0"/>
              <a:t> </a:t>
            </a:r>
            <a:endParaRPr lang="fr-FR" sz="5100" b="1" dirty="0" smtClean="0"/>
          </a:p>
          <a:p>
            <a:pPr algn="ctr">
              <a:buNone/>
            </a:pPr>
            <a:endParaRPr lang="fr-FR" sz="4000" b="1" dirty="0" smtClean="0"/>
          </a:p>
          <a:p>
            <a:pPr algn="ctr">
              <a:buNone/>
            </a:pPr>
            <a:endParaRPr lang="fr-FR" sz="4000" dirty="0" smtClean="0"/>
          </a:p>
          <a:p>
            <a:pPr algn="ctr">
              <a:buNone/>
            </a:pPr>
            <a:r>
              <a:rPr lang="fr-FR" sz="4800" b="1" dirty="0" smtClean="0"/>
              <a:t> </a:t>
            </a:r>
            <a:endParaRPr lang="fr-FR" sz="4800" b="1" dirty="0"/>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INTRODUCTION:</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2</a:t>
            </a:fld>
            <a:endParaRPr lang="fr-FR"/>
          </a:p>
        </p:txBody>
      </p:sp>
      <p:sp>
        <p:nvSpPr>
          <p:cNvPr id="3" name="Espace réservé du contenu 2"/>
          <p:cNvSpPr>
            <a:spLocks noGrp="1"/>
          </p:cNvSpPr>
          <p:nvPr>
            <p:ph sz="quarter" idx="1"/>
          </p:nvPr>
        </p:nvSpPr>
        <p:spPr>
          <a:xfrm>
            <a:off x="457200" y="1214422"/>
            <a:ext cx="8229600" cy="5357850"/>
          </a:xfrm>
        </p:spPr>
        <p:txBody>
          <a:bodyPr>
            <a:normAutofit fontScale="77500" lnSpcReduction="20000"/>
          </a:bodyPr>
          <a:lstStyle/>
          <a:p>
            <a:pPr algn="just">
              <a:buNone/>
            </a:pPr>
            <a:endParaRPr lang="fr-FR" sz="3300" dirty="0" smtClean="0"/>
          </a:p>
          <a:p>
            <a:pPr algn="just">
              <a:buNone/>
            </a:pPr>
            <a:r>
              <a:rPr lang="fr-FR" sz="3800" dirty="0" smtClean="0"/>
              <a:t>	Pour une meilleure </a:t>
            </a:r>
            <a:r>
              <a:rPr lang="fr-FR" sz="3800" dirty="0"/>
              <a:t>gestion </a:t>
            </a:r>
            <a:r>
              <a:rPr lang="fr-FR" sz="3800" dirty="0" smtClean="0"/>
              <a:t>des </a:t>
            </a:r>
            <a:r>
              <a:rPr lang="fr-FR" sz="3800" dirty="0"/>
              <a:t>ressources </a:t>
            </a:r>
            <a:r>
              <a:rPr lang="fr-FR" sz="3800" dirty="0" smtClean="0"/>
              <a:t>humaines, il faut nécessairement connaitre et maîtriser :</a:t>
            </a:r>
          </a:p>
          <a:p>
            <a:pPr algn="just">
              <a:buNone/>
            </a:pPr>
            <a:endParaRPr lang="fr-FR" sz="3800" dirty="0"/>
          </a:p>
          <a:p>
            <a:pPr algn="just">
              <a:buFontTx/>
              <a:buChar char="-"/>
            </a:pPr>
            <a:r>
              <a:rPr lang="fr-FR" sz="3800" dirty="0" smtClean="0"/>
              <a:t>Le Code </a:t>
            </a:r>
            <a:r>
              <a:rPr lang="fr-FR" sz="3800" dirty="0"/>
              <a:t>du </a:t>
            </a:r>
            <a:r>
              <a:rPr lang="fr-FR" sz="3800" dirty="0" smtClean="0"/>
              <a:t>Travail;</a:t>
            </a:r>
          </a:p>
          <a:p>
            <a:pPr algn="just">
              <a:buFontTx/>
              <a:buChar char="-"/>
            </a:pPr>
            <a:r>
              <a:rPr lang="fr-FR" sz="3800" dirty="0" smtClean="0"/>
              <a:t> Le Code </a:t>
            </a:r>
            <a:r>
              <a:rPr lang="fr-FR" sz="3800" dirty="0"/>
              <a:t>de Prévoyance </a:t>
            </a:r>
            <a:r>
              <a:rPr lang="fr-FR" sz="3800" dirty="0" smtClean="0"/>
              <a:t>Sociale;</a:t>
            </a:r>
          </a:p>
          <a:p>
            <a:pPr algn="just">
              <a:buFontTx/>
              <a:buChar char="-"/>
            </a:pPr>
            <a:r>
              <a:rPr lang="fr-FR" sz="3800" dirty="0" smtClean="0"/>
              <a:t>la </a:t>
            </a:r>
            <a:r>
              <a:rPr lang="fr-FR" sz="3800" dirty="0"/>
              <a:t>Convention Collective </a:t>
            </a:r>
            <a:r>
              <a:rPr lang="fr-FR" sz="3800" dirty="0" smtClean="0"/>
              <a:t>du secteur pharmaceutique;</a:t>
            </a:r>
          </a:p>
          <a:p>
            <a:pPr algn="just">
              <a:buFontTx/>
              <a:buChar char="-"/>
            </a:pPr>
            <a:r>
              <a:rPr lang="fr-FR" sz="3800" dirty="0" smtClean="0"/>
              <a:t>Le Règlement Intérieur.</a:t>
            </a:r>
          </a:p>
          <a:p>
            <a:pPr algn="just">
              <a:buNone/>
            </a:pPr>
            <a:endParaRPr lang="fr-FR" sz="3800" dirty="0" smtClean="0"/>
          </a:p>
          <a:p>
            <a:pPr algn="just">
              <a:buNone/>
            </a:pPr>
            <a:r>
              <a:rPr lang="fr-FR" sz="3800" dirty="0" smtClean="0"/>
              <a:t>par </a:t>
            </a:r>
            <a:r>
              <a:rPr lang="fr-FR" sz="3800" dirty="0"/>
              <a:t>le chef d’entreprise ou le responsable chargé de la </a:t>
            </a:r>
            <a:r>
              <a:rPr lang="fr-FR" sz="3800" dirty="0" smtClean="0"/>
              <a:t>gestion </a:t>
            </a:r>
            <a:r>
              <a:rPr lang="fr-FR" sz="3800" dirty="0"/>
              <a:t>du personnel.</a:t>
            </a:r>
          </a:p>
          <a:p>
            <a:pPr>
              <a:buNone/>
            </a:pPr>
            <a:endParaRPr lang="fr-FR" dirty="0" smtClean="0"/>
          </a:p>
          <a:p>
            <a:pPr>
              <a:buNone/>
            </a:pPr>
            <a:endParaRPr lang="fr-FR" dirty="0"/>
          </a:p>
          <a:p>
            <a:pPr>
              <a:buNone/>
            </a:pP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INTRODUCTION (SUITE)</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3</a:t>
            </a:fld>
            <a:endParaRPr lang="fr-FR"/>
          </a:p>
        </p:txBody>
      </p:sp>
      <p:sp>
        <p:nvSpPr>
          <p:cNvPr id="3" name="Espace réservé du contenu 2"/>
          <p:cNvSpPr>
            <a:spLocks noGrp="1"/>
          </p:cNvSpPr>
          <p:nvPr>
            <p:ph sz="quarter" idx="1"/>
          </p:nvPr>
        </p:nvSpPr>
        <p:spPr/>
        <p:txBody>
          <a:bodyPr>
            <a:normAutofit lnSpcReduction="10000"/>
          </a:bodyPr>
          <a:lstStyle/>
          <a:p>
            <a:pPr>
              <a:buNone/>
            </a:pPr>
            <a:r>
              <a:rPr lang="fr-FR" sz="4000" dirty="0" smtClean="0"/>
              <a:t>Aussi, chacune des parties au contrat doit avoir une certaine </a:t>
            </a:r>
            <a:r>
              <a:rPr lang="fr-FR" sz="4000" dirty="0"/>
              <a:t>connaissance de </a:t>
            </a:r>
            <a:r>
              <a:rPr lang="fr-FR" sz="4000" dirty="0" smtClean="0"/>
              <a:t>ces textes en vue de:</a:t>
            </a:r>
          </a:p>
          <a:p>
            <a:pPr>
              <a:buNone/>
            </a:pPr>
            <a:endParaRPr lang="fr-FR" sz="4000" dirty="0" smtClean="0"/>
          </a:p>
          <a:p>
            <a:pPr>
              <a:buFontTx/>
              <a:buChar char="-"/>
            </a:pPr>
            <a:r>
              <a:rPr lang="fr-FR" sz="4000" dirty="0" smtClean="0"/>
              <a:t>Prévenir les conflits;</a:t>
            </a:r>
          </a:p>
          <a:p>
            <a:pPr>
              <a:buFontTx/>
              <a:buChar char="-"/>
            </a:pPr>
            <a:r>
              <a:rPr lang="fr-FR" sz="4000" dirty="0" smtClean="0"/>
              <a:t>S’acquitter de ses obligations;</a:t>
            </a:r>
          </a:p>
          <a:p>
            <a:pPr>
              <a:buFontTx/>
              <a:buChar char="-"/>
            </a:pPr>
            <a:r>
              <a:rPr lang="fr-FR" sz="4000" dirty="0" smtClean="0"/>
              <a:t>Développer l’entreprise. </a:t>
            </a:r>
            <a:endParaRPr lang="fr-FR" sz="4000" dirty="0"/>
          </a:p>
          <a:p>
            <a:pPr>
              <a:buNone/>
            </a:pP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2648" y="0"/>
            <a:ext cx="8153400" cy="1219200"/>
          </a:xfrm>
        </p:spPr>
        <p:txBody>
          <a:bodyPr>
            <a:normAutofit fontScale="90000"/>
          </a:bodyPr>
          <a:lstStyle/>
          <a:p>
            <a:pPr algn="ctr"/>
            <a:r>
              <a:rPr lang="fr-FR" b="1" dirty="0" smtClean="0"/>
              <a:t>I. FORMATION DU CONTRAT DE TRAVAIL</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4</a:t>
            </a:fld>
            <a:endParaRPr lang="fr-FR"/>
          </a:p>
        </p:txBody>
      </p:sp>
      <p:sp>
        <p:nvSpPr>
          <p:cNvPr id="3" name="Espace réservé du contenu 2"/>
          <p:cNvSpPr>
            <a:spLocks noGrp="1"/>
          </p:cNvSpPr>
          <p:nvPr>
            <p:ph sz="quarter" idx="1"/>
          </p:nvPr>
        </p:nvSpPr>
        <p:spPr/>
        <p:txBody>
          <a:bodyPr>
            <a:normAutofit fontScale="92500" lnSpcReduction="20000"/>
          </a:bodyPr>
          <a:lstStyle/>
          <a:p>
            <a:pPr>
              <a:buNone/>
            </a:pPr>
            <a:r>
              <a:rPr lang="fr-FR" sz="4000" b="1" dirty="0"/>
              <a:t>Définition</a:t>
            </a:r>
            <a:r>
              <a:rPr lang="fr-FR" sz="4000" dirty="0"/>
              <a:t> : (Article L13 du Code du Travail)</a:t>
            </a:r>
          </a:p>
          <a:p>
            <a:pPr>
              <a:buNone/>
            </a:pPr>
            <a:endParaRPr lang="fr-FR" sz="4000" dirty="0"/>
          </a:p>
          <a:p>
            <a:pPr>
              <a:buNone/>
            </a:pPr>
            <a:r>
              <a:rPr lang="fr-FR" sz="4000" dirty="0"/>
              <a:t>Le Contrat individuel de Travail est la </a:t>
            </a:r>
            <a:r>
              <a:rPr lang="fr-FR" sz="4000" dirty="0" smtClean="0"/>
              <a:t>convention en </a:t>
            </a:r>
            <a:r>
              <a:rPr lang="fr-FR" sz="4000" dirty="0"/>
              <a:t>vertu de laquelle une personne s’engage à mettre son activité professionnelle moyennant rémunération sous la direction et l’autorité d’une autre personne appelée employeur.</a:t>
            </a:r>
          </a:p>
          <a:p>
            <a:pPr>
              <a:buNone/>
            </a:pP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Définition (suite)</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5</a:t>
            </a:fld>
            <a:endParaRPr lang="fr-FR"/>
          </a:p>
        </p:txBody>
      </p:sp>
      <p:sp>
        <p:nvSpPr>
          <p:cNvPr id="3" name="Espace réservé du contenu 2"/>
          <p:cNvSpPr>
            <a:spLocks noGrp="1"/>
          </p:cNvSpPr>
          <p:nvPr>
            <p:ph sz="quarter" idx="1"/>
          </p:nvPr>
        </p:nvSpPr>
        <p:spPr/>
        <p:txBody>
          <a:bodyPr>
            <a:normAutofit fontScale="92500" lnSpcReduction="20000"/>
          </a:bodyPr>
          <a:lstStyle/>
          <a:p>
            <a:pPr>
              <a:buNone/>
            </a:pPr>
            <a:r>
              <a:rPr lang="fr-FR" sz="4000" dirty="0"/>
              <a:t>De cette définition, se dégagent quelques caractéristiques :</a:t>
            </a:r>
          </a:p>
          <a:p>
            <a:pPr lvl="0">
              <a:buFontTx/>
              <a:buChar char="-"/>
            </a:pPr>
            <a:r>
              <a:rPr lang="fr-FR" sz="4000" dirty="0" smtClean="0"/>
              <a:t>l’activité </a:t>
            </a:r>
            <a:r>
              <a:rPr lang="fr-FR" sz="4000" dirty="0"/>
              <a:t>professionnelle fournie par le </a:t>
            </a:r>
            <a:r>
              <a:rPr lang="fr-FR" sz="4000" dirty="0" smtClean="0"/>
              <a:t>travailleur;</a:t>
            </a:r>
          </a:p>
          <a:p>
            <a:pPr lvl="0">
              <a:buNone/>
            </a:pPr>
            <a:endParaRPr lang="fr-FR" sz="4000" dirty="0" smtClean="0"/>
          </a:p>
          <a:p>
            <a:pPr lvl="0">
              <a:buFontTx/>
              <a:buChar char="-"/>
            </a:pPr>
            <a:r>
              <a:rPr lang="fr-FR" sz="4000" dirty="0" smtClean="0"/>
              <a:t>la </a:t>
            </a:r>
            <a:r>
              <a:rPr lang="fr-FR" sz="4000" dirty="0"/>
              <a:t>rémunération payée par </a:t>
            </a:r>
            <a:r>
              <a:rPr lang="fr-FR" sz="4000" dirty="0" smtClean="0"/>
              <a:t>l’employeur;</a:t>
            </a:r>
          </a:p>
          <a:p>
            <a:pPr lvl="0">
              <a:buNone/>
            </a:pPr>
            <a:endParaRPr lang="fr-FR" sz="4000" dirty="0"/>
          </a:p>
          <a:p>
            <a:pPr lvl="0">
              <a:buNone/>
            </a:pPr>
            <a:r>
              <a:rPr lang="fr-FR" sz="4000" dirty="0" smtClean="0"/>
              <a:t>- le </a:t>
            </a:r>
            <a:r>
              <a:rPr lang="fr-FR" sz="4000" dirty="0"/>
              <a:t>lien de subordination.</a:t>
            </a:r>
          </a:p>
          <a:p>
            <a:pPr>
              <a:buNone/>
            </a:pP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A. DU CONTRAT A DUREE DETERMINEE</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6</a:t>
            </a:fld>
            <a:endParaRPr lang="fr-FR"/>
          </a:p>
        </p:txBody>
      </p:sp>
      <p:sp>
        <p:nvSpPr>
          <p:cNvPr id="3" name="Espace réservé du contenu 2"/>
          <p:cNvSpPr>
            <a:spLocks noGrp="1"/>
          </p:cNvSpPr>
          <p:nvPr>
            <p:ph sz="quarter" idx="1"/>
          </p:nvPr>
        </p:nvSpPr>
        <p:spPr/>
        <p:txBody>
          <a:bodyPr>
            <a:normAutofit fontScale="92500"/>
          </a:bodyPr>
          <a:lstStyle/>
          <a:p>
            <a:pPr>
              <a:buNone/>
            </a:pPr>
            <a:r>
              <a:rPr lang="fr-FR" sz="4000" dirty="0" smtClean="0"/>
              <a:t>Définition (Article L18 du Code du travail):</a:t>
            </a:r>
          </a:p>
          <a:p>
            <a:pPr>
              <a:buNone/>
            </a:pPr>
            <a:r>
              <a:rPr lang="fr-FR" sz="4000" dirty="0"/>
              <a:t>Un contrat de travail à durée déterminée est un contrat </a:t>
            </a:r>
            <a:r>
              <a:rPr lang="fr-FR" sz="4000" dirty="0" smtClean="0"/>
              <a:t>: </a:t>
            </a:r>
          </a:p>
          <a:p>
            <a:pPr>
              <a:buFontTx/>
              <a:buChar char="-"/>
            </a:pPr>
            <a:r>
              <a:rPr lang="fr-FR" sz="4000" dirty="0" smtClean="0"/>
              <a:t>Dont la </a:t>
            </a:r>
            <a:r>
              <a:rPr lang="fr-FR" sz="4000" dirty="0"/>
              <a:t>durée est précisée à l’avance suivant la volonté des </a:t>
            </a:r>
            <a:r>
              <a:rPr lang="fr-FR" sz="4000" dirty="0" smtClean="0"/>
              <a:t>parties;</a:t>
            </a:r>
          </a:p>
          <a:p>
            <a:pPr>
              <a:buFontTx/>
              <a:buChar char="-"/>
            </a:pPr>
            <a:r>
              <a:rPr lang="fr-FR" sz="4000" dirty="0" smtClean="0"/>
              <a:t>passé </a:t>
            </a:r>
            <a:r>
              <a:rPr lang="fr-FR" sz="4000" dirty="0"/>
              <a:t>pour l’exécution d’un ouvrage déterminé </a:t>
            </a:r>
            <a:r>
              <a:rPr lang="fr-FR" sz="4000" dirty="0" smtClean="0"/>
              <a:t>;</a:t>
            </a:r>
            <a:endParaRPr lang="fr-FR" sz="4000" dirty="0"/>
          </a:p>
          <a:p>
            <a:pPr>
              <a:buFontTx/>
              <a:buChar char="-"/>
            </a:pPr>
            <a:endParaRPr lang="fr-FR" dirty="0"/>
          </a:p>
          <a:p>
            <a:pPr>
              <a:buNone/>
            </a:pP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7</a:t>
            </a:fld>
            <a:endParaRPr lang="fr-FR"/>
          </a:p>
        </p:txBody>
      </p:sp>
      <p:sp>
        <p:nvSpPr>
          <p:cNvPr id="3" name="Espace réservé du contenu 2"/>
          <p:cNvSpPr>
            <a:spLocks noGrp="1"/>
          </p:cNvSpPr>
          <p:nvPr>
            <p:ph sz="quarter" idx="1"/>
          </p:nvPr>
        </p:nvSpPr>
        <p:spPr>
          <a:xfrm>
            <a:off x="457200" y="285728"/>
            <a:ext cx="8229600" cy="5840435"/>
          </a:xfrm>
        </p:spPr>
        <p:txBody>
          <a:bodyPr>
            <a:normAutofit fontScale="92500"/>
          </a:bodyPr>
          <a:lstStyle/>
          <a:p>
            <a:pPr>
              <a:buFontTx/>
              <a:buChar char="-"/>
            </a:pPr>
            <a:endParaRPr lang="fr-FR" dirty="0" smtClean="0"/>
          </a:p>
          <a:p>
            <a:pPr>
              <a:buFontTx/>
              <a:buChar char="-"/>
            </a:pPr>
            <a:endParaRPr lang="fr-FR" dirty="0" smtClean="0"/>
          </a:p>
          <a:p>
            <a:pPr>
              <a:buFontTx/>
              <a:buChar char="-"/>
            </a:pPr>
            <a:endParaRPr lang="fr-FR" dirty="0" smtClean="0"/>
          </a:p>
          <a:p>
            <a:pPr>
              <a:buFontTx/>
              <a:buChar char="-"/>
            </a:pPr>
            <a:r>
              <a:rPr lang="fr-FR" sz="4000" dirty="0" smtClean="0"/>
              <a:t>Conclu pour </a:t>
            </a:r>
            <a:r>
              <a:rPr lang="fr-FR" sz="4000" dirty="0"/>
              <a:t>la réalisation d’une entreprise dont la durée ne peut être préalablement évaluée avec </a:t>
            </a:r>
            <a:r>
              <a:rPr lang="fr-FR" sz="4000" dirty="0" smtClean="0"/>
              <a:t>précision;</a:t>
            </a:r>
          </a:p>
          <a:p>
            <a:pPr>
              <a:buNone/>
            </a:pPr>
            <a:endParaRPr lang="fr-FR" sz="4000" dirty="0" smtClean="0"/>
          </a:p>
          <a:p>
            <a:pPr>
              <a:buFontTx/>
              <a:buChar char="-"/>
            </a:pPr>
            <a:r>
              <a:rPr lang="fr-FR" sz="4000" dirty="0"/>
              <a:t>dont le terme est subordonné à un événement futur et certain dont la date n’est pas exactement connue.</a:t>
            </a:r>
          </a:p>
          <a:p>
            <a:pPr>
              <a:buNone/>
            </a:pPr>
            <a:endParaRPr lang="fr-FR" dirty="0"/>
          </a:p>
          <a:p>
            <a:pPr>
              <a:buNone/>
            </a:pP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buFont typeface="Courier New" pitchFamily="49" charset="0"/>
              <a:buChar char="o"/>
            </a:pPr>
            <a:r>
              <a:rPr lang="fr-FR" b="1" dirty="0" smtClean="0"/>
              <a:t>Du renouvellement du C.D.D</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8</a:t>
            </a:fld>
            <a:endParaRPr lang="fr-FR"/>
          </a:p>
        </p:txBody>
      </p:sp>
      <p:sp>
        <p:nvSpPr>
          <p:cNvPr id="3" name="Espace réservé du contenu 2"/>
          <p:cNvSpPr>
            <a:spLocks noGrp="1"/>
          </p:cNvSpPr>
          <p:nvPr>
            <p:ph sz="quarter" idx="1"/>
          </p:nvPr>
        </p:nvSpPr>
        <p:spPr/>
        <p:txBody>
          <a:bodyPr>
            <a:normAutofit fontScale="92500" lnSpcReduction="20000"/>
          </a:bodyPr>
          <a:lstStyle/>
          <a:p>
            <a:pPr>
              <a:buNone/>
            </a:pPr>
            <a:endParaRPr lang="fr-FR" dirty="0" smtClean="0"/>
          </a:p>
          <a:p>
            <a:pPr>
              <a:buNone/>
            </a:pPr>
            <a:r>
              <a:rPr lang="fr-FR" sz="4000" dirty="0" smtClean="0"/>
              <a:t>Un </a:t>
            </a:r>
            <a:r>
              <a:rPr lang="fr-FR" sz="4000" dirty="0"/>
              <a:t>travailleur ne peut renouveler plus de deux fois un contrat à durée déterminée avec la même entreprise sauf pour </a:t>
            </a:r>
            <a:r>
              <a:rPr lang="fr-FR" sz="4000" dirty="0" smtClean="0"/>
              <a:t>:</a:t>
            </a:r>
          </a:p>
          <a:p>
            <a:pPr lvl="0">
              <a:buFontTx/>
              <a:buChar char="-"/>
            </a:pPr>
            <a:r>
              <a:rPr lang="fr-FR" sz="4000" dirty="0" smtClean="0"/>
              <a:t>le </a:t>
            </a:r>
            <a:r>
              <a:rPr lang="fr-FR" sz="4000" dirty="0"/>
              <a:t>travailleur engagé à l’heure ou à la </a:t>
            </a:r>
            <a:r>
              <a:rPr lang="fr-FR" sz="4000" dirty="0" smtClean="0"/>
              <a:t>journée;</a:t>
            </a:r>
          </a:p>
          <a:p>
            <a:pPr lvl="0">
              <a:buFontTx/>
              <a:buChar char="-"/>
            </a:pPr>
            <a:r>
              <a:rPr lang="fr-FR" sz="4000" dirty="0"/>
              <a:t>le travailleur saisonnier engagé pour la durée d’une campagne </a:t>
            </a:r>
            <a:r>
              <a:rPr lang="fr-FR" sz="4000" dirty="0" smtClean="0"/>
              <a:t>agricole, commerciale, industrielle ou artisanale;</a:t>
            </a:r>
            <a:endParaRPr lang="fr-FR" sz="4000" dirty="0"/>
          </a:p>
          <a:p>
            <a:pPr>
              <a:buNone/>
            </a:pPr>
            <a:endParaRPr lang="fr-FR" dirty="0"/>
          </a:p>
          <a:p>
            <a:pPr>
              <a:buNone/>
            </a:pP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Du renouvellement du C.D.D</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9</a:t>
            </a:fld>
            <a:endParaRPr lang="fr-FR"/>
          </a:p>
        </p:txBody>
      </p:sp>
      <p:sp>
        <p:nvSpPr>
          <p:cNvPr id="3" name="Espace réservé du contenu 2"/>
          <p:cNvSpPr>
            <a:spLocks noGrp="1"/>
          </p:cNvSpPr>
          <p:nvPr>
            <p:ph sz="quarter" idx="1"/>
          </p:nvPr>
        </p:nvSpPr>
        <p:spPr/>
        <p:txBody>
          <a:bodyPr>
            <a:normAutofit fontScale="92500" lnSpcReduction="20000"/>
          </a:bodyPr>
          <a:lstStyle/>
          <a:p>
            <a:pPr lvl="0">
              <a:buNone/>
            </a:pPr>
            <a:endParaRPr lang="fr-FR" dirty="0" smtClean="0"/>
          </a:p>
          <a:p>
            <a:pPr>
              <a:buFontTx/>
              <a:buChar char="-"/>
            </a:pPr>
            <a:r>
              <a:rPr lang="fr-FR" sz="4000" dirty="0"/>
              <a:t>le travailleur engagé en complément d’effectif pour des travaux nés d’un surcroît </a:t>
            </a:r>
            <a:r>
              <a:rPr lang="fr-FR" sz="4000" dirty="0" smtClean="0"/>
              <a:t>d’activité;</a:t>
            </a:r>
          </a:p>
          <a:p>
            <a:pPr>
              <a:buNone/>
            </a:pPr>
            <a:endParaRPr lang="fr-FR" sz="4000" dirty="0" smtClean="0"/>
          </a:p>
          <a:p>
            <a:pPr lvl="0">
              <a:buFontTx/>
              <a:buChar char="-"/>
            </a:pPr>
            <a:r>
              <a:rPr lang="fr-FR" sz="4000" dirty="0"/>
              <a:t>le travailleur engagé pour assurer le remplacement provisoire d’un travailleur en suspension légale de contrat de </a:t>
            </a:r>
            <a:r>
              <a:rPr lang="fr-FR" sz="4000" dirty="0" smtClean="0"/>
              <a:t>travail;</a:t>
            </a:r>
            <a:endParaRPr lang="fr-FR" sz="4000" dirty="0"/>
          </a:p>
          <a:p>
            <a:pPr>
              <a:buFontTx/>
              <a:buChar char="-"/>
            </a:pPr>
            <a:endParaRPr lang="fr-FR" dirty="0"/>
          </a:p>
          <a:p>
            <a:pPr lvl="0">
              <a:buFontTx/>
              <a:buChar char="-"/>
            </a:pPr>
            <a:endParaRPr lang="fr-FR" dirty="0"/>
          </a:p>
          <a:p>
            <a:pPr>
              <a:buNone/>
            </a:pP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Du renouvellement du C.D.D</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10</a:t>
            </a:fld>
            <a:endParaRPr lang="fr-FR"/>
          </a:p>
        </p:txBody>
      </p:sp>
      <p:sp>
        <p:nvSpPr>
          <p:cNvPr id="3" name="Espace réservé du contenu 2"/>
          <p:cNvSpPr>
            <a:spLocks noGrp="1"/>
          </p:cNvSpPr>
          <p:nvPr>
            <p:ph sz="quarter" idx="1"/>
          </p:nvPr>
        </p:nvSpPr>
        <p:spPr/>
        <p:txBody>
          <a:bodyPr>
            <a:normAutofit fontScale="85000" lnSpcReduction="10000"/>
          </a:bodyPr>
          <a:lstStyle/>
          <a:p>
            <a:pPr lvl="0">
              <a:buNone/>
            </a:pPr>
            <a:r>
              <a:rPr lang="fr-FR" sz="4000" dirty="0" smtClean="0"/>
              <a:t>Les  travailleurs </a:t>
            </a:r>
            <a:r>
              <a:rPr lang="fr-FR" sz="4000" dirty="0"/>
              <a:t>des entreprises relevant d’un secteur d’activité dans lequel il est d’usage de ne pas recourir au contrat à durée </a:t>
            </a:r>
            <a:r>
              <a:rPr lang="fr-FR" sz="4000" dirty="0" smtClean="0"/>
              <a:t>indéterminée, </a:t>
            </a:r>
            <a:r>
              <a:rPr lang="fr-FR" sz="4000" dirty="0"/>
              <a:t>en raison de la nature de l’activité exercée par le travailleur et du caractère par nature temporaire de cet </a:t>
            </a:r>
            <a:r>
              <a:rPr lang="fr-FR" sz="4000" dirty="0" smtClean="0"/>
              <a:t>emploi.</a:t>
            </a:r>
          </a:p>
          <a:p>
            <a:pPr lvl="0">
              <a:buNone/>
            </a:pPr>
            <a:r>
              <a:rPr lang="fr-FR" sz="4000" dirty="0" smtClean="0"/>
              <a:t> </a:t>
            </a:r>
            <a:r>
              <a:rPr lang="fr-FR" sz="4000" dirty="0"/>
              <a:t>(15 secteurs d’activité précisés par l’Arrêté d’application du code du travail). </a:t>
            </a:r>
          </a:p>
          <a:p>
            <a:pPr>
              <a:buNone/>
            </a:pP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2648" y="0"/>
            <a:ext cx="8153400" cy="1219200"/>
          </a:xfrm>
        </p:spPr>
        <p:txBody>
          <a:bodyPr>
            <a:normAutofit fontScale="90000"/>
          </a:bodyPr>
          <a:lstStyle/>
          <a:p>
            <a:pPr lvl="0"/>
            <a:r>
              <a:rPr lang="fr-FR" b="1" dirty="0" smtClean="0"/>
              <a:t/>
            </a:r>
            <a:br>
              <a:rPr lang="fr-FR" b="1" dirty="0" smtClean="0"/>
            </a:br>
            <a:r>
              <a:rPr lang="fr-FR" b="1" dirty="0" smtClean="0"/>
              <a:t>Conditions </a:t>
            </a:r>
            <a:r>
              <a:rPr lang="fr-FR" b="1" dirty="0"/>
              <a:t>de validité d’un CDD</a:t>
            </a:r>
            <a:r>
              <a:rPr lang="fr-FR" dirty="0"/>
              <a:t/>
            </a:r>
            <a:br>
              <a:rPr lang="fr-FR" dirty="0"/>
            </a:br>
            <a:endParaRPr lang="fr-FR"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11</a:t>
            </a:fld>
            <a:endParaRPr lang="fr-FR"/>
          </a:p>
        </p:txBody>
      </p:sp>
      <p:sp>
        <p:nvSpPr>
          <p:cNvPr id="3" name="Espace réservé du contenu 2"/>
          <p:cNvSpPr>
            <a:spLocks noGrp="1"/>
          </p:cNvSpPr>
          <p:nvPr>
            <p:ph sz="quarter" idx="1"/>
          </p:nvPr>
        </p:nvSpPr>
        <p:spPr/>
        <p:txBody>
          <a:bodyPr>
            <a:normAutofit fontScale="85000" lnSpcReduction="10000"/>
          </a:bodyPr>
          <a:lstStyle/>
          <a:p>
            <a:pPr lvl="0">
              <a:buFontTx/>
              <a:buChar char="-"/>
            </a:pPr>
            <a:r>
              <a:rPr lang="fr-FR" sz="4000" dirty="0" smtClean="0"/>
              <a:t>constatation </a:t>
            </a:r>
            <a:r>
              <a:rPr lang="fr-FR" sz="4000" dirty="0"/>
              <a:t>par écrit </a:t>
            </a:r>
            <a:r>
              <a:rPr lang="fr-FR" sz="4000" dirty="0" smtClean="0"/>
              <a:t>;</a:t>
            </a:r>
          </a:p>
          <a:p>
            <a:pPr lvl="0">
              <a:buNone/>
            </a:pPr>
            <a:endParaRPr lang="fr-FR" sz="4000" dirty="0"/>
          </a:p>
          <a:p>
            <a:pPr lvl="0">
              <a:buFontTx/>
              <a:buChar char="-"/>
            </a:pPr>
            <a:r>
              <a:rPr lang="fr-FR" sz="4000" dirty="0" smtClean="0"/>
              <a:t>durée </a:t>
            </a:r>
            <a:r>
              <a:rPr lang="fr-FR" sz="4000" dirty="0"/>
              <a:t>inférieure ou égale à deux (02) ans </a:t>
            </a:r>
            <a:r>
              <a:rPr lang="fr-FR" sz="4000" dirty="0" smtClean="0"/>
              <a:t>;</a:t>
            </a:r>
          </a:p>
          <a:p>
            <a:pPr lvl="0">
              <a:buNone/>
            </a:pPr>
            <a:endParaRPr lang="fr-FR" sz="4000" dirty="0"/>
          </a:p>
          <a:p>
            <a:pPr lvl="0">
              <a:buNone/>
            </a:pPr>
            <a:r>
              <a:rPr lang="fr-FR" sz="4000" dirty="0" smtClean="0"/>
              <a:t>- dépôt </a:t>
            </a:r>
            <a:r>
              <a:rPr lang="fr-FR" sz="4000" dirty="0"/>
              <a:t>à l’Inspection du travail du ressort par l’employeur avant tout commencement d’exécution du contrat pour tout CDD de plus de trois (03) mois.</a:t>
            </a:r>
          </a:p>
          <a:p>
            <a:pPr>
              <a:buNone/>
            </a:pPr>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Procédure de visa d’un contrat</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12</a:t>
            </a:fld>
            <a:endParaRPr lang="fr-FR"/>
          </a:p>
        </p:txBody>
      </p:sp>
      <p:sp>
        <p:nvSpPr>
          <p:cNvPr id="3" name="Espace réservé du contenu 2"/>
          <p:cNvSpPr>
            <a:spLocks noGrp="1"/>
          </p:cNvSpPr>
          <p:nvPr>
            <p:ph sz="quarter" idx="1"/>
          </p:nvPr>
        </p:nvSpPr>
        <p:spPr/>
        <p:txBody>
          <a:bodyPr>
            <a:normAutofit fontScale="92500" lnSpcReduction="10000"/>
          </a:bodyPr>
          <a:lstStyle/>
          <a:p>
            <a:pPr>
              <a:buNone/>
            </a:pPr>
            <a:r>
              <a:rPr lang="fr-FR" sz="4000" dirty="0" smtClean="0"/>
              <a:t>Une fois le contrat élaboré, l’employeur doit:</a:t>
            </a:r>
          </a:p>
          <a:p>
            <a:pPr>
              <a:buNone/>
            </a:pPr>
            <a:r>
              <a:rPr lang="fr-FR" sz="4000" dirty="0" smtClean="0"/>
              <a:t>- Le tirer en quatre exemplaires;</a:t>
            </a:r>
          </a:p>
          <a:p>
            <a:pPr>
              <a:buNone/>
            </a:pPr>
            <a:r>
              <a:rPr lang="fr-FR" sz="4000" dirty="0" smtClean="0"/>
              <a:t>- le soumettre </a:t>
            </a:r>
            <a:r>
              <a:rPr lang="fr-FR" sz="4000" dirty="0"/>
              <a:t>à la lecture et à la signature du </a:t>
            </a:r>
            <a:r>
              <a:rPr lang="fr-FR" sz="4000" dirty="0" smtClean="0"/>
              <a:t>travailleur;</a:t>
            </a:r>
          </a:p>
          <a:p>
            <a:pPr>
              <a:buNone/>
            </a:pPr>
            <a:r>
              <a:rPr lang="fr-FR" sz="4000" dirty="0" smtClean="0"/>
              <a:t>- Soumettre le travailleur à la visite médicale d’embauche (Article </a:t>
            </a:r>
            <a:r>
              <a:rPr lang="fr-FR" sz="4000" dirty="0"/>
              <a:t>43 du Code de Prévoyance Sociale</a:t>
            </a:r>
            <a:r>
              <a:rPr lang="fr-FR" sz="4000" dirty="0" smtClean="0"/>
              <a:t>);</a:t>
            </a:r>
            <a:endParaRPr lang="fr-FR" sz="4000" dirty="0"/>
          </a:p>
          <a:p>
            <a:pPr>
              <a:buNone/>
            </a:pP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13</a:t>
            </a:fld>
            <a:endParaRPr lang="fr-FR"/>
          </a:p>
        </p:txBody>
      </p:sp>
      <p:sp>
        <p:nvSpPr>
          <p:cNvPr id="3" name="Espace réservé du contenu 2"/>
          <p:cNvSpPr>
            <a:spLocks noGrp="1"/>
          </p:cNvSpPr>
          <p:nvPr>
            <p:ph sz="quarter" idx="1"/>
          </p:nvPr>
        </p:nvSpPr>
        <p:spPr>
          <a:xfrm>
            <a:off x="457200" y="214290"/>
            <a:ext cx="8229600" cy="5911873"/>
          </a:xfrm>
        </p:spPr>
        <p:txBody>
          <a:bodyPr>
            <a:noAutofit/>
          </a:bodyPr>
          <a:lstStyle/>
          <a:p>
            <a:pPr>
              <a:buFontTx/>
              <a:buChar char="-"/>
            </a:pPr>
            <a:r>
              <a:rPr lang="fr-FR" sz="3600" smtClean="0"/>
              <a:t>Le </a:t>
            </a:r>
            <a:r>
              <a:rPr lang="fr-FR" sz="3600" dirty="0" smtClean="0"/>
              <a:t>déposer </a:t>
            </a:r>
            <a:r>
              <a:rPr lang="fr-FR" sz="3600" dirty="0"/>
              <a:t>à l’Inspection du Travail pour </a:t>
            </a:r>
            <a:r>
              <a:rPr lang="fr-FR" sz="3600" dirty="0" smtClean="0"/>
              <a:t>visa.</a:t>
            </a:r>
            <a:endParaRPr lang="fr-FR" sz="3600" dirty="0"/>
          </a:p>
          <a:p>
            <a:pPr>
              <a:buNone/>
            </a:pPr>
            <a:endParaRPr lang="fr-FR" sz="3600" dirty="0" smtClean="0"/>
          </a:p>
          <a:p>
            <a:pPr>
              <a:buNone/>
            </a:pPr>
            <a:r>
              <a:rPr lang="fr-FR" sz="3600" dirty="0" smtClean="0"/>
              <a:t>N.B: une fois le visa obtenu, l’inspection retourne 3 copies à l’employeur qui à son tour remet une copie originale au travailleur.</a:t>
            </a:r>
            <a:endParaRPr lang="fr-FR"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B. Du contrat de travail à durée indéterminée (CDI)</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14</a:t>
            </a:fld>
            <a:endParaRPr lang="fr-FR"/>
          </a:p>
        </p:txBody>
      </p:sp>
      <p:sp>
        <p:nvSpPr>
          <p:cNvPr id="3" name="Espace réservé du contenu 2"/>
          <p:cNvSpPr>
            <a:spLocks noGrp="1"/>
          </p:cNvSpPr>
          <p:nvPr>
            <p:ph sz="quarter" idx="1"/>
          </p:nvPr>
        </p:nvSpPr>
        <p:spPr/>
        <p:txBody>
          <a:bodyPr>
            <a:normAutofit fontScale="92500" lnSpcReduction="20000"/>
          </a:bodyPr>
          <a:lstStyle/>
          <a:p>
            <a:pPr>
              <a:buNone/>
            </a:pPr>
            <a:r>
              <a:rPr lang="fr-FR" sz="4000" dirty="0"/>
              <a:t>Aucun formalisme écrit n’est exigé pour l’élaboration d’un </a:t>
            </a:r>
            <a:r>
              <a:rPr lang="fr-FR" sz="4000" dirty="0" smtClean="0"/>
              <a:t>CDI sauf si le lieu d’exécution du contrat est différent de son lieu de conclusion.</a:t>
            </a:r>
            <a:endParaRPr lang="fr-FR" sz="4000" dirty="0"/>
          </a:p>
          <a:p>
            <a:pPr>
              <a:buNone/>
            </a:pPr>
            <a:endParaRPr lang="fr-FR" sz="4000" dirty="0"/>
          </a:p>
          <a:p>
            <a:pPr>
              <a:buNone/>
            </a:pPr>
            <a:r>
              <a:rPr lang="fr-FR" sz="4000" dirty="0"/>
              <a:t>Cependant, s’il est écrit, son contenu comportera les mêmes mentions que pour le CDD et les procédures de visa seront les mêmes.</a:t>
            </a:r>
          </a:p>
          <a:p>
            <a:pPr>
              <a:buNone/>
            </a:pP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II. Exécution du contrat de travail:</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15</a:t>
            </a:fld>
            <a:endParaRPr lang="fr-FR"/>
          </a:p>
        </p:txBody>
      </p:sp>
      <p:sp>
        <p:nvSpPr>
          <p:cNvPr id="3" name="Espace réservé du contenu 2"/>
          <p:cNvSpPr>
            <a:spLocks noGrp="1"/>
          </p:cNvSpPr>
          <p:nvPr>
            <p:ph sz="quarter" idx="1"/>
          </p:nvPr>
        </p:nvSpPr>
        <p:spPr>
          <a:xfrm>
            <a:off x="612648" y="1600200"/>
            <a:ext cx="8153400" cy="4900634"/>
          </a:xfrm>
        </p:spPr>
        <p:txBody>
          <a:bodyPr>
            <a:normAutofit fontScale="77500" lnSpcReduction="20000"/>
          </a:bodyPr>
          <a:lstStyle/>
          <a:p>
            <a:pPr>
              <a:buNone/>
            </a:pPr>
            <a:endParaRPr lang="fr-FR" dirty="0" smtClean="0"/>
          </a:p>
          <a:p>
            <a:pPr algn="just">
              <a:buNone/>
              <a:defRPr/>
            </a:pPr>
            <a:r>
              <a:rPr lang="fr-FR" sz="4000" dirty="0" smtClean="0"/>
              <a:t>	</a:t>
            </a:r>
            <a:r>
              <a:rPr lang="fr-FR" sz="4000" b="1" dirty="0" smtClean="0"/>
              <a:t>Introduction : </a:t>
            </a:r>
            <a:r>
              <a:rPr lang="fr-FR" sz="4000" dirty="0" smtClean="0"/>
              <a:t>Le contrat de travail fait naître à la charge de chacune des parties, des obligations qui constituent les droits de l’autre. Ainsi les obligations des salariés constituent les droits de l’employeur et réciproquement.</a:t>
            </a:r>
          </a:p>
          <a:p>
            <a:pPr algn="just">
              <a:buNone/>
              <a:defRPr/>
            </a:pPr>
            <a:r>
              <a:rPr lang="fr-FR" sz="4000" dirty="0" smtClean="0"/>
              <a:t>	</a:t>
            </a:r>
          </a:p>
          <a:p>
            <a:pPr algn="just">
              <a:buNone/>
              <a:defRPr/>
            </a:pPr>
            <a:r>
              <a:rPr lang="fr-FR" sz="4000" dirty="0" smtClean="0"/>
              <a:t>	De l’observation de ces obligations vont dépendre beaucoup plus la qualité des relations professionnelles et humaines dans l’entreprise.</a:t>
            </a:r>
          </a:p>
          <a:p>
            <a:pPr>
              <a:buNone/>
            </a:pP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04813"/>
            <a:ext cx="8229600" cy="1012825"/>
          </a:xfrm>
        </p:spPr>
        <p:txBody>
          <a:bodyPr rtlCol="0">
            <a:normAutofit fontScale="90000"/>
          </a:bodyPr>
          <a:lstStyle/>
          <a:p>
            <a:pPr eaLnBrk="1" fontAlgn="auto" hangingPunct="1">
              <a:spcAft>
                <a:spcPts val="0"/>
              </a:spcAft>
              <a:defRPr/>
            </a:pPr>
            <a:r>
              <a:rPr lang="fr-FR" b="1" dirty="0" smtClean="0"/>
              <a:t/>
            </a:r>
            <a:br>
              <a:rPr lang="fr-FR" b="1" dirty="0" smtClean="0"/>
            </a:br>
            <a:r>
              <a:rPr lang="fr-FR" b="1" dirty="0" smtClean="0"/>
              <a:t>I. Les </a:t>
            </a:r>
            <a:r>
              <a:rPr lang="fr-FR" b="1" dirty="0"/>
              <a:t>Obligations du Travailleur :</a:t>
            </a:r>
            <a:r>
              <a:rPr lang="fr-FR" dirty="0"/>
              <a:t/>
            </a:r>
            <a:br>
              <a:rPr lang="fr-FR" dirty="0"/>
            </a:br>
            <a:endParaRPr lang="fr-FR" dirty="0"/>
          </a:p>
        </p:txBody>
      </p:sp>
      <p:sp>
        <p:nvSpPr>
          <p:cNvPr id="4099" name="Espace réservé du contenu 2"/>
          <p:cNvSpPr>
            <a:spLocks noGrp="1"/>
          </p:cNvSpPr>
          <p:nvPr>
            <p:ph idx="1"/>
          </p:nvPr>
        </p:nvSpPr>
        <p:spPr>
          <a:xfrm>
            <a:off x="457200" y="1600200"/>
            <a:ext cx="8229600" cy="5257800"/>
          </a:xfrm>
        </p:spPr>
        <p:txBody>
          <a:bodyPr/>
          <a:lstStyle/>
          <a:p>
            <a:pPr eaLnBrk="1" hangingPunct="1">
              <a:buFont typeface="Arial" charset="0"/>
              <a:buNone/>
            </a:pPr>
            <a:r>
              <a:rPr lang="fr-FR" sz="4000" smtClean="0">
                <a:solidFill>
                  <a:srgbClr val="FF0000"/>
                </a:solidFill>
              </a:rPr>
              <a:t>1. </a:t>
            </a:r>
            <a:r>
              <a:rPr lang="fr-FR" sz="4000" smtClean="0"/>
              <a:t>Fournir la prestation pour laquelle il a été engagé et mettre toute son activité professionnelle au service de son employeur pendant les heures de travail. Cela exige de lui : </a:t>
            </a:r>
            <a:r>
              <a:rPr lang="fr-FR" sz="4000" i="1" smtClean="0"/>
              <a:t>assiduité, ponctualité, constance au poste de travail et exercice effectif de l’activité ;</a:t>
            </a:r>
          </a:p>
          <a:p>
            <a:pPr eaLnBrk="1" hangingPunct="1">
              <a:buFont typeface="Arial" charset="0"/>
              <a:buNone/>
            </a:pPr>
            <a:endParaRPr lang="fr-FR" sz="4000"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E3023EEF-133E-45D7-AFF4-E9C915FFE676}" type="slidenum">
              <a:rPr lang="fr-FR"/>
              <a:pPr>
                <a:defRPr/>
              </a:pPr>
              <a:t>16</a:t>
            </a:fld>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contenu 2"/>
          <p:cNvSpPr>
            <a:spLocks noGrp="1"/>
          </p:cNvSpPr>
          <p:nvPr>
            <p:ph idx="1"/>
          </p:nvPr>
        </p:nvSpPr>
        <p:spPr>
          <a:xfrm>
            <a:off x="457200" y="1484313"/>
            <a:ext cx="8229600" cy="5373687"/>
          </a:xfrm>
        </p:spPr>
        <p:txBody>
          <a:bodyPr/>
          <a:lstStyle/>
          <a:p>
            <a:pPr eaLnBrk="1" hangingPunct="1">
              <a:buFont typeface="Arial" charset="0"/>
              <a:buNone/>
            </a:pPr>
            <a:endParaRPr lang="fr-FR" smtClean="0"/>
          </a:p>
          <a:p>
            <a:pPr eaLnBrk="1" hangingPunct="1">
              <a:buFont typeface="Arial" charset="0"/>
              <a:buNone/>
            </a:pPr>
            <a:endParaRPr lang="fr-FR" smtClean="0">
              <a:solidFill>
                <a:srgbClr val="FF0000"/>
              </a:solidFill>
            </a:endParaRPr>
          </a:p>
          <a:p>
            <a:pPr eaLnBrk="1" hangingPunct="1">
              <a:buFont typeface="Arial" charset="0"/>
              <a:buNone/>
            </a:pPr>
            <a:r>
              <a:rPr lang="fr-FR" smtClean="0">
                <a:solidFill>
                  <a:srgbClr val="FF0000"/>
                </a:solidFill>
              </a:rPr>
              <a:t>2. </a:t>
            </a:r>
            <a:r>
              <a:rPr lang="fr-FR" smtClean="0"/>
              <a:t>Exécuter lui-même le travail qui lui est demandé en fonction de ses qualifications, de ses connaissances techniques et éventuellement de ses qualités morales ;</a:t>
            </a:r>
          </a:p>
          <a:p>
            <a:pPr eaLnBrk="1" hangingPunct="1">
              <a:buFont typeface="Arial" charset="0"/>
              <a:buNone/>
            </a:pPr>
            <a:endParaRPr lang="fr-FR" smtClean="0"/>
          </a:p>
          <a:p>
            <a:pPr eaLnBrk="1" hangingPunct="1">
              <a:buFont typeface="Arial" charset="0"/>
              <a:buNone/>
            </a:pPr>
            <a:endParaRPr lang="fr-FR"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C8DE5D21-00FE-482A-89D1-3C3A99B4F24E}" type="slidenum">
              <a:rPr lang="fr-FR"/>
              <a:pPr>
                <a:defRPr/>
              </a:pPr>
              <a:t>17</a:t>
            </a:fld>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u contenu 2"/>
          <p:cNvSpPr>
            <a:spLocks noGrp="1"/>
          </p:cNvSpPr>
          <p:nvPr>
            <p:ph idx="1"/>
          </p:nvPr>
        </p:nvSpPr>
        <p:spPr/>
        <p:txBody>
          <a:bodyPr/>
          <a:lstStyle/>
          <a:p>
            <a:pPr eaLnBrk="1" hangingPunct="1">
              <a:buFont typeface="Arial" charset="0"/>
              <a:buNone/>
            </a:pPr>
            <a:r>
              <a:rPr lang="fr-FR" smtClean="0">
                <a:solidFill>
                  <a:srgbClr val="FF0000"/>
                </a:solidFill>
              </a:rPr>
              <a:t>3. </a:t>
            </a:r>
            <a:r>
              <a:rPr lang="fr-FR" smtClean="0"/>
              <a:t>Exécuter son travail avec conscience professionnelle et bonne foi : </a:t>
            </a:r>
            <a:r>
              <a:rPr lang="fr-FR" i="1" smtClean="0"/>
              <a:t>perte de temps, baisse de rendement, négligence dans l’utilisation et l’entretien du matériel ou de l’outillage étant un manquement à cette obligation et passible de sanction disciplinaire ;</a:t>
            </a:r>
          </a:p>
          <a:p>
            <a:pPr eaLnBrk="1" hangingPunct="1">
              <a:buFont typeface="Arial" charset="0"/>
              <a:buNone/>
            </a:pPr>
            <a:endParaRPr lang="fr-FR"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8CDE0DE1-FA7A-41E7-8ECC-EEB1A4E494D7}" type="slidenum">
              <a:rPr lang="fr-FR"/>
              <a:pPr>
                <a:defRPr/>
              </a:pPr>
              <a:t>18</a:t>
            </a:fld>
            <a:endParaRPr lang="fr-F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contenu 2"/>
          <p:cNvSpPr>
            <a:spLocks noGrp="1"/>
          </p:cNvSpPr>
          <p:nvPr>
            <p:ph idx="1"/>
          </p:nvPr>
        </p:nvSpPr>
        <p:spPr/>
        <p:txBody>
          <a:bodyPr/>
          <a:lstStyle/>
          <a:p>
            <a:pPr eaLnBrk="1" hangingPunct="1">
              <a:buFont typeface="Arial" charset="0"/>
              <a:buNone/>
            </a:pPr>
            <a:endParaRPr lang="fr-FR" smtClean="0"/>
          </a:p>
          <a:p>
            <a:pPr eaLnBrk="1" hangingPunct="1">
              <a:buFont typeface="Arial" charset="0"/>
              <a:buNone/>
            </a:pPr>
            <a:r>
              <a:rPr lang="fr-FR" smtClean="0"/>
              <a:t>	</a:t>
            </a:r>
          </a:p>
          <a:p>
            <a:pPr eaLnBrk="1" hangingPunct="1">
              <a:buFont typeface="Arial" charset="0"/>
              <a:buNone/>
            </a:pPr>
            <a:r>
              <a:rPr lang="fr-FR" smtClean="0"/>
              <a:t>	4. Exécuter le travail selon les ordres et les techniques qui lui sont donnés et non à convenance personnelle et selon ses propres méthodes </a:t>
            </a:r>
          </a:p>
          <a:p>
            <a:pPr eaLnBrk="1" hangingPunct="1">
              <a:buFont typeface="Arial" charset="0"/>
              <a:buNone/>
            </a:pPr>
            <a:endParaRPr lang="fr-FR"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E35A9079-825F-4E90-8991-F7DEC3503528}" type="slidenum">
              <a:rPr lang="fr-FR"/>
              <a:pPr>
                <a:defRPr/>
              </a:pPr>
              <a:t>19</a:t>
            </a:fld>
            <a:endParaRPr lang="fr-F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contenu 2"/>
          <p:cNvSpPr>
            <a:spLocks noGrp="1"/>
          </p:cNvSpPr>
          <p:nvPr>
            <p:ph idx="1"/>
          </p:nvPr>
        </p:nvSpPr>
        <p:spPr/>
        <p:txBody>
          <a:bodyPr/>
          <a:lstStyle/>
          <a:p>
            <a:pPr eaLnBrk="1" hangingPunct="1">
              <a:buFont typeface="Arial" charset="0"/>
              <a:buNone/>
            </a:pPr>
            <a:endParaRPr lang="fr-FR" smtClean="0"/>
          </a:p>
          <a:p>
            <a:pPr eaLnBrk="1" hangingPunct="1">
              <a:buFont typeface="Arial" charset="0"/>
              <a:buNone/>
            </a:pPr>
            <a:r>
              <a:rPr lang="fr-FR" smtClean="0"/>
              <a:t>	</a:t>
            </a:r>
            <a:r>
              <a:rPr lang="fr-FR" smtClean="0">
                <a:solidFill>
                  <a:srgbClr val="FF0000"/>
                </a:solidFill>
              </a:rPr>
              <a:t>5. </a:t>
            </a:r>
            <a:r>
              <a:rPr lang="fr-FR" smtClean="0"/>
              <a:t>Etre loyal : ne pas divulguer les secrets de fabrication ou de gestion de l’entreprise, éviter la corruption et éviter de livrer une concurrence déloyale à son entreprise ;</a:t>
            </a:r>
          </a:p>
          <a:p>
            <a:pPr eaLnBrk="1" hangingPunct="1">
              <a:buFont typeface="Arial" charset="0"/>
              <a:buNone/>
            </a:pPr>
            <a:endParaRPr lang="fr-FR"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06F480ED-4527-4939-A04F-E004FD346E56}" type="slidenum">
              <a:rPr lang="fr-FR"/>
              <a:pPr>
                <a:defRPr/>
              </a:pPr>
              <a:t>20</a:t>
            </a:fld>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u contenu 2"/>
          <p:cNvSpPr>
            <a:spLocks noGrp="1"/>
          </p:cNvSpPr>
          <p:nvPr>
            <p:ph idx="1"/>
          </p:nvPr>
        </p:nvSpPr>
        <p:spPr/>
        <p:txBody>
          <a:bodyPr/>
          <a:lstStyle/>
          <a:p>
            <a:pPr eaLnBrk="1" hangingPunct="1">
              <a:buFont typeface="Arial" charset="0"/>
              <a:buNone/>
            </a:pPr>
            <a:endParaRPr lang="fr-FR" smtClean="0"/>
          </a:p>
          <a:p>
            <a:pPr eaLnBrk="1" hangingPunct="1">
              <a:buFont typeface="Arial" charset="0"/>
              <a:buNone/>
            </a:pPr>
            <a:r>
              <a:rPr lang="fr-FR" smtClean="0"/>
              <a:t>	</a:t>
            </a:r>
            <a:r>
              <a:rPr lang="fr-FR" smtClean="0">
                <a:solidFill>
                  <a:srgbClr val="FF0000"/>
                </a:solidFill>
              </a:rPr>
              <a:t>6. </a:t>
            </a:r>
            <a:r>
              <a:rPr lang="fr-FR" smtClean="0"/>
              <a:t>Observer les consignes d’hygiène et de sécurité et le règlement intérieur de l’entreprise en général ;</a:t>
            </a:r>
          </a:p>
          <a:p>
            <a:pPr eaLnBrk="1" hangingPunct="1">
              <a:buFont typeface="Arial" charset="0"/>
              <a:buNone/>
            </a:pPr>
            <a:endParaRPr lang="fr-FR"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2DF3FAEF-8917-4E0E-811B-402D8F7DD56F}" type="slidenum">
              <a:rPr lang="fr-FR"/>
              <a:pPr>
                <a:defRPr/>
              </a:pPr>
              <a:t>21</a:t>
            </a:fld>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u contenu 2"/>
          <p:cNvSpPr>
            <a:spLocks noGrp="1"/>
          </p:cNvSpPr>
          <p:nvPr>
            <p:ph idx="1"/>
          </p:nvPr>
        </p:nvSpPr>
        <p:spPr/>
        <p:txBody>
          <a:bodyPr/>
          <a:lstStyle/>
          <a:p>
            <a:pPr eaLnBrk="1" hangingPunct="1">
              <a:buFont typeface="Arial" charset="0"/>
              <a:buNone/>
            </a:pPr>
            <a:r>
              <a:rPr lang="fr-FR" smtClean="0"/>
              <a:t>	</a:t>
            </a:r>
            <a:r>
              <a:rPr lang="fr-FR" smtClean="0">
                <a:solidFill>
                  <a:srgbClr val="FF0000"/>
                </a:solidFill>
              </a:rPr>
              <a:t>7. </a:t>
            </a:r>
            <a:r>
              <a:rPr lang="fr-FR" smtClean="0"/>
              <a:t>Obéissance et respect au Chef d’entreprise et à ses préposés : </a:t>
            </a:r>
            <a:r>
              <a:rPr lang="fr-FR" i="1" smtClean="0"/>
              <a:t>refus d’obéissance, insolence accompagnée d’injures et de propos vexatoires sont considérés généralement comme des fautes graves par les tribunaux du travail.</a:t>
            </a:r>
          </a:p>
          <a:p>
            <a:pPr eaLnBrk="1" hangingPunct="1">
              <a:buFont typeface="Arial" charset="0"/>
              <a:buNone/>
            </a:pPr>
            <a:endParaRPr lang="fr-FR"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81170CFE-F5CC-4E5F-BCD4-1125B4A1F221}" type="slidenum">
              <a:rPr lang="fr-FR"/>
              <a:pPr>
                <a:defRPr/>
              </a:pPr>
              <a:t>22</a:t>
            </a:fld>
            <a:endParaRPr lang="fr-F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FR" dirty="0" smtClean="0"/>
              <a:t/>
            </a:r>
            <a:br>
              <a:rPr lang="fr-FR" dirty="0" smtClean="0"/>
            </a:br>
            <a:r>
              <a:rPr lang="fr-FR" dirty="0" smtClean="0"/>
              <a:t>II. </a:t>
            </a:r>
            <a:r>
              <a:rPr lang="fr-FR" b="1" dirty="0"/>
              <a:t>Les obligations de l’employeur :</a:t>
            </a:r>
            <a:r>
              <a:rPr lang="fr-FR" dirty="0"/>
              <a:t/>
            </a:r>
            <a:br>
              <a:rPr lang="fr-FR" dirty="0"/>
            </a:br>
            <a:endParaRPr lang="fr-FR" dirty="0"/>
          </a:p>
        </p:txBody>
      </p:sp>
      <p:sp>
        <p:nvSpPr>
          <p:cNvPr id="11267" name="Espace réservé du contenu 2"/>
          <p:cNvSpPr>
            <a:spLocks noGrp="1"/>
          </p:cNvSpPr>
          <p:nvPr>
            <p:ph idx="1"/>
          </p:nvPr>
        </p:nvSpPr>
        <p:spPr/>
        <p:txBody>
          <a:bodyPr/>
          <a:lstStyle/>
          <a:p>
            <a:pPr eaLnBrk="1" hangingPunct="1">
              <a:buFont typeface="Arial" charset="0"/>
              <a:buNone/>
            </a:pPr>
            <a:r>
              <a:rPr lang="fr-FR" smtClean="0"/>
              <a:t>	</a:t>
            </a:r>
          </a:p>
          <a:p>
            <a:pPr eaLnBrk="1" hangingPunct="1">
              <a:buFont typeface="Arial" charset="0"/>
              <a:buNone/>
            </a:pPr>
            <a:r>
              <a:rPr lang="fr-FR" smtClean="0"/>
              <a:t>	</a:t>
            </a:r>
            <a:r>
              <a:rPr lang="fr-FR" smtClean="0">
                <a:solidFill>
                  <a:srgbClr val="FF0000"/>
                </a:solidFill>
              </a:rPr>
              <a:t>1.</a:t>
            </a:r>
            <a:r>
              <a:rPr lang="fr-FR" smtClean="0"/>
              <a:t> Fournir au salarié le travail pour lequel il a été engagé et au lieu convenu, sauf accord préalable du travailleur pour autre travail ou autre lieu ;</a:t>
            </a:r>
          </a:p>
          <a:p>
            <a:pPr eaLnBrk="1" hangingPunct="1">
              <a:buFont typeface="Arial" charset="0"/>
              <a:buNone/>
            </a:pPr>
            <a:endParaRPr lang="fr-FR"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587C6BBE-4655-4DB0-83EF-65FAF53D43EA}" type="slidenum">
              <a:rPr lang="fr-FR"/>
              <a:pPr>
                <a:defRPr/>
              </a:pPr>
              <a:t>23</a:t>
            </a:fld>
            <a:endParaRPr lang="fr-F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contenu 2"/>
          <p:cNvSpPr>
            <a:spLocks noGrp="1"/>
          </p:cNvSpPr>
          <p:nvPr>
            <p:ph idx="1"/>
          </p:nvPr>
        </p:nvSpPr>
        <p:spPr>
          <a:xfrm>
            <a:off x="457200" y="0"/>
            <a:ext cx="8229600" cy="6858000"/>
          </a:xfrm>
        </p:spPr>
        <p:txBody>
          <a:bodyPr/>
          <a:lstStyle/>
          <a:p>
            <a:pPr eaLnBrk="1" hangingPunct="1">
              <a:buFont typeface="Arial" charset="0"/>
              <a:buNone/>
            </a:pPr>
            <a:r>
              <a:rPr lang="fr-FR" dirty="0" smtClean="0">
                <a:solidFill>
                  <a:srgbClr val="FF0000"/>
                </a:solidFill>
              </a:rPr>
              <a:t>2.</a:t>
            </a:r>
            <a:r>
              <a:rPr lang="fr-FR" dirty="0" smtClean="0"/>
              <a:t> Placer le travailleur dans des conditions propres à lui permettre d’exécuter son travail :</a:t>
            </a:r>
          </a:p>
          <a:p>
            <a:pPr eaLnBrk="1" hangingPunct="1">
              <a:buFont typeface="Arial" charset="0"/>
              <a:buNone/>
            </a:pPr>
            <a:endParaRPr lang="fr-FR" dirty="0" smtClean="0"/>
          </a:p>
          <a:p>
            <a:pPr eaLnBrk="1" hangingPunct="1">
              <a:buFont typeface="Arial" charset="0"/>
              <a:buNone/>
            </a:pPr>
            <a:r>
              <a:rPr lang="fr-FR" dirty="0" smtClean="0"/>
              <a:t>- travail en rapport avec les connaissances technique ou force du travailleur ;</a:t>
            </a:r>
          </a:p>
          <a:p>
            <a:pPr eaLnBrk="1" hangingPunct="1">
              <a:buFont typeface="Arial" charset="0"/>
              <a:buNone/>
            </a:pPr>
            <a:r>
              <a:rPr lang="fr-FR" dirty="0" smtClean="0"/>
              <a:t>- fourniture de matières et mise à la disposition d’instruments et outils nécessaires à l’exécution du travail ;</a:t>
            </a:r>
          </a:p>
          <a:p>
            <a:pPr eaLnBrk="1" hangingPunct="1">
              <a:buFont typeface="Arial" charset="0"/>
              <a:buNone/>
            </a:pPr>
            <a:r>
              <a:rPr lang="fr-FR" dirty="0" smtClean="0"/>
              <a:t>- ordres précis pour l’exécution du travail ;</a:t>
            </a:r>
          </a:p>
          <a:p>
            <a:pPr eaLnBrk="1" hangingPunct="1">
              <a:buFont typeface="Arial" charset="0"/>
              <a:buNone/>
            </a:pPr>
            <a:r>
              <a:rPr lang="fr-FR" dirty="0" smtClean="0"/>
              <a:t>- assurer au besoin de la formation continue du travailleur en vue de l’adapter aux nouvelles méthodes et moyens de production.</a:t>
            </a:r>
          </a:p>
          <a:p>
            <a:pPr eaLnBrk="1" hangingPunct="1">
              <a:buFont typeface="Arial" charset="0"/>
              <a:buNone/>
            </a:pPr>
            <a:endParaRPr lang="fr-FR" dirty="0"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47E9183D-4F1E-4868-B4C2-4A017A93465B}" type="slidenum">
              <a:rPr lang="fr-FR"/>
              <a:pPr>
                <a:defRPr/>
              </a:pPr>
              <a:t>24</a:t>
            </a:fld>
            <a:endParaRPr lang="fr-F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contenu 2"/>
          <p:cNvSpPr>
            <a:spLocks noGrp="1"/>
          </p:cNvSpPr>
          <p:nvPr>
            <p:ph idx="1"/>
          </p:nvPr>
        </p:nvSpPr>
        <p:spPr>
          <a:xfrm>
            <a:off x="457200" y="0"/>
            <a:ext cx="8229600" cy="6126163"/>
          </a:xfrm>
        </p:spPr>
        <p:txBody>
          <a:bodyPr/>
          <a:lstStyle/>
          <a:p>
            <a:pPr eaLnBrk="1" hangingPunct="1">
              <a:buFont typeface="Arial" charset="0"/>
              <a:buNone/>
            </a:pPr>
            <a:r>
              <a:rPr lang="fr-FR" dirty="0" smtClean="0">
                <a:solidFill>
                  <a:srgbClr val="FF0000"/>
                </a:solidFill>
              </a:rPr>
              <a:t>3. </a:t>
            </a:r>
            <a:r>
              <a:rPr lang="fr-FR" dirty="0" smtClean="0"/>
              <a:t>Observer les conditions de travail vis-à-vis du travailleur :</a:t>
            </a:r>
          </a:p>
          <a:p>
            <a:pPr eaLnBrk="1" hangingPunct="1">
              <a:buFont typeface="Arial" charset="0"/>
              <a:buNone/>
            </a:pPr>
            <a:endParaRPr lang="fr-FR" dirty="0" smtClean="0"/>
          </a:p>
          <a:p>
            <a:pPr eaLnBrk="1" hangingPunct="1">
              <a:buFont typeface="Arial" charset="0"/>
              <a:buNone/>
            </a:pPr>
            <a:r>
              <a:rPr lang="fr-FR" dirty="0" smtClean="0"/>
              <a:t>- repos hebdomadaire ;</a:t>
            </a:r>
          </a:p>
          <a:p>
            <a:pPr eaLnBrk="1" hangingPunct="1">
              <a:buFont typeface="Arial" charset="0"/>
              <a:buNone/>
            </a:pPr>
            <a:r>
              <a:rPr lang="fr-FR" dirty="0" smtClean="0"/>
              <a:t>- congés payés avec allocation et repos effectif ;</a:t>
            </a:r>
          </a:p>
          <a:p>
            <a:pPr eaLnBrk="1" hangingPunct="1">
              <a:buFont typeface="Arial" charset="0"/>
              <a:buNone/>
            </a:pPr>
            <a:r>
              <a:rPr lang="fr-FR" dirty="0" smtClean="0"/>
              <a:t>- promotion interne ;</a:t>
            </a:r>
          </a:p>
          <a:p>
            <a:pPr eaLnBrk="1" hangingPunct="1">
              <a:buFont typeface="Arial" charset="0"/>
              <a:buNone/>
            </a:pPr>
            <a:r>
              <a:rPr lang="fr-FR" dirty="0" smtClean="0"/>
              <a:t>- hygiène, sécurité et santé au lieu du travail ;</a:t>
            </a:r>
          </a:p>
          <a:p>
            <a:pPr eaLnBrk="1" hangingPunct="1">
              <a:buFont typeface="Arial" charset="0"/>
              <a:buNone/>
            </a:pPr>
            <a:r>
              <a:rPr lang="fr-FR" dirty="0" smtClean="0"/>
              <a:t>- affiliation à l’INPS pour la prise en charge des maladies professionnelles, des accidents du travail ainsi que la retraite du travailleur.</a:t>
            </a:r>
          </a:p>
          <a:p>
            <a:pPr eaLnBrk="1" hangingPunct="1">
              <a:buFont typeface="Arial" charset="0"/>
              <a:buNone/>
            </a:pPr>
            <a:endParaRPr lang="fr-FR" dirty="0"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2098D44C-1A25-43C7-9848-6E524287CFBB}" type="slidenum">
              <a:rPr lang="fr-FR"/>
              <a:pPr>
                <a:defRPr/>
              </a:pPr>
              <a:t>25</a:t>
            </a:fld>
            <a:endParaRPr lang="fr-F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contenu 2"/>
          <p:cNvSpPr>
            <a:spLocks noGrp="1"/>
          </p:cNvSpPr>
          <p:nvPr>
            <p:ph idx="1"/>
          </p:nvPr>
        </p:nvSpPr>
        <p:spPr>
          <a:xfrm>
            <a:off x="457200" y="0"/>
            <a:ext cx="8229600" cy="6126163"/>
          </a:xfrm>
        </p:spPr>
        <p:txBody>
          <a:bodyPr/>
          <a:lstStyle/>
          <a:p>
            <a:pPr eaLnBrk="1" hangingPunct="1">
              <a:buFont typeface="Arial" charset="0"/>
              <a:buNone/>
            </a:pPr>
            <a:endParaRPr lang="fr-FR" dirty="0" smtClean="0"/>
          </a:p>
          <a:p>
            <a:pPr eaLnBrk="1" hangingPunct="1">
              <a:buFont typeface="Arial" charset="0"/>
              <a:buNone/>
            </a:pPr>
            <a:r>
              <a:rPr lang="fr-FR" dirty="0" smtClean="0"/>
              <a:t>	</a:t>
            </a:r>
            <a:r>
              <a:rPr lang="fr-FR" dirty="0" smtClean="0">
                <a:solidFill>
                  <a:srgbClr val="FF0000"/>
                </a:solidFill>
              </a:rPr>
              <a:t>4.</a:t>
            </a:r>
            <a:r>
              <a:rPr lang="fr-FR" dirty="0" smtClean="0"/>
              <a:t> Rémunérer la prestation faite :</a:t>
            </a:r>
          </a:p>
          <a:p>
            <a:pPr eaLnBrk="1" hangingPunct="1">
              <a:buFont typeface="Arial" charset="0"/>
              <a:buNone/>
            </a:pPr>
            <a:endParaRPr lang="fr-FR" dirty="0" smtClean="0"/>
          </a:p>
          <a:p>
            <a:pPr eaLnBrk="1" hangingPunct="1">
              <a:buFont typeface="Arial" charset="0"/>
              <a:buNone/>
            </a:pPr>
            <a:r>
              <a:rPr lang="fr-FR" dirty="0" smtClean="0"/>
              <a:t>- intégralité des salaires et accessoires selon le cas ;</a:t>
            </a:r>
          </a:p>
          <a:p>
            <a:pPr eaLnBrk="1" hangingPunct="1">
              <a:buFont typeface="Arial" charset="0"/>
              <a:buNone/>
            </a:pPr>
            <a:r>
              <a:rPr lang="fr-FR" dirty="0" smtClean="0"/>
              <a:t>- paiement des salaires dans les délais règlementaires ;</a:t>
            </a:r>
          </a:p>
          <a:p>
            <a:pPr eaLnBrk="1" hangingPunct="1">
              <a:buFont typeface="Arial" charset="0"/>
              <a:buNone/>
            </a:pPr>
            <a:r>
              <a:rPr lang="fr-FR" dirty="0" smtClean="0"/>
              <a:t>- fournitures des prestations en nature selon le cas : logement, nourriture.</a:t>
            </a:r>
          </a:p>
          <a:p>
            <a:pPr eaLnBrk="1" hangingPunct="1">
              <a:buFont typeface="Arial" charset="0"/>
              <a:buNone/>
            </a:pPr>
            <a:endParaRPr lang="fr-FR" dirty="0"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76EDE636-8A0D-4B6D-918E-315DDD6E1759}" type="slidenum">
              <a:rPr lang="fr-FR"/>
              <a:pPr>
                <a:defRPr/>
              </a:pPr>
              <a:t>26</a:t>
            </a:fld>
            <a:endParaRPr lang="fr-F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contenu 2"/>
          <p:cNvSpPr>
            <a:spLocks noGrp="1"/>
          </p:cNvSpPr>
          <p:nvPr>
            <p:ph idx="1"/>
          </p:nvPr>
        </p:nvSpPr>
        <p:spPr>
          <a:xfrm>
            <a:off x="457200" y="188913"/>
            <a:ext cx="8229600" cy="5937250"/>
          </a:xfrm>
        </p:spPr>
        <p:txBody>
          <a:bodyPr/>
          <a:lstStyle/>
          <a:p>
            <a:pPr eaLnBrk="1" hangingPunct="1">
              <a:buFont typeface="Arial" charset="0"/>
              <a:buNone/>
            </a:pPr>
            <a:endParaRPr lang="fr-FR" dirty="0" smtClean="0"/>
          </a:p>
          <a:p>
            <a:pPr eaLnBrk="1" hangingPunct="1">
              <a:buFont typeface="Arial" charset="0"/>
              <a:buNone/>
            </a:pPr>
            <a:endParaRPr lang="fr-FR" dirty="0" smtClean="0"/>
          </a:p>
          <a:p>
            <a:pPr eaLnBrk="1" hangingPunct="1">
              <a:buFont typeface="Arial" charset="0"/>
              <a:buNone/>
            </a:pPr>
            <a:endParaRPr lang="fr-FR" dirty="0" smtClean="0"/>
          </a:p>
          <a:p>
            <a:pPr eaLnBrk="1" hangingPunct="1">
              <a:buFont typeface="Arial" charset="0"/>
              <a:buNone/>
            </a:pPr>
            <a:r>
              <a:rPr lang="fr-FR" dirty="0" smtClean="0"/>
              <a:t>	</a:t>
            </a:r>
            <a:r>
              <a:rPr lang="fr-FR" dirty="0" smtClean="0">
                <a:solidFill>
                  <a:srgbClr val="FF0000"/>
                </a:solidFill>
              </a:rPr>
              <a:t>5. </a:t>
            </a:r>
            <a:r>
              <a:rPr lang="fr-FR" dirty="0" smtClean="0"/>
              <a:t>Garantir l’ordre et le respect entre les travailleurs, notamment sur le lieu du travail ;</a:t>
            </a:r>
          </a:p>
          <a:p>
            <a:pPr eaLnBrk="1" hangingPunct="1">
              <a:buFont typeface="Arial" charset="0"/>
              <a:buNone/>
            </a:pPr>
            <a:endParaRPr lang="fr-FR" dirty="0" smtClean="0"/>
          </a:p>
          <a:p>
            <a:pPr eaLnBrk="1" hangingPunct="1">
              <a:buFont typeface="Arial" charset="0"/>
              <a:buNone/>
            </a:pPr>
            <a:r>
              <a:rPr lang="fr-FR" dirty="0" smtClean="0"/>
              <a:t>	</a:t>
            </a:r>
            <a:r>
              <a:rPr lang="fr-FR" dirty="0" smtClean="0">
                <a:solidFill>
                  <a:srgbClr val="FF0000"/>
                </a:solidFill>
              </a:rPr>
              <a:t>6.</a:t>
            </a:r>
            <a:r>
              <a:rPr lang="fr-FR" dirty="0" smtClean="0"/>
              <a:t> Traiter le travailleur et sa famille avec dignité et s’abstenir de l’injurier et de l’humilier. Les membres de la famille de l’employeur doivent en faire de même ;</a:t>
            </a:r>
          </a:p>
          <a:p>
            <a:pPr eaLnBrk="1" hangingPunct="1">
              <a:buFont typeface="Arial" charset="0"/>
              <a:buNone/>
            </a:pPr>
            <a:endParaRPr lang="fr-FR" dirty="0"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D031C415-868E-4AFF-81AB-ED72273A89E5}" type="slidenum">
              <a:rPr lang="fr-FR"/>
              <a:pPr>
                <a:defRPr/>
              </a:pPr>
              <a:t>27</a:t>
            </a:fld>
            <a:endParaRPr lang="fr-F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contenu 2"/>
          <p:cNvSpPr>
            <a:spLocks noGrp="1"/>
          </p:cNvSpPr>
          <p:nvPr>
            <p:ph idx="1"/>
          </p:nvPr>
        </p:nvSpPr>
        <p:spPr>
          <a:xfrm>
            <a:off x="457200" y="260350"/>
            <a:ext cx="8229600" cy="5865813"/>
          </a:xfrm>
        </p:spPr>
        <p:txBody>
          <a:bodyPr/>
          <a:lstStyle/>
          <a:p>
            <a:pPr eaLnBrk="1" hangingPunct="1">
              <a:buFont typeface="Arial" charset="0"/>
              <a:buNone/>
            </a:pPr>
            <a:endParaRPr lang="fr-FR" smtClean="0"/>
          </a:p>
          <a:p>
            <a:pPr eaLnBrk="1" hangingPunct="1">
              <a:buFont typeface="Arial" charset="0"/>
              <a:buNone/>
            </a:pPr>
            <a:endParaRPr lang="fr-FR" smtClean="0"/>
          </a:p>
          <a:p>
            <a:pPr eaLnBrk="1" hangingPunct="1">
              <a:buFont typeface="Arial" charset="0"/>
              <a:buNone/>
            </a:pPr>
            <a:endParaRPr lang="fr-FR" smtClean="0"/>
          </a:p>
          <a:p>
            <a:pPr eaLnBrk="1" hangingPunct="1">
              <a:buFont typeface="Arial" charset="0"/>
              <a:buNone/>
            </a:pPr>
            <a:r>
              <a:rPr lang="fr-FR" smtClean="0"/>
              <a:t>	</a:t>
            </a:r>
            <a:r>
              <a:rPr lang="fr-FR" smtClean="0">
                <a:solidFill>
                  <a:srgbClr val="FF0000"/>
                </a:solidFill>
              </a:rPr>
              <a:t>7.</a:t>
            </a:r>
            <a:r>
              <a:rPr lang="fr-FR" smtClean="0"/>
              <a:t> Enfin délivrer, à la fin des rapports contractuels, un certificat de travail ne contenant aucune mention susceptible de nuire au travailleur</a:t>
            </a:r>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F2E02976-11AB-40CE-805D-12F1B8F5AE21}" type="slidenum">
              <a:rPr lang="fr-FR"/>
              <a:pPr>
                <a:defRPr/>
              </a:pPr>
              <a:t>28</a:t>
            </a:fld>
            <a:endParaRPr lang="fr-F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C. LA SUSPENSION DU CONTRAT DE TRAVAIL:</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29</a:t>
            </a:fld>
            <a:endParaRPr lang="fr-FR"/>
          </a:p>
        </p:txBody>
      </p:sp>
      <p:sp>
        <p:nvSpPr>
          <p:cNvPr id="3" name="Espace réservé du contenu 2"/>
          <p:cNvSpPr>
            <a:spLocks noGrp="1"/>
          </p:cNvSpPr>
          <p:nvPr>
            <p:ph sz="quarter" idx="1"/>
          </p:nvPr>
        </p:nvSpPr>
        <p:spPr/>
        <p:txBody>
          <a:bodyPr/>
          <a:lstStyle/>
          <a:p>
            <a:pPr>
              <a:buNone/>
            </a:pPr>
            <a:endParaRPr lang="fr-FR" sz="4000" dirty="0" smtClean="0"/>
          </a:p>
          <a:p>
            <a:pPr>
              <a:buNone/>
            </a:pPr>
            <a:r>
              <a:rPr lang="fr-FR" sz="4000" dirty="0" smtClean="0"/>
              <a:t>L’exécution du contrat de travail pourrait être suspendue à la survenance de certains événements dont les plus fréquents sont :</a:t>
            </a:r>
          </a:p>
          <a:p>
            <a:pPr>
              <a:buNone/>
            </a:pPr>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30</a:t>
            </a:fld>
            <a:endParaRPr lang="fr-FR"/>
          </a:p>
        </p:txBody>
      </p:sp>
      <p:sp>
        <p:nvSpPr>
          <p:cNvPr id="3" name="Espace réservé du contenu 2"/>
          <p:cNvSpPr>
            <a:spLocks noGrp="1"/>
          </p:cNvSpPr>
          <p:nvPr>
            <p:ph sz="quarter" idx="1"/>
          </p:nvPr>
        </p:nvSpPr>
        <p:spPr>
          <a:xfrm>
            <a:off x="214282" y="142852"/>
            <a:ext cx="8929718" cy="6357982"/>
          </a:xfrm>
        </p:spPr>
        <p:txBody>
          <a:bodyPr>
            <a:normAutofit lnSpcReduction="10000"/>
          </a:bodyPr>
          <a:lstStyle/>
          <a:p>
            <a:pPr>
              <a:buFontTx/>
              <a:buChar char="-"/>
            </a:pPr>
            <a:r>
              <a:rPr lang="fr-FR" sz="4000" dirty="0" smtClean="0"/>
              <a:t>Pendant la durée de l’absence du travailleur pour cause de maladie ou </a:t>
            </a:r>
          </a:p>
          <a:p>
            <a:pPr>
              <a:buNone/>
            </a:pPr>
            <a:endParaRPr lang="fr-FR" sz="4000" dirty="0" smtClean="0"/>
          </a:p>
          <a:p>
            <a:pPr>
              <a:buNone/>
            </a:pPr>
            <a:r>
              <a:rPr lang="fr-FR" sz="4000" dirty="0" smtClean="0"/>
              <a:t>	d’accident non professionnel constaté par certificat médical jusqu’à neuf (09) mois. Pendant cette période d’indisponibilité, le travailleur malade percevra mensuellement une indemnité dont le montant est égal au montant de sa rémunération de base et cela pendant une période de six mois.</a:t>
            </a:r>
          </a:p>
          <a:p>
            <a:pPr>
              <a:buNone/>
            </a:pPr>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31</a:t>
            </a:fld>
            <a:endParaRPr lang="fr-FR"/>
          </a:p>
        </p:txBody>
      </p:sp>
      <p:sp>
        <p:nvSpPr>
          <p:cNvPr id="3" name="Espace réservé du contenu 2"/>
          <p:cNvSpPr>
            <a:spLocks noGrp="1"/>
          </p:cNvSpPr>
          <p:nvPr>
            <p:ph sz="quarter" idx="1"/>
          </p:nvPr>
        </p:nvSpPr>
        <p:spPr>
          <a:xfrm>
            <a:off x="457200" y="214290"/>
            <a:ext cx="8229600" cy="5911873"/>
          </a:xfrm>
        </p:spPr>
        <p:txBody>
          <a:bodyPr>
            <a:normAutofit fontScale="92500" lnSpcReduction="20000"/>
          </a:bodyPr>
          <a:lstStyle/>
          <a:p>
            <a:pPr marL="274320" indent="-274320" fontAlgn="auto">
              <a:spcBef>
                <a:spcPts val="580"/>
              </a:spcBef>
              <a:spcAft>
                <a:spcPts val="0"/>
              </a:spcAft>
              <a:buFontTx/>
              <a:buChar char="-"/>
              <a:defRPr/>
            </a:pPr>
            <a:r>
              <a:rPr lang="fr-FR" sz="4000" dirty="0" smtClean="0"/>
              <a:t>Pendant la période d’indisponibilité du travailleur résultant d’un accident </a:t>
            </a:r>
          </a:p>
          <a:p>
            <a:pPr marL="274320" indent="-274320" fontAlgn="auto">
              <a:spcBef>
                <a:spcPts val="580"/>
              </a:spcBef>
              <a:spcAft>
                <a:spcPts val="0"/>
              </a:spcAft>
              <a:buFontTx/>
              <a:buChar char="-"/>
              <a:defRPr/>
            </a:pPr>
            <a:endParaRPr lang="fr-FR" sz="4000" dirty="0" smtClean="0"/>
          </a:p>
          <a:p>
            <a:pPr marL="274320" indent="-274320" fontAlgn="auto">
              <a:spcBef>
                <a:spcPts val="580"/>
              </a:spcBef>
              <a:spcAft>
                <a:spcPts val="0"/>
              </a:spcAft>
              <a:buNone/>
              <a:defRPr/>
            </a:pPr>
            <a:r>
              <a:rPr lang="fr-FR" sz="4000" dirty="0" smtClean="0"/>
              <a:t>de travail ou d’une maladie professionnelle </a:t>
            </a:r>
            <a:r>
              <a:rPr lang="fr-FR" sz="4000" b="1" dirty="0" smtClean="0"/>
              <a:t>(le travailleur est indemnisé par l’INPS); </a:t>
            </a:r>
          </a:p>
          <a:p>
            <a:pPr marL="274320" indent="-274320" fontAlgn="auto">
              <a:spcBef>
                <a:spcPts val="580"/>
              </a:spcBef>
              <a:spcAft>
                <a:spcPts val="0"/>
              </a:spcAft>
              <a:buNone/>
              <a:defRPr/>
            </a:pPr>
            <a:endParaRPr lang="fr-FR" sz="4000" dirty="0" smtClean="0"/>
          </a:p>
          <a:p>
            <a:pPr marL="274320" indent="-274320" fontAlgn="auto">
              <a:spcBef>
                <a:spcPts val="580"/>
              </a:spcBef>
              <a:spcAft>
                <a:spcPts val="0"/>
              </a:spcAft>
              <a:buFontTx/>
              <a:buChar char="-"/>
              <a:defRPr/>
            </a:pPr>
            <a:r>
              <a:rPr lang="fr-FR" sz="4000" dirty="0" smtClean="0"/>
              <a:t>Pendant la durée de la garde à vue ou de la détention du travailleur à condition que celle-ci n’excède pas six mois </a:t>
            </a:r>
            <a:r>
              <a:rPr lang="fr-FR" sz="4000" b="1" dirty="0" smtClean="0"/>
              <a:t>(le travailleur n’est pas payé);</a:t>
            </a:r>
          </a:p>
          <a:p>
            <a:pPr>
              <a:buNone/>
            </a:pPr>
            <a:endParaRPr lang="fr-F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32</a:t>
            </a:fld>
            <a:endParaRPr lang="fr-FR"/>
          </a:p>
        </p:txBody>
      </p:sp>
      <p:sp>
        <p:nvSpPr>
          <p:cNvPr id="3" name="Espace réservé du contenu 2"/>
          <p:cNvSpPr>
            <a:spLocks noGrp="1"/>
          </p:cNvSpPr>
          <p:nvPr>
            <p:ph sz="quarter" idx="1"/>
          </p:nvPr>
        </p:nvSpPr>
        <p:spPr>
          <a:xfrm>
            <a:off x="457200" y="285728"/>
            <a:ext cx="8229600" cy="5840435"/>
          </a:xfrm>
        </p:spPr>
        <p:txBody>
          <a:bodyPr>
            <a:normAutofit lnSpcReduction="10000"/>
          </a:bodyPr>
          <a:lstStyle/>
          <a:p>
            <a:pPr>
              <a:buNone/>
            </a:pPr>
            <a:endParaRPr lang="fr-FR" dirty="0" smtClean="0"/>
          </a:p>
          <a:p>
            <a:pPr>
              <a:buFontTx/>
              <a:buChar char="-"/>
            </a:pPr>
            <a:endParaRPr lang="fr-FR" dirty="0" smtClean="0"/>
          </a:p>
          <a:p>
            <a:pPr>
              <a:buFontTx/>
              <a:buChar char="-"/>
            </a:pPr>
            <a:endParaRPr lang="fr-FR" dirty="0" smtClean="0"/>
          </a:p>
          <a:p>
            <a:pPr>
              <a:buFontTx/>
              <a:buChar char="-"/>
            </a:pPr>
            <a:r>
              <a:rPr lang="fr-FR" sz="3600" dirty="0" smtClean="0"/>
              <a:t>Pendant la durée du chômage technique </a:t>
            </a:r>
            <a:r>
              <a:rPr lang="fr-FR" sz="3600" b="1" dirty="0" smtClean="0"/>
              <a:t>(pas de salaire) ;</a:t>
            </a:r>
          </a:p>
          <a:p>
            <a:pPr>
              <a:buFontTx/>
              <a:buChar char="-"/>
            </a:pPr>
            <a:endParaRPr lang="fr-FR" sz="3600" dirty="0" smtClean="0"/>
          </a:p>
          <a:p>
            <a:pPr marL="274320" indent="-274320" fontAlgn="auto">
              <a:spcBef>
                <a:spcPts val="580"/>
              </a:spcBef>
              <a:spcAft>
                <a:spcPts val="0"/>
              </a:spcAft>
              <a:buFontTx/>
              <a:buChar char="-"/>
              <a:defRPr/>
            </a:pPr>
            <a:r>
              <a:rPr lang="fr-FR" sz="3600" dirty="0" smtClean="0"/>
              <a:t>Pendant la grève et le lock-out </a:t>
            </a:r>
            <a:r>
              <a:rPr lang="fr-FR" sz="3600" b="1" dirty="0" smtClean="0"/>
              <a:t>(pas de salaire);</a:t>
            </a:r>
          </a:p>
          <a:p>
            <a:pPr marL="274320" indent="-274320" fontAlgn="auto">
              <a:spcBef>
                <a:spcPts val="580"/>
              </a:spcBef>
              <a:spcAft>
                <a:spcPts val="0"/>
              </a:spcAft>
              <a:buNone/>
              <a:defRPr/>
            </a:pPr>
            <a:endParaRPr lang="fr-FR" sz="3600" dirty="0" smtClean="0"/>
          </a:p>
          <a:p>
            <a:pPr marL="274320" indent="-274320" fontAlgn="auto">
              <a:spcBef>
                <a:spcPts val="580"/>
              </a:spcBef>
              <a:spcAft>
                <a:spcPts val="0"/>
              </a:spcAft>
              <a:buFontTx/>
              <a:buChar char="-"/>
              <a:defRPr/>
            </a:pPr>
            <a:r>
              <a:rPr lang="fr-FR" sz="3600" dirty="0" smtClean="0"/>
              <a:t>Pendant la période de mise à pied </a:t>
            </a:r>
            <a:r>
              <a:rPr lang="fr-FR" sz="3600" b="1" dirty="0" smtClean="0"/>
              <a:t>(pas de salaire);</a:t>
            </a:r>
          </a:p>
          <a:p>
            <a:pPr>
              <a:buNone/>
            </a:pPr>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33</a:t>
            </a:fld>
            <a:endParaRPr lang="fr-FR"/>
          </a:p>
        </p:txBody>
      </p:sp>
      <p:sp>
        <p:nvSpPr>
          <p:cNvPr id="3" name="Espace réservé du contenu 2"/>
          <p:cNvSpPr>
            <a:spLocks noGrp="1"/>
          </p:cNvSpPr>
          <p:nvPr>
            <p:ph sz="quarter" idx="1"/>
          </p:nvPr>
        </p:nvSpPr>
        <p:spPr>
          <a:xfrm>
            <a:off x="457200" y="142852"/>
            <a:ext cx="8229600" cy="5983311"/>
          </a:xfrm>
        </p:spPr>
        <p:txBody>
          <a:bodyPr>
            <a:normAutofit fontScale="85000" lnSpcReduction="20000"/>
          </a:bodyPr>
          <a:lstStyle/>
          <a:p>
            <a:pPr marL="274320" indent="-274320" fontAlgn="auto">
              <a:spcBef>
                <a:spcPts val="580"/>
              </a:spcBef>
              <a:spcAft>
                <a:spcPts val="0"/>
              </a:spcAft>
              <a:buNone/>
              <a:defRPr/>
            </a:pPr>
            <a:endParaRPr lang="fr-FR" dirty="0" smtClean="0"/>
          </a:p>
          <a:p>
            <a:pPr marL="274320" indent="-274320" fontAlgn="auto">
              <a:spcBef>
                <a:spcPts val="580"/>
              </a:spcBef>
              <a:spcAft>
                <a:spcPts val="0"/>
              </a:spcAft>
              <a:buFontTx/>
              <a:buChar char="-"/>
              <a:defRPr/>
            </a:pPr>
            <a:endParaRPr lang="fr-FR" sz="4000" dirty="0" smtClean="0"/>
          </a:p>
          <a:p>
            <a:pPr marL="274320" indent="-274320" fontAlgn="auto">
              <a:spcBef>
                <a:spcPts val="580"/>
              </a:spcBef>
              <a:spcAft>
                <a:spcPts val="0"/>
              </a:spcAft>
              <a:buFontTx/>
              <a:buChar char="-"/>
              <a:defRPr/>
            </a:pPr>
            <a:endParaRPr lang="fr-FR" sz="4000" dirty="0" smtClean="0"/>
          </a:p>
          <a:p>
            <a:pPr marL="274320" indent="-274320" fontAlgn="auto">
              <a:spcBef>
                <a:spcPts val="580"/>
              </a:spcBef>
              <a:spcAft>
                <a:spcPts val="0"/>
              </a:spcAft>
              <a:buFontTx/>
              <a:buChar char="-"/>
              <a:defRPr/>
            </a:pPr>
            <a:r>
              <a:rPr lang="fr-FR" sz="4000" dirty="0" smtClean="0"/>
              <a:t>Pendant la durée des congés payés et d’éducation ouvrière </a:t>
            </a:r>
            <a:r>
              <a:rPr lang="fr-FR" sz="4000" b="1" dirty="0" smtClean="0"/>
              <a:t>(le travailleur perçoit une allocation); </a:t>
            </a:r>
          </a:p>
          <a:p>
            <a:pPr marL="274320" indent="-274320" fontAlgn="auto">
              <a:spcBef>
                <a:spcPts val="580"/>
              </a:spcBef>
              <a:spcAft>
                <a:spcPts val="0"/>
              </a:spcAft>
              <a:buNone/>
              <a:defRPr/>
            </a:pPr>
            <a:endParaRPr lang="fr-FR" sz="4000" dirty="0" smtClean="0"/>
          </a:p>
          <a:p>
            <a:pPr marL="274320" indent="-274320" fontAlgn="auto">
              <a:spcBef>
                <a:spcPts val="580"/>
              </a:spcBef>
              <a:spcAft>
                <a:spcPts val="0"/>
              </a:spcAft>
              <a:buFontTx/>
              <a:buChar char="-"/>
              <a:defRPr/>
            </a:pPr>
            <a:r>
              <a:rPr lang="fr-FR" sz="4000" dirty="0" smtClean="0"/>
              <a:t>Pendant la durée du congé de maternité </a:t>
            </a:r>
            <a:r>
              <a:rPr lang="fr-FR" sz="4000" b="1" dirty="0" smtClean="0"/>
              <a:t>(la travailleuse est payée par l’INPS); </a:t>
            </a:r>
          </a:p>
          <a:p>
            <a:pPr marL="274320" indent="-274320" fontAlgn="auto">
              <a:spcBef>
                <a:spcPts val="580"/>
              </a:spcBef>
              <a:spcAft>
                <a:spcPts val="0"/>
              </a:spcAft>
              <a:buNone/>
              <a:defRPr/>
            </a:pPr>
            <a:endParaRPr lang="fr-FR" sz="4000" dirty="0" smtClean="0"/>
          </a:p>
          <a:p>
            <a:pPr marL="274320" indent="-274320" fontAlgn="auto">
              <a:spcBef>
                <a:spcPts val="580"/>
              </a:spcBef>
              <a:spcAft>
                <a:spcPts val="0"/>
              </a:spcAft>
              <a:buFontTx/>
              <a:buChar char="-"/>
              <a:defRPr/>
            </a:pPr>
            <a:r>
              <a:rPr lang="fr-FR" sz="4000" dirty="0" smtClean="0"/>
              <a:t>Pendant la période de veuvage pour la femme salariée </a:t>
            </a:r>
            <a:r>
              <a:rPr lang="fr-FR" sz="4000" b="1" dirty="0" smtClean="0"/>
              <a:t>(paiement de la moitié du salaire chaque fin du mois);</a:t>
            </a:r>
          </a:p>
          <a:p>
            <a:pPr>
              <a:buNone/>
            </a:pPr>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SUSPENSION (suite et fin)</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34</a:t>
            </a:fld>
            <a:endParaRPr lang="fr-FR"/>
          </a:p>
        </p:txBody>
      </p:sp>
      <p:sp>
        <p:nvSpPr>
          <p:cNvPr id="3" name="Espace réservé du contenu 2"/>
          <p:cNvSpPr>
            <a:spLocks noGrp="1"/>
          </p:cNvSpPr>
          <p:nvPr>
            <p:ph sz="quarter" idx="1"/>
          </p:nvPr>
        </p:nvSpPr>
        <p:spPr/>
        <p:txBody>
          <a:bodyPr/>
          <a:lstStyle/>
          <a:p>
            <a:pPr marL="274320" indent="-274320" fontAlgn="auto">
              <a:spcBef>
                <a:spcPts val="580"/>
              </a:spcBef>
              <a:spcAft>
                <a:spcPts val="0"/>
              </a:spcAft>
              <a:buFontTx/>
              <a:buChar char="-"/>
              <a:defRPr/>
            </a:pPr>
            <a:endParaRPr lang="fr-FR" dirty="0" smtClean="0"/>
          </a:p>
          <a:p>
            <a:pPr marL="274320" indent="-274320" fontAlgn="auto">
              <a:spcBef>
                <a:spcPts val="580"/>
              </a:spcBef>
              <a:spcAft>
                <a:spcPts val="0"/>
              </a:spcAft>
              <a:buFontTx/>
              <a:buChar char="-"/>
              <a:defRPr/>
            </a:pPr>
            <a:r>
              <a:rPr lang="fr-FR" sz="4000" dirty="0" smtClean="0"/>
              <a:t>Pendant la période de pèlerinage aux lieux saints </a:t>
            </a:r>
            <a:r>
              <a:rPr lang="fr-FR" sz="4000" b="1" dirty="0" smtClean="0"/>
              <a:t>(pas de salaire)</a:t>
            </a:r>
          </a:p>
          <a:p>
            <a:pPr marL="274320" indent="-274320" fontAlgn="auto">
              <a:spcBef>
                <a:spcPts val="580"/>
              </a:spcBef>
              <a:spcAft>
                <a:spcPts val="0"/>
              </a:spcAft>
              <a:buNone/>
              <a:defRPr/>
            </a:pPr>
            <a:endParaRPr lang="fr-FR" sz="4000" dirty="0" smtClean="0"/>
          </a:p>
          <a:p>
            <a:pPr marL="274320" indent="-274320" fontAlgn="auto">
              <a:spcBef>
                <a:spcPts val="580"/>
              </a:spcBef>
              <a:spcAft>
                <a:spcPts val="0"/>
              </a:spcAft>
              <a:buNone/>
              <a:defRPr/>
            </a:pPr>
            <a:endParaRPr lang="fr-FR" sz="4000" b="1" i="1" dirty="0" smtClean="0"/>
          </a:p>
          <a:p>
            <a:pPr>
              <a:buNone/>
            </a:pPr>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Des permissions exceptionnelles </a:t>
            </a:r>
            <a:r>
              <a:rPr lang="fr-FR" dirty="0" smtClean="0"/>
              <a:t>(article 46 de la convention)</a:t>
            </a: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35</a:t>
            </a:fld>
            <a:endParaRPr lang="fr-FR"/>
          </a:p>
        </p:txBody>
      </p:sp>
      <p:sp>
        <p:nvSpPr>
          <p:cNvPr id="4" name="Espace réservé du contenu 3"/>
          <p:cNvSpPr>
            <a:spLocks noGrp="1"/>
          </p:cNvSpPr>
          <p:nvPr>
            <p:ph sz="quarter" idx="1"/>
          </p:nvPr>
        </p:nvSpPr>
        <p:spPr/>
        <p:txBody>
          <a:bodyPr>
            <a:normAutofit/>
          </a:bodyPr>
          <a:lstStyle/>
          <a:p>
            <a:pPr>
              <a:buNone/>
            </a:pPr>
            <a:r>
              <a:rPr lang="fr-FR" dirty="0" smtClean="0"/>
              <a:t>	Des permissions exceptionnelles d’absence, qui dans la limite de dix jours par an, ne sont pas déductibles du congé réglementaire et n’entraînant aucune retenue de salaire, sont accordées aux travailleurs pour les évènements familiaux suivants :</a:t>
            </a:r>
          </a:p>
          <a:p>
            <a:pPr lvl="0"/>
            <a:endParaRPr lang="fr-FR" dirty="0" smtClean="0"/>
          </a:p>
          <a:p>
            <a:pPr lvl="0"/>
            <a:r>
              <a:rPr lang="fr-FR" dirty="0" smtClean="0"/>
              <a:t>Mariage du travailleur      ……………..3 jours</a:t>
            </a:r>
          </a:p>
          <a:p>
            <a:pPr lvl="0"/>
            <a:r>
              <a:rPr lang="fr-FR" dirty="0" smtClean="0"/>
              <a:t>Mariage d’un enfant, d’un frère ou d’une sœur du travailleur……………………………….1 jour</a:t>
            </a:r>
          </a:p>
          <a:p>
            <a:endParaRPr lang="fr-FR" dirty="0" smtClean="0"/>
          </a:p>
          <a:p>
            <a:pPr>
              <a:buNone/>
            </a:pPr>
            <a:endParaRPr lang="fr-F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0"/>
            <a:ext cx="8551766" cy="1219200"/>
          </a:xfrm>
        </p:spPr>
        <p:txBody>
          <a:bodyPr>
            <a:normAutofit fontScale="90000"/>
          </a:bodyPr>
          <a:lstStyle/>
          <a:p>
            <a:r>
              <a:rPr lang="fr-FR" dirty="0" smtClean="0"/>
              <a:t/>
            </a:r>
            <a:br>
              <a:rPr lang="fr-FR" dirty="0" smtClean="0"/>
            </a:br>
            <a:r>
              <a:rPr lang="fr-FR" dirty="0" smtClean="0"/>
              <a:t> </a:t>
            </a:r>
            <a:br>
              <a:rPr lang="fr-FR" dirty="0" smtClean="0"/>
            </a:b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36</a:t>
            </a:fld>
            <a:endParaRPr lang="fr-FR"/>
          </a:p>
        </p:txBody>
      </p:sp>
      <p:sp>
        <p:nvSpPr>
          <p:cNvPr id="4" name="Espace réservé du contenu 3"/>
          <p:cNvSpPr>
            <a:spLocks noGrp="1"/>
          </p:cNvSpPr>
          <p:nvPr>
            <p:ph sz="quarter" idx="1"/>
          </p:nvPr>
        </p:nvSpPr>
        <p:spPr>
          <a:xfrm>
            <a:off x="612648" y="1600200"/>
            <a:ext cx="8153400" cy="5043510"/>
          </a:xfrm>
        </p:spPr>
        <p:txBody>
          <a:bodyPr>
            <a:normAutofit/>
          </a:bodyPr>
          <a:lstStyle/>
          <a:p>
            <a:r>
              <a:rPr lang="fr-FR" dirty="0" smtClean="0"/>
              <a:t>Décès du (de la) conjoint (e)……………7 jours</a:t>
            </a:r>
          </a:p>
          <a:p>
            <a:pPr lvl="0"/>
            <a:endParaRPr lang="fr-FR" dirty="0" smtClean="0"/>
          </a:p>
          <a:p>
            <a:pPr lvl="0"/>
            <a:r>
              <a:rPr lang="fr-FR" dirty="0" smtClean="0"/>
              <a:t>Décès d’un ascendant, descendant, d’un frère ou d’une sœur………………………………..3 jours</a:t>
            </a:r>
          </a:p>
          <a:p>
            <a:pPr lvl="0"/>
            <a:endParaRPr lang="fr-FR" dirty="0" smtClean="0"/>
          </a:p>
          <a:p>
            <a:pPr lvl="0"/>
            <a:r>
              <a:rPr lang="fr-FR" dirty="0" smtClean="0"/>
              <a:t>Naissance et baptême d’un enfant………..3 jours</a:t>
            </a:r>
          </a:p>
          <a:p>
            <a:pPr lvl="0"/>
            <a:endParaRPr lang="fr-FR" dirty="0" smtClean="0"/>
          </a:p>
          <a:p>
            <a:pPr lvl="0"/>
            <a:r>
              <a:rPr lang="fr-FR" dirty="0" smtClean="0"/>
              <a:t>Déménagement ………………………….. 1 jour</a:t>
            </a:r>
          </a:p>
          <a:p>
            <a:pPr>
              <a:buNone/>
            </a:pPr>
            <a:endParaRPr lang="fr-F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La discipline (article 17 de la CC):</a:t>
            </a:r>
            <a:endParaRPr lang="fr-FR" b="1" dirty="0"/>
          </a:p>
        </p:txBody>
      </p:sp>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37</a:t>
            </a:fld>
            <a:endParaRPr lang="fr-FR"/>
          </a:p>
        </p:txBody>
      </p:sp>
      <p:sp>
        <p:nvSpPr>
          <p:cNvPr id="4" name="Espace réservé du contenu 3"/>
          <p:cNvSpPr>
            <a:spLocks noGrp="1"/>
          </p:cNvSpPr>
          <p:nvPr>
            <p:ph sz="quarter" idx="1"/>
          </p:nvPr>
        </p:nvSpPr>
        <p:spPr>
          <a:xfrm>
            <a:off x="612648" y="1600200"/>
            <a:ext cx="8153400" cy="4972072"/>
          </a:xfrm>
        </p:spPr>
        <p:txBody>
          <a:bodyPr>
            <a:normAutofit lnSpcReduction="10000"/>
          </a:bodyPr>
          <a:lstStyle/>
          <a:p>
            <a:pPr>
              <a:buNone/>
            </a:pPr>
            <a:r>
              <a:rPr lang="fr-FR" dirty="0" smtClean="0"/>
              <a:t>Les sanctions disciplinaires applicables au personnel sont les suivantes :</a:t>
            </a:r>
          </a:p>
          <a:p>
            <a:pPr>
              <a:buNone/>
            </a:pPr>
            <a:endParaRPr lang="fr-FR" dirty="0" smtClean="0"/>
          </a:p>
          <a:p>
            <a:pPr lvl="0"/>
            <a:r>
              <a:rPr lang="fr-FR" dirty="0" smtClean="0"/>
              <a:t>L’avertissement ;</a:t>
            </a:r>
          </a:p>
          <a:p>
            <a:pPr lvl="0"/>
            <a:r>
              <a:rPr lang="fr-FR" dirty="0" smtClean="0"/>
              <a:t>La mise à pied de 1 à 8 jours ;</a:t>
            </a:r>
          </a:p>
          <a:p>
            <a:pPr lvl="0"/>
            <a:r>
              <a:rPr lang="fr-FR" dirty="0" smtClean="0"/>
              <a:t>Le licenciement.</a:t>
            </a:r>
          </a:p>
          <a:p>
            <a:pPr>
              <a:buNone/>
            </a:pPr>
            <a:endParaRPr lang="fr-FR" dirty="0" smtClean="0"/>
          </a:p>
          <a:p>
            <a:pPr>
              <a:buNone/>
            </a:pPr>
            <a:r>
              <a:rPr lang="fr-FR" dirty="0" smtClean="0"/>
              <a:t>N.B: ces sanctions seront prises par l’employeur après que l’intéressé ait fourni des explications écrites ou verbales.</a:t>
            </a:r>
          </a:p>
          <a:p>
            <a:pPr>
              <a:buNone/>
            </a:pPr>
            <a:endParaRPr lang="fr-F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D. DE LA MODIFICATION DU CONTRAT:</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38</a:t>
            </a:fld>
            <a:endParaRPr lang="fr-FR"/>
          </a:p>
        </p:txBody>
      </p:sp>
      <p:sp>
        <p:nvSpPr>
          <p:cNvPr id="3" name="Espace réservé du contenu 2"/>
          <p:cNvSpPr>
            <a:spLocks noGrp="1"/>
          </p:cNvSpPr>
          <p:nvPr>
            <p:ph sz="quarter" idx="1"/>
          </p:nvPr>
        </p:nvSpPr>
        <p:spPr/>
        <p:txBody>
          <a:bodyPr/>
          <a:lstStyle/>
          <a:p>
            <a:pPr algn="just">
              <a:buNone/>
            </a:pPr>
            <a:endParaRPr lang="fr-FR" sz="4000" dirty="0" smtClean="0"/>
          </a:p>
          <a:p>
            <a:pPr algn="just">
              <a:buNone/>
            </a:pPr>
            <a:r>
              <a:rPr lang="fr-FR" sz="4000" dirty="0" smtClean="0"/>
              <a:t>Au cours de l’exécution du contrat de travail, l’employeur et le travailleur peuvent en proposer la modification.</a:t>
            </a:r>
          </a:p>
          <a:p>
            <a:pPr>
              <a:buNone/>
            </a:pPr>
            <a:endParaRPr lang="fr-F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Modification (suite)</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39</a:t>
            </a:fld>
            <a:endParaRPr lang="fr-FR"/>
          </a:p>
        </p:txBody>
      </p:sp>
      <p:sp>
        <p:nvSpPr>
          <p:cNvPr id="3" name="Espace réservé du contenu 2"/>
          <p:cNvSpPr>
            <a:spLocks noGrp="1"/>
          </p:cNvSpPr>
          <p:nvPr>
            <p:ph sz="quarter" idx="1"/>
          </p:nvPr>
        </p:nvSpPr>
        <p:spPr/>
        <p:txBody>
          <a:bodyPr/>
          <a:lstStyle/>
          <a:p>
            <a:pPr>
              <a:buNone/>
            </a:pPr>
            <a:endParaRPr lang="fr-FR" dirty="0" smtClean="0"/>
          </a:p>
          <a:p>
            <a:pPr algn="just">
              <a:buNone/>
            </a:pPr>
            <a:r>
              <a:rPr lang="fr-FR" sz="4000" dirty="0" smtClean="0"/>
              <a:t>Si la proposition de modification présentée par le travailleur est substantielle et qu’elle est refusée par l’employeur, le travailleur peut rompre le contrat, mais cette rupture lui est imputable.</a:t>
            </a:r>
            <a:endParaRPr lang="fr-FR" sz="4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Modification (suite et fin)</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40</a:t>
            </a:fld>
            <a:endParaRPr lang="fr-FR"/>
          </a:p>
        </p:txBody>
      </p:sp>
      <p:sp>
        <p:nvSpPr>
          <p:cNvPr id="3" name="Espace réservé du contenu 2"/>
          <p:cNvSpPr>
            <a:spLocks noGrp="1"/>
          </p:cNvSpPr>
          <p:nvPr>
            <p:ph sz="quarter" idx="1"/>
          </p:nvPr>
        </p:nvSpPr>
        <p:spPr/>
        <p:txBody>
          <a:bodyPr>
            <a:normAutofit/>
          </a:bodyPr>
          <a:lstStyle/>
          <a:p>
            <a:pPr algn="just">
              <a:buNone/>
            </a:pPr>
            <a:endParaRPr lang="fr-FR" sz="4000" dirty="0" smtClean="0"/>
          </a:p>
          <a:p>
            <a:pPr algn="just">
              <a:buNone/>
            </a:pPr>
            <a:r>
              <a:rPr lang="fr-FR" sz="4000" dirty="0" smtClean="0"/>
              <a:t>Si le travailleur accepte la modification présentée par l’employeur, celle-ci ne peut devenir effective qu’à l’issue d’une période équivalente à la durée du préavis, dans la limite maximum d’un mois.</a:t>
            </a:r>
            <a:endParaRPr lang="fr-FR" sz="40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457200" y="214290"/>
            <a:ext cx="8229600" cy="1214446"/>
          </a:xfrm>
        </p:spPr>
        <p:txBody>
          <a:bodyPr>
            <a:normAutofit fontScale="90000"/>
          </a:bodyPr>
          <a:lstStyle/>
          <a:p>
            <a:pPr algn="ctr" eaLnBrk="1" fontAlgn="auto" hangingPunct="1">
              <a:spcAft>
                <a:spcPts val="0"/>
              </a:spcAft>
              <a:defRPr/>
            </a:pPr>
            <a:r>
              <a:rPr lang="fr-FR" sz="3600" b="1" dirty="0" smtClean="0"/>
              <a:t>III. LA RUPTURE DU CONTRAT DE TRAVAIL</a:t>
            </a:r>
            <a:r>
              <a:rPr lang="fr-FR" sz="3600" dirty="0" smtClean="0"/>
              <a:t/>
            </a:r>
            <a:br>
              <a:rPr lang="fr-FR" sz="3600" dirty="0" smtClean="0"/>
            </a:br>
            <a:endParaRPr lang="fr-FR" sz="3600" dirty="0" smtClean="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70E8CEA9-4225-4E96-9262-91E917621B8D}" type="slidenum">
              <a:rPr lang="fr-FR"/>
              <a:pPr>
                <a:defRPr/>
              </a:pPr>
              <a:t>41</a:t>
            </a:fld>
            <a:endParaRPr lang="fr-FR"/>
          </a:p>
        </p:txBody>
      </p:sp>
      <p:sp>
        <p:nvSpPr>
          <p:cNvPr id="24580" name="Espace réservé du contenu 2"/>
          <p:cNvSpPr>
            <a:spLocks noGrp="1"/>
          </p:cNvSpPr>
          <p:nvPr>
            <p:ph sz="quarter" idx="1"/>
          </p:nvPr>
        </p:nvSpPr>
        <p:spPr>
          <a:xfrm>
            <a:off x="285750" y="1643050"/>
            <a:ext cx="8372475" cy="4643450"/>
          </a:xfrm>
        </p:spPr>
        <p:txBody>
          <a:bodyPr>
            <a:normAutofit/>
          </a:bodyPr>
          <a:lstStyle/>
          <a:p>
            <a:pPr eaLnBrk="1" hangingPunct="1">
              <a:buFont typeface="Wingdings 2" pitchFamily="18" charset="2"/>
              <a:buNone/>
            </a:pPr>
            <a:r>
              <a:rPr lang="fr-FR" b="1" i="1" dirty="0" smtClean="0"/>
              <a:t>	</a:t>
            </a:r>
            <a:r>
              <a:rPr lang="fr-FR" sz="4000" b="1" i="1" dirty="0" smtClean="0"/>
              <a:t>A. Rupture du contrat à durée déterminée: </a:t>
            </a:r>
          </a:p>
          <a:p>
            <a:pPr eaLnBrk="1" hangingPunct="1">
              <a:buFont typeface="Wingdings 2" pitchFamily="18" charset="2"/>
              <a:buNone/>
            </a:pPr>
            <a:endParaRPr lang="fr-FR" sz="4000" b="1" i="1" dirty="0" smtClean="0"/>
          </a:p>
          <a:p>
            <a:pPr eaLnBrk="1" hangingPunct="1">
              <a:buFont typeface="Wingdings 2" pitchFamily="18" charset="2"/>
              <a:buNone/>
            </a:pPr>
            <a:r>
              <a:rPr lang="fr-FR" sz="4000" dirty="0" smtClean="0"/>
              <a:t>	Il ne peut être mis fin avant terme à un contrat de travail à durée déterminée qu’en cas de:</a:t>
            </a:r>
          </a:p>
          <a:p>
            <a:pPr eaLnBrk="1" hangingPunct="1"/>
            <a:endParaRPr lang="fr-FR" b="1" i="1"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42</a:t>
            </a:fld>
            <a:endParaRPr lang="fr-FR"/>
          </a:p>
        </p:txBody>
      </p:sp>
      <p:sp>
        <p:nvSpPr>
          <p:cNvPr id="3" name="Espace réservé du contenu 2"/>
          <p:cNvSpPr>
            <a:spLocks noGrp="1"/>
          </p:cNvSpPr>
          <p:nvPr>
            <p:ph sz="quarter" idx="1"/>
          </p:nvPr>
        </p:nvSpPr>
        <p:spPr>
          <a:xfrm>
            <a:off x="457200" y="428604"/>
            <a:ext cx="8229600" cy="5697559"/>
          </a:xfrm>
        </p:spPr>
        <p:txBody>
          <a:bodyPr>
            <a:normAutofit lnSpcReduction="10000"/>
          </a:bodyPr>
          <a:lstStyle/>
          <a:p>
            <a:pPr>
              <a:buNone/>
            </a:pPr>
            <a:endParaRPr lang="fr-FR" dirty="0" smtClean="0"/>
          </a:p>
          <a:p>
            <a:pPr>
              <a:buNone/>
            </a:pPr>
            <a:endParaRPr lang="fr-FR" dirty="0" smtClean="0"/>
          </a:p>
          <a:p>
            <a:pPr>
              <a:buFontTx/>
              <a:buChar char="-"/>
            </a:pPr>
            <a:r>
              <a:rPr lang="fr-FR" sz="4000" dirty="0" smtClean="0"/>
              <a:t>Faute lourde ;</a:t>
            </a:r>
          </a:p>
          <a:p>
            <a:pPr>
              <a:buFontTx/>
              <a:buChar char="-"/>
            </a:pPr>
            <a:endParaRPr lang="fr-FR" sz="4000" dirty="0" smtClean="0"/>
          </a:p>
          <a:p>
            <a:pPr>
              <a:buFontTx/>
              <a:buChar char="-"/>
            </a:pPr>
            <a:r>
              <a:rPr lang="fr-FR" sz="4000" dirty="0" smtClean="0"/>
              <a:t>D’accord des parties constaté par écrit ;</a:t>
            </a:r>
          </a:p>
          <a:p>
            <a:pPr>
              <a:buNone/>
            </a:pPr>
            <a:endParaRPr lang="fr-FR" sz="4000" dirty="0" smtClean="0"/>
          </a:p>
          <a:p>
            <a:pPr>
              <a:buNone/>
            </a:pPr>
            <a:r>
              <a:rPr lang="fr-FR" sz="4000" dirty="0" smtClean="0"/>
              <a:t>- Force majeure (article L.25 du code du travail);</a:t>
            </a:r>
          </a:p>
          <a:p>
            <a:pPr>
              <a:buNone/>
            </a:pPr>
            <a:endParaRPr lang="fr-F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pPr>
              <a:defRPr/>
            </a:pPr>
            <a:fld id="{128292EA-67C6-49B5-8002-6155D42167B0}" type="slidenum">
              <a:rPr lang="fr-FR"/>
              <a:pPr>
                <a:defRPr/>
              </a:pPr>
              <a:t>43</a:t>
            </a:fld>
            <a:endParaRPr lang="fr-FR"/>
          </a:p>
        </p:txBody>
      </p:sp>
      <p:sp>
        <p:nvSpPr>
          <p:cNvPr id="25604" name="Espace réservé du contenu 2"/>
          <p:cNvSpPr>
            <a:spLocks noGrp="1"/>
          </p:cNvSpPr>
          <p:nvPr>
            <p:ph sz="quarter" idx="1"/>
          </p:nvPr>
        </p:nvSpPr>
        <p:spPr>
          <a:xfrm>
            <a:off x="457200" y="500042"/>
            <a:ext cx="8229600" cy="5626121"/>
          </a:xfrm>
        </p:spPr>
        <p:txBody>
          <a:bodyPr>
            <a:normAutofit fontScale="85000" lnSpcReduction="20000"/>
          </a:bodyPr>
          <a:lstStyle/>
          <a:p>
            <a:pPr algn="ctr">
              <a:buFont typeface="Wingdings" pitchFamily="2" charset="2"/>
              <a:buChar char="q"/>
            </a:pPr>
            <a:r>
              <a:rPr lang="fr-FR" sz="4300" b="1" dirty="0" smtClean="0"/>
              <a:t>Droits de fin de contrat:</a:t>
            </a:r>
          </a:p>
          <a:p>
            <a:pPr>
              <a:buNone/>
            </a:pPr>
            <a:endParaRPr lang="fr-FR" sz="4000" dirty="0" smtClean="0"/>
          </a:p>
          <a:p>
            <a:pPr lvl="0">
              <a:buFontTx/>
              <a:buChar char="-"/>
            </a:pPr>
            <a:r>
              <a:rPr lang="fr-FR" sz="4300" dirty="0" smtClean="0"/>
              <a:t>Indemnité de congés payés non jouis;</a:t>
            </a:r>
          </a:p>
          <a:p>
            <a:pPr lvl="0">
              <a:buNone/>
            </a:pPr>
            <a:endParaRPr lang="fr-FR" sz="4300" dirty="0" smtClean="0"/>
          </a:p>
          <a:p>
            <a:pPr lvl="0">
              <a:buNone/>
            </a:pPr>
            <a:r>
              <a:rPr lang="fr-FR" sz="4300" dirty="0" smtClean="0"/>
              <a:t>- Indemnité de précarité (égale à 2,5% de la somme des rémunérations brutes perçues par le travailleur pendant la durée du contrat),</a:t>
            </a:r>
          </a:p>
          <a:p>
            <a:pPr lvl="0">
              <a:buNone/>
            </a:pPr>
            <a:endParaRPr lang="fr-FR" sz="4300" dirty="0" smtClean="0"/>
          </a:p>
          <a:p>
            <a:pPr lvl="0">
              <a:buNone/>
            </a:pPr>
            <a:r>
              <a:rPr lang="fr-FR" sz="4300" dirty="0" smtClean="0"/>
              <a:t>- Certificat de travail.</a:t>
            </a:r>
          </a:p>
          <a:p>
            <a:pPr eaLnBrk="1" hangingPunct="1"/>
            <a:endParaRPr lang="fr-FR"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44</a:t>
            </a:fld>
            <a:endParaRPr lang="fr-FR"/>
          </a:p>
        </p:txBody>
      </p:sp>
      <p:sp>
        <p:nvSpPr>
          <p:cNvPr id="3" name="Espace réservé du contenu 2"/>
          <p:cNvSpPr>
            <a:spLocks noGrp="1"/>
          </p:cNvSpPr>
          <p:nvPr>
            <p:ph sz="quarter" idx="1"/>
          </p:nvPr>
        </p:nvSpPr>
        <p:spPr>
          <a:xfrm>
            <a:off x="457200" y="642918"/>
            <a:ext cx="8229600" cy="5929354"/>
          </a:xfrm>
        </p:spPr>
        <p:txBody>
          <a:bodyPr>
            <a:normAutofit fontScale="77500" lnSpcReduction="20000"/>
          </a:bodyPr>
          <a:lstStyle/>
          <a:p>
            <a:pPr algn="ctr">
              <a:buFont typeface="Wingdings" pitchFamily="2" charset="2"/>
              <a:buChar char="q"/>
            </a:pPr>
            <a:r>
              <a:rPr lang="fr-FR" sz="5200" b="1" dirty="0" smtClean="0"/>
              <a:t>Droits de rupture avant terme :</a:t>
            </a:r>
            <a:r>
              <a:rPr lang="fr-FR" sz="4600" b="1" dirty="0" smtClean="0"/>
              <a:t> </a:t>
            </a:r>
          </a:p>
          <a:p>
            <a:pPr lvl="0">
              <a:buNone/>
            </a:pPr>
            <a:endParaRPr lang="fr-FR" dirty="0" smtClean="0"/>
          </a:p>
          <a:p>
            <a:pPr lvl="0">
              <a:buFontTx/>
              <a:buChar char="-"/>
            </a:pPr>
            <a:r>
              <a:rPr lang="fr-FR" sz="4300" dirty="0" smtClean="0"/>
              <a:t>indemnité de congés payés non jouis;</a:t>
            </a:r>
          </a:p>
          <a:p>
            <a:pPr lvl="0">
              <a:buFontTx/>
              <a:buChar char="-"/>
            </a:pPr>
            <a:endParaRPr lang="fr-FR" sz="4300" dirty="0" smtClean="0"/>
          </a:p>
          <a:p>
            <a:pPr lvl="0">
              <a:buFontTx/>
              <a:buChar char="-"/>
            </a:pPr>
            <a:r>
              <a:rPr lang="fr-FR" sz="4300" dirty="0" smtClean="0"/>
              <a:t>Indemnité de précarité (égale à 2,5% de la somme des rémunérations brutes perçues par le travailleur pendant la durée du contrat);</a:t>
            </a:r>
          </a:p>
          <a:p>
            <a:pPr lvl="0">
              <a:buFontTx/>
              <a:buChar char="-"/>
            </a:pPr>
            <a:endParaRPr lang="fr-FR" sz="4300" dirty="0" smtClean="0"/>
          </a:p>
          <a:p>
            <a:pPr lvl="0">
              <a:buFontTx/>
              <a:buChar char="-"/>
            </a:pPr>
            <a:r>
              <a:rPr lang="fr-FR" sz="4300" dirty="0" smtClean="0"/>
              <a:t>Paiement des rémunérations que le travailleur aurait dues percevoir jusqu’à la fin du contrat;</a:t>
            </a:r>
          </a:p>
          <a:p>
            <a:pPr lvl="0">
              <a:buFontTx/>
              <a:buChar char="-"/>
            </a:pPr>
            <a:endParaRPr lang="fr-FR" sz="4300" dirty="0" smtClean="0"/>
          </a:p>
          <a:p>
            <a:pPr lvl="0">
              <a:buNone/>
            </a:pPr>
            <a:r>
              <a:rPr lang="fr-FR" sz="4300" dirty="0" smtClean="0"/>
              <a:t>- Certificat de travail.</a:t>
            </a:r>
          </a:p>
          <a:p>
            <a:pPr algn="ctr">
              <a:buNone/>
            </a:pPr>
            <a:endParaRPr lang="fr-FR" b="1"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eaLnBrk="1" fontAlgn="auto" hangingPunct="1">
              <a:spcAft>
                <a:spcPts val="0"/>
              </a:spcAft>
              <a:defRPr/>
            </a:pPr>
            <a:r>
              <a:rPr lang="fr-FR" b="1" dirty="0" smtClean="0"/>
              <a:t>B. Rupture du contrat de travail à durée indéterminée </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pPr>
              <a:defRPr/>
            </a:pPr>
            <a:fld id="{ED8278D8-7E8E-4630-BBD3-76404A981FE6}" type="slidenum">
              <a:rPr lang="fr-FR"/>
              <a:pPr>
                <a:defRPr/>
              </a:pPr>
              <a:t>45</a:t>
            </a:fld>
            <a:endParaRPr lang="fr-FR"/>
          </a:p>
        </p:txBody>
      </p:sp>
      <p:sp>
        <p:nvSpPr>
          <p:cNvPr id="28676" name="Espace réservé du contenu 2"/>
          <p:cNvSpPr>
            <a:spLocks noGrp="1"/>
          </p:cNvSpPr>
          <p:nvPr>
            <p:ph sz="quarter" idx="1"/>
          </p:nvPr>
        </p:nvSpPr>
        <p:spPr>
          <a:xfrm>
            <a:off x="500063" y="2000250"/>
            <a:ext cx="8229600" cy="4525963"/>
          </a:xfrm>
        </p:spPr>
        <p:txBody>
          <a:bodyPr>
            <a:normAutofit lnSpcReduction="10000"/>
          </a:bodyPr>
          <a:lstStyle/>
          <a:p>
            <a:pPr eaLnBrk="1" hangingPunct="1">
              <a:buFont typeface="Wingdings 2" pitchFamily="18" charset="2"/>
              <a:buNone/>
            </a:pPr>
            <a:r>
              <a:rPr lang="fr-FR" sz="4400" dirty="0" smtClean="0"/>
              <a:t>Le contrat de travail à durée indéterminée peut toujours cesser par la volonté d’une seule des parties.</a:t>
            </a:r>
          </a:p>
          <a:p>
            <a:pPr eaLnBrk="1" hangingPunct="1">
              <a:buFont typeface="Wingdings 2" pitchFamily="18" charset="2"/>
              <a:buNone/>
            </a:pPr>
            <a:r>
              <a:rPr lang="fr-FR" sz="4400" dirty="0" smtClean="0"/>
              <a:t>La partie qui prend l’initiative de la rupture doit observer un délai de préavis.</a:t>
            </a:r>
          </a:p>
          <a:p>
            <a:pPr eaLnBrk="1" hangingPunct="1"/>
            <a:endParaRPr lang="fr-FR"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La durée du préavis est de :</a:t>
            </a:r>
            <a:endParaRPr lang="fr-FR" b="1" dirty="0"/>
          </a:p>
        </p:txBody>
      </p:sp>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46</a:t>
            </a:fld>
            <a:endParaRPr lang="fr-FR"/>
          </a:p>
        </p:txBody>
      </p:sp>
      <p:sp>
        <p:nvSpPr>
          <p:cNvPr id="4" name="Espace réservé du contenu 3"/>
          <p:cNvSpPr>
            <a:spLocks noGrp="1"/>
          </p:cNvSpPr>
          <p:nvPr>
            <p:ph sz="quarter" idx="1"/>
          </p:nvPr>
        </p:nvSpPr>
        <p:spPr/>
        <p:txBody>
          <a:bodyPr/>
          <a:lstStyle/>
          <a:p>
            <a:pPr>
              <a:buNone/>
            </a:pPr>
            <a:endParaRPr lang="fr-FR" dirty="0" smtClean="0"/>
          </a:p>
          <a:p>
            <a:pPr>
              <a:buNone/>
            </a:pPr>
            <a:r>
              <a:rPr lang="fr-FR" dirty="0" smtClean="0"/>
              <a:t>	1 mois pour les travailleurs des catégories </a:t>
            </a:r>
            <a:r>
              <a:rPr lang="fr-FR" b="1" dirty="0" smtClean="0"/>
              <a:t>E</a:t>
            </a:r>
            <a:r>
              <a:rPr lang="fr-FR" dirty="0" smtClean="0"/>
              <a:t>, </a:t>
            </a:r>
            <a:r>
              <a:rPr lang="fr-FR" b="1" dirty="0" smtClean="0"/>
              <a:t>D</a:t>
            </a:r>
            <a:r>
              <a:rPr lang="fr-FR" dirty="0" smtClean="0"/>
              <a:t> et </a:t>
            </a:r>
            <a:r>
              <a:rPr lang="fr-FR" b="1" dirty="0" smtClean="0"/>
              <a:t>C</a:t>
            </a:r>
            <a:r>
              <a:rPr lang="fr-FR" dirty="0" smtClean="0"/>
              <a:t>;</a:t>
            </a:r>
          </a:p>
          <a:p>
            <a:pPr>
              <a:buFontTx/>
              <a:buChar char="-"/>
            </a:pPr>
            <a:endParaRPr lang="fr-FR" dirty="0" smtClean="0"/>
          </a:p>
          <a:p>
            <a:pPr>
              <a:buFontTx/>
              <a:buChar char="-"/>
            </a:pPr>
            <a:r>
              <a:rPr lang="fr-FR" dirty="0" smtClean="0"/>
              <a:t>2 mois pour les travailleurs des catégories </a:t>
            </a:r>
            <a:r>
              <a:rPr lang="fr-FR" b="1" dirty="0" smtClean="0"/>
              <a:t>B</a:t>
            </a:r>
            <a:r>
              <a:rPr lang="fr-FR" dirty="0" smtClean="0"/>
              <a:t>;</a:t>
            </a:r>
          </a:p>
          <a:p>
            <a:pPr>
              <a:buFontTx/>
              <a:buChar char="-"/>
            </a:pPr>
            <a:endParaRPr lang="fr-FR" dirty="0" smtClean="0"/>
          </a:p>
          <a:p>
            <a:pPr>
              <a:buFontTx/>
              <a:buChar char="-"/>
            </a:pPr>
            <a:r>
              <a:rPr lang="fr-FR" dirty="0" smtClean="0"/>
              <a:t> 3 mois pour les travailleurs des catégories </a:t>
            </a:r>
            <a:r>
              <a:rPr lang="fr-FR" b="1" dirty="0" smtClean="0"/>
              <a:t>A</a:t>
            </a:r>
            <a:endParaRPr lang="fr-FR"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buFont typeface="Wingdings" pitchFamily="2" charset="2"/>
              <a:buChar char="q"/>
            </a:pPr>
            <a:r>
              <a:rPr lang="fr-FR" sz="4000" b="1" dirty="0" smtClean="0"/>
              <a:t>Droits de licenciement:</a:t>
            </a:r>
            <a:endParaRPr lang="fr-FR" sz="4000"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47</a:t>
            </a:fld>
            <a:endParaRPr lang="fr-FR"/>
          </a:p>
        </p:txBody>
      </p:sp>
      <p:sp>
        <p:nvSpPr>
          <p:cNvPr id="3" name="Espace réservé du contenu 2"/>
          <p:cNvSpPr>
            <a:spLocks noGrp="1"/>
          </p:cNvSpPr>
          <p:nvPr>
            <p:ph sz="quarter" idx="1"/>
          </p:nvPr>
        </p:nvSpPr>
        <p:spPr/>
        <p:txBody>
          <a:bodyPr>
            <a:normAutofit fontScale="92500" lnSpcReduction="20000"/>
          </a:bodyPr>
          <a:lstStyle/>
          <a:p>
            <a:pPr>
              <a:buFontTx/>
              <a:buChar char="-"/>
            </a:pPr>
            <a:r>
              <a:rPr lang="fr-FR" sz="4300" dirty="0" smtClean="0"/>
              <a:t>Indemnité de préavis (si le délai de préavis n’a pas été respecté);</a:t>
            </a:r>
          </a:p>
          <a:p>
            <a:pPr>
              <a:buNone/>
            </a:pPr>
            <a:endParaRPr lang="fr-FR" sz="4300" dirty="0" smtClean="0"/>
          </a:p>
          <a:p>
            <a:pPr lvl="0">
              <a:buFontTx/>
              <a:buChar char="-"/>
            </a:pPr>
            <a:r>
              <a:rPr lang="fr-FR" sz="4300" dirty="0" smtClean="0"/>
              <a:t>indemnité de congés payés non jouis;</a:t>
            </a:r>
          </a:p>
          <a:p>
            <a:pPr lvl="0">
              <a:buNone/>
            </a:pPr>
            <a:endParaRPr lang="fr-FR" sz="4300" dirty="0" smtClean="0"/>
          </a:p>
          <a:p>
            <a:pPr lvl="0">
              <a:buNone/>
            </a:pPr>
            <a:r>
              <a:rPr lang="fr-FR" sz="4300" dirty="0" smtClean="0"/>
              <a:t>- Indemnité de licenciement (si le travailleur a au moins un an de service dans l’entreprise);</a:t>
            </a:r>
          </a:p>
          <a:p>
            <a:pPr>
              <a:buNone/>
            </a:pPr>
            <a:endParaRPr lang="fr-F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48</a:t>
            </a:fld>
            <a:endParaRPr lang="fr-FR"/>
          </a:p>
        </p:txBody>
      </p:sp>
      <p:sp>
        <p:nvSpPr>
          <p:cNvPr id="3" name="Espace réservé du contenu 2"/>
          <p:cNvSpPr>
            <a:spLocks noGrp="1"/>
          </p:cNvSpPr>
          <p:nvPr>
            <p:ph sz="quarter" idx="1"/>
          </p:nvPr>
        </p:nvSpPr>
        <p:spPr>
          <a:xfrm>
            <a:off x="457200" y="214290"/>
            <a:ext cx="8229600" cy="5911873"/>
          </a:xfrm>
        </p:spPr>
        <p:txBody>
          <a:bodyPr>
            <a:normAutofit lnSpcReduction="10000"/>
          </a:bodyPr>
          <a:lstStyle/>
          <a:p>
            <a:pPr lvl="0">
              <a:buNone/>
            </a:pPr>
            <a:endParaRPr lang="fr-FR" dirty="0" smtClean="0"/>
          </a:p>
          <a:p>
            <a:pPr lvl="0">
              <a:buNone/>
            </a:pPr>
            <a:endParaRPr lang="fr-FR" dirty="0" smtClean="0"/>
          </a:p>
          <a:p>
            <a:pPr lvl="0">
              <a:buNone/>
            </a:pPr>
            <a:endParaRPr lang="fr-FR" dirty="0" smtClean="0"/>
          </a:p>
          <a:p>
            <a:pPr lvl="0">
              <a:buNone/>
            </a:pPr>
            <a:r>
              <a:rPr lang="fr-FR" sz="3600" dirty="0" smtClean="0"/>
              <a:t>- Indemnité spéciale de licenciement pour motif économique (1 mois de salaire brut non imposable);</a:t>
            </a:r>
          </a:p>
          <a:p>
            <a:pPr lvl="0">
              <a:buNone/>
            </a:pPr>
            <a:endParaRPr lang="fr-FR" sz="3600" dirty="0" smtClean="0"/>
          </a:p>
          <a:p>
            <a:pPr lvl="0">
              <a:buFontTx/>
              <a:buChar char="-"/>
            </a:pPr>
            <a:r>
              <a:rPr lang="fr-FR" sz="3600" dirty="0" smtClean="0"/>
              <a:t>Certificat de travail;</a:t>
            </a:r>
          </a:p>
          <a:p>
            <a:pPr lvl="0">
              <a:buNone/>
            </a:pPr>
            <a:endParaRPr lang="fr-FR" sz="3600" dirty="0" smtClean="0"/>
          </a:p>
          <a:p>
            <a:pPr lvl="0">
              <a:buNone/>
            </a:pPr>
            <a:r>
              <a:rPr lang="fr-FR" sz="3600" dirty="0" smtClean="0"/>
              <a:t>- Priorité d’embauche pendant deux ans dans la même catégorie.</a:t>
            </a:r>
          </a:p>
          <a:p>
            <a:pPr>
              <a:buNone/>
            </a:pPr>
            <a:endParaRPr lang="fr-F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L’indemnité de licenciement est calculée </a:t>
            </a: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49</a:t>
            </a:fld>
            <a:endParaRPr lang="fr-FR"/>
          </a:p>
        </p:txBody>
      </p:sp>
      <p:sp>
        <p:nvSpPr>
          <p:cNvPr id="4" name="Espace réservé du contenu 3"/>
          <p:cNvSpPr>
            <a:spLocks noGrp="1"/>
          </p:cNvSpPr>
          <p:nvPr>
            <p:ph sz="quarter" idx="1"/>
          </p:nvPr>
        </p:nvSpPr>
        <p:spPr>
          <a:xfrm>
            <a:off x="612648" y="1600200"/>
            <a:ext cx="8153400" cy="4900634"/>
          </a:xfrm>
        </p:spPr>
        <p:txBody>
          <a:bodyPr>
            <a:normAutofit lnSpcReduction="10000"/>
          </a:bodyPr>
          <a:lstStyle/>
          <a:p>
            <a:pPr>
              <a:buNone/>
            </a:pPr>
            <a:r>
              <a:rPr lang="fr-FR" dirty="0" smtClean="0"/>
              <a:t>Conformément aux taux ci-après:</a:t>
            </a:r>
          </a:p>
          <a:p>
            <a:pPr lvl="0"/>
            <a:r>
              <a:rPr lang="fr-FR" dirty="0" smtClean="0"/>
              <a:t>25% pour chaque année de la première année à la cinquième année de travail ;</a:t>
            </a:r>
          </a:p>
          <a:p>
            <a:pPr lvl="0"/>
            <a:r>
              <a:rPr lang="fr-FR" dirty="0" smtClean="0"/>
              <a:t>30% pour chaque année de la sixième à la dixième année de travail incluse ;</a:t>
            </a:r>
          </a:p>
          <a:p>
            <a:pPr lvl="0"/>
            <a:r>
              <a:rPr lang="fr-FR" dirty="0" smtClean="0"/>
              <a:t>35% pour chaque année après la dixième année.</a:t>
            </a:r>
          </a:p>
          <a:p>
            <a:pPr>
              <a:buNone/>
            </a:pPr>
            <a:endParaRPr lang="fr-FR" dirty="0" smtClean="0"/>
          </a:p>
          <a:p>
            <a:pPr>
              <a:buNone/>
            </a:pPr>
            <a:r>
              <a:rPr lang="fr-FR" dirty="0" smtClean="0"/>
              <a:t>N.B: ces pourcentages s’appliquent à la moyenne mensuelle des salaires des 12 derniers mois ayant précédé le licenciement.</a:t>
            </a:r>
            <a:endParaRPr lang="fr-F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buFont typeface="Wingdings" pitchFamily="2" charset="2"/>
              <a:buChar char="q"/>
            </a:pPr>
            <a:r>
              <a:rPr lang="fr-FR" b="1" dirty="0" smtClean="0"/>
              <a:t>Cas de force majeure:</a:t>
            </a:r>
            <a:br>
              <a:rPr lang="fr-FR" b="1" dirty="0" smtClean="0"/>
            </a:b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50</a:t>
            </a:fld>
            <a:endParaRPr lang="fr-FR"/>
          </a:p>
        </p:txBody>
      </p:sp>
      <p:sp>
        <p:nvSpPr>
          <p:cNvPr id="3" name="Espace réservé du contenu 2"/>
          <p:cNvSpPr>
            <a:spLocks noGrp="1"/>
          </p:cNvSpPr>
          <p:nvPr>
            <p:ph sz="quarter" idx="1"/>
          </p:nvPr>
        </p:nvSpPr>
        <p:spPr/>
        <p:txBody>
          <a:bodyPr>
            <a:normAutofit lnSpcReduction="10000"/>
          </a:bodyPr>
          <a:lstStyle/>
          <a:p>
            <a:pPr lvl="0">
              <a:buFontTx/>
              <a:buChar char="-"/>
            </a:pPr>
            <a:r>
              <a:rPr lang="fr-FR" sz="4000" dirty="0" smtClean="0"/>
              <a:t>indemnité de congés payés non jouis;</a:t>
            </a:r>
          </a:p>
          <a:p>
            <a:pPr lvl="0">
              <a:buNone/>
            </a:pPr>
            <a:endParaRPr lang="fr-FR" sz="4000" dirty="0" smtClean="0"/>
          </a:p>
          <a:p>
            <a:pPr lvl="0">
              <a:buFontTx/>
              <a:buChar char="-"/>
            </a:pPr>
            <a:r>
              <a:rPr lang="fr-FR" sz="4000" dirty="0" smtClean="0"/>
              <a:t>Indemnité de licenciement (si le travailleur a au moins un an de service dans l’entreprise);</a:t>
            </a:r>
          </a:p>
          <a:p>
            <a:pPr lvl="0">
              <a:buNone/>
            </a:pPr>
            <a:endParaRPr lang="fr-FR" sz="4000" dirty="0" smtClean="0"/>
          </a:p>
          <a:p>
            <a:pPr lvl="0">
              <a:buNone/>
            </a:pPr>
            <a:r>
              <a:rPr lang="fr-FR" sz="4000" dirty="0" smtClean="0"/>
              <a:t>- Certificat de travail;</a:t>
            </a:r>
          </a:p>
          <a:p>
            <a:pPr>
              <a:buNone/>
            </a:pPr>
            <a:endParaRPr lang="fr-F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51</a:t>
            </a:fld>
            <a:endParaRPr lang="fr-FR"/>
          </a:p>
        </p:txBody>
      </p:sp>
      <p:sp>
        <p:nvSpPr>
          <p:cNvPr id="3" name="Espace réservé du contenu 2"/>
          <p:cNvSpPr>
            <a:spLocks noGrp="1"/>
          </p:cNvSpPr>
          <p:nvPr>
            <p:ph sz="quarter" idx="1"/>
          </p:nvPr>
        </p:nvSpPr>
        <p:spPr/>
        <p:txBody>
          <a:bodyPr/>
          <a:lstStyle/>
          <a:p>
            <a:pPr>
              <a:buNone/>
            </a:pPr>
            <a:endParaRPr lang="fr-FR" dirty="0" smtClean="0"/>
          </a:p>
          <a:p>
            <a:pPr>
              <a:buNone/>
            </a:pPr>
            <a:r>
              <a:rPr lang="fr-FR" dirty="0" smtClean="0"/>
              <a:t>- </a:t>
            </a:r>
            <a:r>
              <a:rPr lang="fr-FR" sz="4000" dirty="0" smtClean="0"/>
              <a:t>Capital décès (article 47 de la convention)</a:t>
            </a:r>
          </a:p>
          <a:p>
            <a:pPr>
              <a:buNone/>
            </a:pPr>
            <a:r>
              <a:rPr lang="fr-FR" sz="4000" dirty="0" smtClean="0"/>
              <a:t> Il est égal à 75% du dernier salaire brut annuel soumis à retenue pour pension, réparti comme suit:</a:t>
            </a:r>
            <a:endParaRPr lang="fr-FR" sz="40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2648" y="0"/>
            <a:ext cx="8153400" cy="1219200"/>
          </a:xfrm>
        </p:spPr>
        <p:txBody>
          <a:bodyPr>
            <a:normAutofit fontScale="90000"/>
          </a:bodyPr>
          <a:lstStyle/>
          <a:p>
            <a:pPr algn="ctr"/>
            <a:r>
              <a:rPr lang="fr-FR" dirty="0" smtClean="0"/>
              <a:t/>
            </a:r>
            <a:br>
              <a:rPr lang="fr-FR" dirty="0" smtClean="0"/>
            </a:br>
            <a:r>
              <a:rPr lang="fr-FR" dirty="0" smtClean="0"/>
              <a:t> </a:t>
            </a:r>
            <a:r>
              <a:rPr lang="fr-FR" b="1" dirty="0" smtClean="0"/>
              <a:t>Le</a:t>
            </a:r>
            <a:r>
              <a:rPr lang="fr-FR" dirty="0" smtClean="0"/>
              <a:t> </a:t>
            </a:r>
            <a:r>
              <a:rPr lang="fr-FR" b="1" dirty="0" smtClean="0"/>
              <a:t>Capital décès </a:t>
            </a:r>
            <a:br>
              <a:rPr lang="fr-FR" b="1" dirty="0" smtClean="0"/>
            </a:br>
            <a:r>
              <a:rPr lang="fr-FR" dirty="0" smtClean="0"/>
              <a:t>(article 47 de la convention)</a:t>
            </a:r>
            <a:br>
              <a:rPr lang="fr-FR" dirty="0" smtClean="0"/>
            </a:b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52</a:t>
            </a:fld>
            <a:endParaRPr lang="fr-FR"/>
          </a:p>
        </p:txBody>
      </p:sp>
      <p:sp>
        <p:nvSpPr>
          <p:cNvPr id="4" name="Espace réservé du contenu 3"/>
          <p:cNvSpPr>
            <a:spLocks noGrp="1"/>
          </p:cNvSpPr>
          <p:nvPr>
            <p:ph sz="quarter" idx="1"/>
          </p:nvPr>
        </p:nvSpPr>
        <p:spPr/>
        <p:txBody>
          <a:bodyPr/>
          <a:lstStyle/>
          <a:p>
            <a:pPr>
              <a:buNone/>
            </a:pPr>
            <a:endParaRPr lang="fr-FR" dirty="0" smtClean="0"/>
          </a:p>
          <a:p>
            <a:pPr>
              <a:buNone/>
            </a:pPr>
            <a:r>
              <a:rPr lang="fr-FR" sz="3200" dirty="0" smtClean="0"/>
              <a:t>Il est égal à 75% du dernier salaire brut annuel soumis à retenue pour pension, réparti comme suit:</a:t>
            </a:r>
          </a:p>
          <a:p>
            <a:pPr>
              <a:buNone/>
            </a:pPr>
            <a:endParaRPr lang="fr-FR" sz="3200" dirty="0" smtClean="0"/>
          </a:p>
          <a:p>
            <a:pPr>
              <a:buNone/>
            </a:pPr>
            <a:r>
              <a:rPr lang="fr-FR" sz="3200" b="1" dirty="0" smtClean="0"/>
              <a:t>- 1/3 </a:t>
            </a:r>
            <a:r>
              <a:rPr lang="fr-FR" sz="3200" dirty="0" smtClean="0"/>
              <a:t>au conjoint non séparé de corps ni divorcé du de cujus;</a:t>
            </a:r>
          </a:p>
          <a:p>
            <a:pPr>
              <a:buNone/>
            </a:pPr>
            <a:endParaRPr lang="fr-F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53</a:t>
            </a:fld>
            <a:endParaRPr lang="fr-FR"/>
          </a:p>
        </p:txBody>
      </p:sp>
      <p:sp>
        <p:nvSpPr>
          <p:cNvPr id="4" name="Espace réservé du contenu 3"/>
          <p:cNvSpPr>
            <a:spLocks noGrp="1"/>
          </p:cNvSpPr>
          <p:nvPr>
            <p:ph sz="quarter" idx="1"/>
          </p:nvPr>
        </p:nvSpPr>
        <p:spPr>
          <a:xfrm>
            <a:off x="612648" y="1600200"/>
            <a:ext cx="8153400" cy="4972072"/>
          </a:xfrm>
        </p:spPr>
        <p:txBody>
          <a:bodyPr/>
          <a:lstStyle/>
          <a:p>
            <a:pPr>
              <a:buFontTx/>
              <a:buChar char="-"/>
            </a:pPr>
            <a:r>
              <a:rPr lang="fr-FR" b="1" dirty="0" smtClean="0"/>
              <a:t>2/3</a:t>
            </a:r>
            <a:r>
              <a:rPr lang="fr-FR" dirty="0" smtClean="0"/>
              <a:t> aux enfants légitimes, naturels reconnus ou adoptés du de cujus, âgés de moins de 21 ans ou infirmes.</a:t>
            </a:r>
          </a:p>
          <a:p>
            <a:pPr>
              <a:buFontTx/>
              <a:buChar char="-"/>
            </a:pPr>
            <a:r>
              <a:rPr lang="fr-FR" dirty="0" smtClean="0"/>
              <a:t>La quote-part revenant aux enfants est répartie entre eux à parts égales. </a:t>
            </a:r>
          </a:p>
          <a:p>
            <a:pPr>
              <a:buFontTx/>
              <a:buChar char="-"/>
            </a:pPr>
            <a:r>
              <a:rPr lang="fr-FR" dirty="0" smtClean="0"/>
              <a:t>Pour les polygames, le capital décès est versé à  raison de </a:t>
            </a:r>
            <a:r>
              <a:rPr lang="fr-FR" b="1" dirty="0" smtClean="0"/>
              <a:t>1/3</a:t>
            </a:r>
            <a:r>
              <a:rPr lang="fr-FR" dirty="0" smtClean="0"/>
              <a:t> et par parts égales aux conjoints survivants, non séparés de corps ni divorcé à la date du décès.</a:t>
            </a:r>
            <a:endParaRPr lang="fr-F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8229600" cy="1000132"/>
          </a:xfrm>
        </p:spPr>
        <p:txBody>
          <a:bodyPr/>
          <a:lstStyle/>
          <a:p>
            <a:pPr algn="ctr">
              <a:buFont typeface="Wingdings" pitchFamily="2" charset="2"/>
              <a:buChar char="q"/>
            </a:pPr>
            <a:r>
              <a:rPr lang="fr-FR" b="1" dirty="0" smtClean="0"/>
              <a:t>Démission:</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54</a:t>
            </a:fld>
            <a:endParaRPr lang="fr-FR"/>
          </a:p>
        </p:txBody>
      </p:sp>
      <p:sp>
        <p:nvSpPr>
          <p:cNvPr id="3" name="Espace réservé du contenu 2"/>
          <p:cNvSpPr>
            <a:spLocks noGrp="1"/>
          </p:cNvSpPr>
          <p:nvPr>
            <p:ph sz="quarter" idx="1"/>
          </p:nvPr>
        </p:nvSpPr>
        <p:spPr>
          <a:xfrm>
            <a:off x="457200" y="1643050"/>
            <a:ext cx="8229600" cy="5000660"/>
          </a:xfrm>
        </p:spPr>
        <p:txBody>
          <a:bodyPr/>
          <a:lstStyle/>
          <a:p>
            <a:pPr lvl="0">
              <a:buFontTx/>
              <a:buChar char="-"/>
            </a:pPr>
            <a:r>
              <a:rPr lang="fr-FR" sz="3600" dirty="0" smtClean="0"/>
              <a:t>indemnité de congés payés non jouis;</a:t>
            </a:r>
          </a:p>
          <a:p>
            <a:pPr lvl="0">
              <a:buFontTx/>
              <a:buChar char="-"/>
            </a:pPr>
            <a:endParaRPr lang="fr-FR" sz="3600" dirty="0" smtClean="0"/>
          </a:p>
          <a:p>
            <a:pPr lvl="0">
              <a:buFontTx/>
              <a:buChar char="-"/>
            </a:pPr>
            <a:r>
              <a:rPr lang="fr-FR" sz="3600" dirty="0" smtClean="0"/>
              <a:t>Indemnité de services rendus (si le travailleur a au moins 10 ans de service dans l’entreprise (même mode de calcul que l’indemnité de licenciement);</a:t>
            </a:r>
          </a:p>
          <a:p>
            <a:pPr lvl="0">
              <a:buNone/>
            </a:pPr>
            <a:endParaRPr lang="fr-FR" sz="3600" dirty="0" smtClean="0"/>
          </a:p>
          <a:p>
            <a:pPr lvl="0">
              <a:buNone/>
            </a:pPr>
            <a:r>
              <a:rPr lang="fr-FR" sz="3600" dirty="0" smtClean="0"/>
              <a:t>- Certificat de travail.</a:t>
            </a:r>
          </a:p>
          <a:p>
            <a:pPr>
              <a:buNone/>
            </a:pPr>
            <a:endParaRPr lang="fr-F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buFont typeface="Wingdings" pitchFamily="2" charset="2"/>
              <a:buChar char="q"/>
            </a:pPr>
            <a:r>
              <a:rPr lang="fr-FR" b="1" dirty="0" smtClean="0"/>
              <a:t>Départ à la retraite:</a:t>
            </a:r>
            <a:endParaRPr lang="fr-FR" b="1" dirty="0"/>
          </a:p>
        </p:txBody>
      </p:sp>
      <p:sp>
        <p:nvSpPr>
          <p:cNvPr id="4" name="Espace réservé du numéro de diapositive 3"/>
          <p:cNvSpPr>
            <a:spLocks noGrp="1"/>
          </p:cNvSpPr>
          <p:nvPr>
            <p:ph type="sldNum" sz="quarter" idx="12"/>
          </p:nvPr>
        </p:nvSpPr>
        <p:spPr/>
        <p:txBody>
          <a:bodyPr>
            <a:normAutofit fontScale="85000" lnSpcReduction="20000"/>
          </a:bodyPr>
          <a:lstStyle/>
          <a:p>
            <a:fld id="{01650333-233D-4786-B292-E5867AA5C1B9}" type="slidenum">
              <a:rPr lang="fr-FR" smtClean="0"/>
              <a:pPr/>
              <a:t>55</a:t>
            </a:fld>
            <a:endParaRPr lang="fr-FR"/>
          </a:p>
        </p:txBody>
      </p:sp>
      <p:sp>
        <p:nvSpPr>
          <p:cNvPr id="3" name="Espace réservé du contenu 2"/>
          <p:cNvSpPr>
            <a:spLocks noGrp="1"/>
          </p:cNvSpPr>
          <p:nvPr>
            <p:ph sz="quarter" idx="1"/>
          </p:nvPr>
        </p:nvSpPr>
        <p:spPr>
          <a:xfrm>
            <a:off x="612648" y="1600200"/>
            <a:ext cx="8153400" cy="4972072"/>
          </a:xfrm>
        </p:spPr>
        <p:txBody>
          <a:bodyPr>
            <a:normAutofit fontScale="77500" lnSpcReduction="20000"/>
          </a:bodyPr>
          <a:lstStyle/>
          <a:p>
            <a:pPr lvl="0">
              <a:buFontTx/>
              <a:buChar char="-"/>
            </a:pPr>
            <a:r>
              <a:rPr lang="fr-FR" sz="4000" dirty="0" smtClean="0"/>
              <a:t>Indemnité de congés payés non jouis;</a:t>
            </a:r>
          </a:p>
          <a:p>
            <a:pPr lvl="0">
              <a:buNone/>
            </a:pPr>
            <a:endParaRPr lang="fr-FR" sz="4000" dirty="0" smtClean="0"/>
          </a:p>
          <a:p>
            <a:pPr lvl="0">
              <a:buFontTx/>
              <a:buChar char="-"/>
            </a:pPr>
            <a:r>
              <a:rPr lang="fr-FR" sz="4000" dirty="0" smtClean="0"/>
              <a:t>Indemnité de départ à la retraite (même mode de calcul que l’indemnité de licenciement);</a:t>
            </a:r>
          </a:p>
          <a:p>
            <a:pPr lvl="0">
              <a:buFontTx/>
              <a:buChar char="-"/>
            </a:pPr>
            <a:endParaRPr lang="fr-FR" sz="4000" dirty="0" smtClean="0"/>
          </a:p>
          <a:p>
            <a:pPr lvl="0">
              <a:buFontTx/>
              <a:buChar char="-"/>
            </a:pPr>
            <a:r>
              <a:rPr lang="fr-FR" sz="4000" dirty="0" smtClean="0"/>
              <a:t>Prime de fidélité si le travailleur a au moins 10 ans de service continu dans la pharmacie (10 ans=1 mois, 15 ans = 2 mois, 20 ans = 3 mois);</a:t>
            </a:r>
          </a:p>
          <a:p>
            <a:pPr lvl="0">
              <a:buNone/>
            </a:pPr>
            <a:endParaRPr lang="fr-FR" sz="4000" dirty="0" smtClean="0"/>
          </a:p>
          <a:p>
            <a:pPr lvl="0">
              <a:buNone/>
            </a:pPr>
            <a:r>
              <a:rPr lang="fr-FR" sz="4000" dirty="0" smtClean="0"/>
              <a:t>- Certificat de travail.</a:t>
            </a:r>
          </a:p>
          <a:p>
            <a:pPr>
              <a:buNone/>
            </a:pPr>
            <a:endParaRPr lang="fr-F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Age de départ à la retraite (loi N°2011-079/du 29 décembre 2011</a:t>
            </a:r>
            <a:endParaRPr lang="fr-FR" b="1" dirty="0"/>
          </a:p>
        </p:txBody>
      </p:sp>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56</a:t>
            </a:fld>
            <a:endParaRPr lang="fr-FR"/>
          </a:p>
        </p:txBody>
      </p:sp>
      <p:sp>
        <p:nvSpPr>
          <p:cNvPr id="4" name="Espace réservé du contenu 3"/>
          <p:cNvSpPr>
            <a:spLocks noGrp="1"/>
          </p:cNvSpPr>
          <p:nvPr>
            <p:ph sz="quarter" idx="1"/>
          </p:nvPr>
        </p:nvSpPr>
        <p:spPr>
          <a:xfrm>
            <a:off x="612648" y="1600200"/>
            <a:ext cx="8153400" cy="4972072"/>
          </a:xfrm>
        </p:spPr>
        <p:txBody>
          <a:bodyPr>
            <a:normAutofit/>
          </a:bodyPr>
          <a:lstStyle/>
          <a:p>
            <a:pPr>
              <a:buNone/>
            </a:pPr>
            <a:r>
              <a:rPr lang="fr-FR" dirty="0" smtClean="0"/>
              <a:t> </a:t>
            </a:r>
          </a:p>
          <a:p>
            <a:pPr>
              <a:buFont typeface="Wingdings" pitchFamily="2" charset="2"/>
              <a:buChar char="§"/>
            </a:pPr>
            <a:r>
              <a:rPr lang="fr-FR" dirty="0" smtClean="0"/>
              <a:t> 58 ans pour les travailleurs des catégories E, D, C et B;</a:t>
            </a:r>
          </a:p>
          <a:p>
            <a:pPr>
              <a:buNone/>
            </a:pPr>
            <a:endParaRPr lang="fr-FR" dirty="0" smtClean="0"/>
          </a:p>
          <a:p>
            <a:pPr>
              <a:buFont typeface="Wingdings" pitchFamily="2" charset="2"/>
              <a:buChar char="§"/>
            </a:pPr>
            <a:r>
              <a:rPr lang="fr-FR" dirty="0" smtClean="0"/>
              <a:t>60 ans pour les travailleurs des catégories A.</a:t>
            </a:r>
          </a:p>
          <a:p>
            <a:pPr>
              <a:buFontTx/>
              <a:buChar char="-"/>
            </a:pPr>
            <a:endParaRPr lang="fr-FR" dirty="0" smtClean="0"/>
          </a:p>
          <a:p>
            <a:pPr>
              <a:buFont typeface="Wingdings" pitchFamily="2" charset="2"/>
              <a:buChar char="§"/>
            </a:pPr>
            <a:r>
              <a:rPr lang="fr-FR" b="1" dirty="0" smtClean="0"/>
              <a:t>N.B: d’accord parties, les relations pourront se poursuivre avec les travailleurs de la catégorie A jusqu’à l’âge de 62 ans.</a:t>
            </a:r>
            <a:endParaRPr lang="fr-FR" b="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LA DUREE DU TRAVAIL</a:t>
            </a:r>
            <a:endParaRPr lang="fr-FR" b="1" dirty="0"/>
          </a:p>
        </p:txBody>
      </p:sp>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57</a:t>
            </a:fld>
            <a:endParaRPr lang="fr-FR"/>
          </a:p>
        </p:txBody>
      </p:sp>
      <p:sp>
        <p:nvSpPr>
          <p:cNvPr id="4" name="Espace réservé du contenu 3"/>
          <p:cNvSpPr>
            <a:spLocks noGrp="1"/>
          </p:cNvSpPr>
          <p:nvPr>
            <p:ph sz="quarter" idx="1"/>
          </p:nvPr>
        </p:nvSpPr>
        <p:spPr>
          <a:xfrm>
            <a:off x="612648" y="1600200"/>
            <a:ext cx="8153400" cy="5257800"/>
          </a:xfrm>
        </p:spPr>
        <p:txBody>
          <a:bodyPr/>
          <a:lstStyle/>
          <a:p>
            <a:pPr>
              <a:buNone/>
            </a:pPr>
            <a:r>
              <a:rPr lang="fr-FR" dirty="0" smtClean="0"/>
              <a:t>	</a:t>
            </a:r>
          </a:p>
          <a:p>
            <a:pPr>
              <a:buNone/>
            </a:pPr>
            <a:r>
              <a:rPr lang="fr-FR" dirty="0" smtClean="0"/>
              <a:t>	Au Mali, la durée légale de travail est de </a:t>
            </a:r>
            <a:r>
              <a:rPr lang="fr-FR" b="1" dirty="0" smtClean="0"/>
              <a:t>40 heures par semaine.</a:t>
            </a:r>
          </a:p>
          <a:p>
            <a:pPr>
              <a:buNone/>
            </a:pPr>
            <a:endParaRPr lang="fr-FR" dirty="0" smtClean="0"/>
          </a:p>
          <a:p>
            <a:pPr>
              <a:buNone/>
            </a:pPr>
            <a:r>
              <a:rPr lang="fr-FR" dirty="0" smtClean="0"/>
              <a:t>Cependant, conformément aux cas d’équivalences prévues par le  Code du Travail, la durée hebdomadaire du travail est de 45 heures dans les pharmacies.</a:t>
            </a:r>
          </a:p>
          <a:p>
            <a:pPr>
              <a:buNone/>
            </a:pPr>
            <a:endParaRPr lang="fr-F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58</a:t>
            </a:fld>
            <a:endParaRPr lang="fr-FR"/>
          </a:p>
        </p:txBody>
      </p:sp>
      <p:sp>
        <p:nvSpPr>
          <p:cNvPr id="4" name="Espace réservé du contenu 3"/>
          <p:cNvSpPr>
            <a:spLocks noGrp="1"/>
          </p:cNvSpPr>
          <p:nvPr>
            <p:ph sz="quarter" idx="1"/>
          </p:nvPr>
        </p:nvSpPr>
        <p:spPr>
          <a:xfrm>
            <a:off x="612648" y="1600200"/>
            <a:ext cx="8153400" cy="5043510"/>
          </a:xfrm>
        </p:spPr>
        <p:txBody>
          <a:bodyPr/>
          <a:lstStyle/>
          <a:p>
            <a:pPr>
              <a:buNone/>
            </a:pPr>
            <a:r>
              <a:rPr lang="fr-FR" sz="3600" dirty="0" smtClean="0"/>
              <a:t>	L’article A.136.1 de l’arrêté d’application du code du travail stipule : «… une </a:t>
            </a:r>
            <a:r>
              <a:rPr lang="fr-FR" sz="3600" b="1" dirty="0" smtClean="0"/>
              <a:t>présence de 45 heures par semaine</a:t>
            </a:r>
            <a:r>
              <a:rPr lang="fr-FR" sz="3600" dirty="0" smtClean="0"/>
              <a:t>, correspond à la durée légale de travail, dans les hôpitaux, les hospices, cliniques, dispensaires, maisons de santé, maisons d’accouchement et établissements similaires…»</a:t>
            </a:r>
          </a:p>
          <a:p>
            <a:pPr>
              <a:buNone/>
            </a:pPr>
            <a:endParaRPr lang="fr-F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59</a:t>
            </a:fld>
            <a:endParaRPr lang="fr-FR"/>
          </a:p>
        </p:txBody>
      </p:sp>
      <p:sp>
        <p:nvSpPr>
          <p:cNvPr id="4" name="Espace réservé du contenu 3"/>
          <p:cNvSpPr>
            <a:spLocks noGrp="1"/>
          </p:cNvSpPr>
          <p:nvPr>
            <p:ph sz="quarter" idx="1"/>
          </p:nvPr>
        </p:nvSpPr>
        <p:spPr>
          <a:xfrm>
            <a:off x="612648" y="1600200"/>
            <a:ext cx="8153400" cy="5043510"/>
          </a:xfrm>
        </p:spPr>
        <p:txBody>
          <a:bodyPr>
            <a:normAutofit/>
          </a:bodyPr>
          <a:lstStyle/>
          <a:p>
            <a:pPr algn="just">
              <a:buNone/>
            </a:pPr>
            <a:r>
              <a:rPr lang="fr-FR" dirty="0" smtClean="0"/>
              <a:t>	L’article L.142 du code du travail précise que le repos hebdomadaire est obligatoire. </a:t>
            </a:r>
          </a:p>
          <a:p>
            <a:pPr algn="just">
              <a:buNone/>
            </a:pPr>
            <a:r>
              <a:rPr lang="fr-FR" dirty="0" smtClean="0"/>
              <a:t>	</a:t>
            </a:r>
          </a:p>
          <a:p>
            <a:pPr algn="just">
              <a:buNone/>
            </a:pPr>
            <a:r>
              <a:rPr lang="fr-FR" dirty="0" smtClean="0"/>
              <a:t>	Il est de 24 heures consécutives. </a:t>
            </a:r>
          </a:p>
          <a:p>
            <a:pPr algn="just">
              <a:buNone/>
            </a:pPr>
            <a:endParaRPr lang="fr-FR" dirty="0" smtClean="0"/>
          </a:p>
          <a:p>
            <a:pPr algn="just">
              <a:buNone/>
            </a:pPr>
            <a:r>
              <a:rPr lang="fr-FR" dirty="0" smtClean="0"/>
              <a:t>	Il a lieu en principe le dimanche. </a:t>
            </a:r>
          </a:p>
          <a:p>
            <a:pPr algn="just">
              <a:buNone/>
            </a:pPr>
            <a:r>
              <a:rPr lang="fr-FR" dirty="0" smtClean="0"/>
              <a:t>	</a:t>
            </a:r>
          </a:p>
          <a:p>
            <a:pPr algn="just">
              <a:buNone/>
            </a:pPr>
            <a:r>
              <a:rPr lang="fr-FR" dirty="0" smtClean="0"/>
              <a:t>	Il ne peut en aucun cas, être remplacé par une indemnité compensatrice.</a:t>
            </a:r>
          </a:p>
          <a:p>
            <a:pPr>
              <a:buNone/>
            </a:pPr>
            <a:endParaRPr lang="fr-FR" dirty="0" smtClean="0"/>
          </a:p>
          <a:p>
            <a:pPr>
              <a:buNone/>
            </a:pPr>
            <a:endParaRPr lang="fr-F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normAutofit fontScale="85000" lnSpcReduction="20000"/>
          </a:bodyPr>
          <a:lstStyle/>
          <a:p>
            <a:fld id="{01650333-233D-4786-B292-E5867AA5C1B9}" type="slidenum">
              <a:rPr lang="fr-FR" smtClean="0"/>
              <a:pPr/>
              <a:t>60</a:t>
            </a:fld>
            <a:endParaRPr lang="fr-FR"/>
          </a:p>
        </p:txBody>
      </p:sp>
      <p:sp>
        <p:nvSpPr>
          <p:cNvPr id="4" name="Espace réservé du contenu 3"/>
          <p:cNvSpPr>
            <a:spLocks noGrp="1"/>
          </p:cNvSpPr>
          <p:nvPr>
            <p:ph sz="quarter" idx="1"/>
          </p:nvPr>
        </p:nvSpPr>
        <p:spPr>
          <a:xfrm>
            <a:off x="612648" y="1600200"/>
            <a:ext cx="8153400" cy="5043510"/>
          </a:xfrm>
        </p:spPr>
        <p:txBody>
          <a:bodyPr/>
          <a:lstStyle/>
          <a:p>
            <a:pPr>
              <a:buNone/>
            </a:pPr>
            <a:r>
              <a:rPr lang="fr-FR" dirty="0" smtClean="0"/>
              <a:t>	</a:t>
            </a:r>
          </a:p>
          <a:p>
            <a:pPr>
              <a:buNone/>
            </a:pPr>
            <a:r>
              <a:rPr lang="fr-FR" dirty="0" smtClean="0"/>
              <a:t>	</a:t>
            </a:r>
            <a:r>
              <a:rPr lang="fr-FR" sz="3600" dirty="0" smtClean="0"/>
              <a:t>Toutefois, la pharmacie fait partie des 21 secteurs d’activités qui sont habilités à donner le repos hebdomadaire un autre jour que le dimanche, car leurs activités ne peuvent cesser sans inconvénients graves pour la vie collective. </a:t>
            </a:r>
          </a:p>
          <a:p>
            <a:pPr>
              <a:buNone/>
            </a:pPr>
            <a:endParaRPr lang="fr-F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p:txBody>
          <a:bodyPr>
            <a:normAutofit/>
          </a:bodyPr>
          <a:lstStyle/>
          <a:p>
            <a:pPr algn="ctr"/>
            <a:r>
              <a:rPr lang="fr-FR" sz="5400" b="1" dirty="0" smtClean="0"/>
              <a:t>JE VOUS REMERCIE !!!!</a:t>
            </a:r>
            <a:endParaRPr lang="fr-FR" sz="5400" b="1" dirty="0"/>
          </a:p>
        </p:txBody>
      </p:sp>
      <p:sp>
        <p:nvSpPr>
          <p:cNvPr id="4" name="Espace réservé du numéro de diapositive 3"/>
          <p:cNvSpPr>
            <a:spLocks noGrp="1"/>
          </p:cNvSpPr>
          <p:nvPr>
            <p:ph type="sldNum" sz="quarter" idx="11"/>
          </p:nvPr>
        </p:nvSpPr>
        <p:spPr/>
        <p:txBody>
          <a:bodyPr/>
          <a:lstStyle/>
          <a:p>
            <a:fld id="{01650333-233D-4786-B292-E5867AA5C1B9}" type="slidenum">
              <a:rPr lang="fr-FR" smtClean="0"/>
              <a:pPr/>
              <a:t>61</a:t>
            </a:fld>
            <a:endParaRPr lang="fr-F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édian">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é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1012</TotalTime>
  <Words>1561</Words>
  <Application>Microsoft Office PowerPoint</Application>
  <PresentationFormat>Affichage à l'écran (4:3)</PresentationFormat>
  <Paragraphs>368</Paragraphs>
  <Slides>61</Slides>
  <Notes>1</Notes>
  <HiddenSlides>0</HiddenSlides>
  <MMClips>0</MMClips>
  <ScaleCrop>false</ScaleCrop>
  <HeadingPairs>
    <vt:vector size="4" baseType="variant">
      <vt:variant>
        <vt:lpstr>Thème</vt:lpstr>
      </vt:variant>
      <vt:variant>
        <vt:i4>1</vt:i4>
      </vt:variant>
      <vt:variant>
        <vt:lpstr>Titres des diapositives</vt:lpstr>
      </vt:variant>
      <vt:variant>
        <vt:i4>61</vt:i4>
      </vt:variant>
    </vt:vector>
  </HeadingPairs>
  <TitlesOfParts>
    <vt:vector size="62" baseType="lpstr">
      <vt:lpstr>Médian</vt:lpstr>
      <vt:lpstr>GENERALITES SUR LE CONTRAT DE TRAVAIL </vt:lpstr>
      <vt:lpstr>INTRODUCTION:</vt:lpstr>
      <vt:lpstr>INTRODUCTION (SUITE)</vt:lpstr>
      <vt:lpstr>I. FORMATION DU CONTRAT DE TRAVAIL</vt:lpstr>
      <vt:lpstr>Définition (suite)</vt:lpstr>
      <vt:lpstr>A. DU CONTRAT A DUREE DETERMINEE</vt:lpstr>
      <vt:lpstr>Diapositive 7</vt:lpstr>
      <vt:lpstr>Du renouvellement du C.D.D</vt:lpstr>
      <vt:lpstr>Du renouvellement du C.D.D</vt:lpstr>
      <vt:lpstr>Du renouvellement du C.D.D</vt:lpstr>
      <vt:lpstr> Conditions de validité d’un CDD </vt:lpstr>
      <vt:lpstr>Procédure de visa d’un contrat</vt:lpstr>
      <vt:lpstr>Diapositive 13</vt:lpstr>
      <vt:lpstr>B. Du contrat de travail à durée indéterminée (CDI)</vt:lpstr>
      <vt:lpstr>II. Exécution du contrat de travail:</vt:lpstr>
      <vt:lpstr> I. Les Obligations du Travailleur : </vt:lpstr>
      <vt:lpstr>Diapositive 17</vt:lpstr>
      <vt:lpstr>Diapositive 18</vt:lpstr>
      <vt:lpstr>Diapositive 19</vt:lpstr>
      <vt:lpstr>Diapositive 20</vt:lpstr>
      <vt:lpstr>Diapositive 21</vt:lpstr>
      <vt:lpstr>Diapositive 22</vt:lpstr>
      <vt:lpstr> II. Les obligations de l’employeur : </vt:lpstr>
      <vt:lpstr>Diapositive 24</vt:lpstr>
      <vt:lpstr>Diapositive 25</vt:lpstr>
      <vt:lpstr>Diapositive 26</vt:lpstr>
      <vt:lpstr>Diapositive 27</vt:lpstr>
      <vt:lpstr>Diapositive 28</vt:lpstr>
      <vt:lpstr>C. LA SUSPENSION DU CONTRAT DE TRAVAIL:</vt:lpstr>
      <vt:lpstr>Diapositive 30</vt:lpstr>
      <vt:lpstr>Diapositive 31</vt:lpstr>
      <vt:lpstr>Diapositive 32</vt:lpstr>
      <vt:lpstr>Diapositive 33</vt:lpstr>
      <vt:lpstr>SUSPENSION (suite et fin)</vt:lpstr>
      <vt:lpstr>Des permissions exceptionnelles (article 46 de la convention)</vt:lpstr>
      <vt:lpstr>   </vt:lpstr>
      <vt:lpstr>La discipline (article 17 de la CC):</vt:lpstr>
      <vt:lpstr>D. DE LA MODIFICATION DU CONTRAT:</vt:lpstr>
      <vt:lpstr>Modification (suite)</vt:lpstr>
      <vt:lpstr>Modification (suite et fin)</vt:lpstr>
      <vt:lpstr>III. LA RUPTURE DU CONTRAT DE TRAVAIL </vt:lpstr>
      <vt:lpstr>Diapositive 42</vt:lpstr>
      <vt:lpstr>Diapositive 43</vt:lpstr>
      <vt:lpstr>Diapositive 44</vt:lpstr>
      <vt:lpstr>B. Rupture du contrat de travail à durée indéterminée </vt:lpstr>
      <vt:lpstr>La durée du préavis est de :</vt:lpstr>
      <vt:lpstr>Droits de licenciement:</vt:lpstr>
      <vt:lpstr>Diapositive 48</vt:lpstr>
      <vt:lpstr>L’indemnité de licenciement est calculée </vt:lpstr>
      <vt:lpstr>Cas de force majeure: </vt:lpstr>
      <vt:lpstr>Diapositive 51</vt:lpstr>
      <vt:lpstr>  Le Capital décès  (article 47 de la convention) </vt:lpstr>
      <vt:lpstr>Diapositive 53</vt:lpstr>
      <vt:lpstr>Démission:</vt:lpstr>
      <vt:lpstr>Départ à la retraite:</vt:lpstr>
      <vt:lpstr>Age de départ à la retraite (loi N°2011-079/du 29 décembre 2011</vt:lpstr>
      <vt:lpstr>LA DUREE DU TRAVAIL</vt:lpstr>
      <vt:lpstr>Diapositive 58</vt:lpstr>
      <vt:lpstr>Diapositive 59</vt:lpstr>
      <vt:lpstr>Diapositive 60</vt:lpstr>
      <vt:lpstr>Diapositive 61</vt:lpstr>
    </vt:vector>
  </TitlesOfParts>
  <Company>GSM 97122164</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GESTION DES RESSOURCES HUMAINES</dc:title>
  <dc:creator>saberSIYANA</dc:creator>
  <cp:lastModifiedBy>Salif Bagayoko</cp:lastModifiedBy>
  <cp:revision>154</cp:revision>
  <dcterms:created xsi:type="dcterms:W3CDTF">2010-07-23T16:02:23Z</dcterms:created>
  <dcterms:modified xsi:type="dcterms:W3CDTF">2015-02-18T19:40:52Z</dcterms:modified>
</cp:coreProperties>
</file>