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9"/>
  </p:notesMasterIdLst>
  <p:handoutMasterIdLst>
    <p:handoutMasterId r:id="rId20"/>
  </p:handoutMasterIdLst>
  <p:sldIdLst>
    <p:sldId id="256" r:id="rId2"/>
    <p:sldId id="257" r:id="rId3"/>
    <p:sldId id="271" r:id="rId4"/>
    <p:sldId id="258" r:id="rId5"/>
    <p:sldId id="272" r:id="rId6"/>
    <p:sldId id="273" r:id="rId7"/>
    <p:sldId id="260" r:id="rId8"/>
    <p:sldId id="261" r:id="rId9"/>
    <p:sldId id="264" r:id="rId10"/>
    <p:sldId id="262" r:id="rId11"/>
    <p:sldId id="263" r:id="rId12"/>
    <p:sldId id="265" r:id="rId13"/>
    <p:sldId id="266" r:id="rId14"/>
    <p:sldId id="267" r:id="rId15"/>
    <p:sldId id="268" r:id="rId16"/>
    <p:sldId id="269" r:id="rId17"/>
    <p:sldId id="270" r:id="rId1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14" y="6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8EFF320-2D66-234C-816A-A65DCF526897}" type="datetimeFigureOut">
              <a:rPr lang="fr-FR" smtClean="0"/>
              <a:t>12/12/2015</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F58FF0F-A6E2-FD40-82F3-D6FB6E568560}" type="slidenum">
              <a:rPr lang="fr-FR" smtClean="0"/>
              <a:t>‹N°›</a:t>
            </a:fld>
            <a:endParaRPr lang="fr-FR"/>
          </a:p>
        </p:txBody>
      </p:sp>
    </p:spTree>
    <p:extLst>
      <p:ext uri="{BB962C8B-B14F-4D97-AF65-F5344CB8AC3E}">
        <p14:creationId xmlns:p14="http://schemas.microsoft.com/office/powerpoint/2010/main" val="215743422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37306A-FD6B-BF46-8D2B-AC23DC42CA38}" type="datetimeFigureOut">
              <a:rPr lang="fr-FR" smtClean="0"/>
              <a:t>12/12/2015</a:t>
            </a:fld>
            <a:endParaRPr lang="fr-FR"/>
          </a:p>
        </p:txBody>
      </p:sp>
      <p:sp>
        <p:nvSpPr>
          <p:cNvPr id="4" name="Espace réservé de l'image des diapositives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bn-IN" smtClean="0"/>
              <a:t>Cliquez pour modifier les styles du texte du masque</a:t>
            </a:r>
          </a:p>
          <a:p>
            <a:pPr lvl="1"/>
            <a:r>
              <a:rPr lang="bn-IN" smtClean="0"/>
              <a:t>Deuxième niveau</a:t>
            </a:r>
          </a:p>
          <a:p>
            <a:pPr lvl="2"/>
            <a:r>
              <a:rPr lang="bn-IN" smtClean="0"/>
              <a:t>Troisième niveau</a:t>
            </a:r>
          </a:p>
          <a:p>
            <a:pPr lvl="3"/>
            <a:r>
              <a:rPr lang="bn-IN" smtClean="0"/>
              <a:t>Quatrième niveau</a:t>
            </a:r>
          </a:p>
          <a:p>
            <a:pPr lvl="4"/>
            <a:r>
              <a:rPr lang="bn-IN"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B39E91-0692-4A46-A6D1-4C21B0795995}" type="slidenum">
              <a:rPr lang="fr-FR" smtClean="0"/>
              <a:t>‹N°›</a:t>
            </a:fld>
            <a:endParaRPr lang="fr-FR"/>
          </a:p>
        </p:txBody>
      </p:sp>
    </p:spTree>
    <p:extLst>
      <p:ext uri="{BB962C8B-B14F-4D97-AF65-F5344CB8AC3E}">
        <p14:creationId xmlns:p14="http://schemas.microsoft.com/office/powerpoint/2010/main" val="1825751406"/>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3EB39E91-0692-4A46-A6D1-4C21B0795995}" type="slidenum">
              <a:rPr lang="fr-FR" smtClean="0"/>
              <a:t>8</a:t>
            </a:fld>
            <a:endParaRPr lang="fr-FR"/>
          </a:p>
        </p:txBody>
      </p:sp>
    </p:spTree>
    <p:extLst>
      <p:ext uri="{BB962C8B-B14F-4D97-AF65-F5344CB8AC3E}">
        <p14:creationId xmlns:p14="http://schemas.microsoft.com/office/powerpoint/2010/main" val="22168646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484014FB-2F48-5746-9208-5729B1044C1B}" type="datetime1">
              <a:rPr lang="fr-ML" smtClean="0"/>
              <a:t>12/12/2015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6892777-3C03-46E8-8730-CBC85F7F4F7D}" type="slidenum">
              <a:rPr lang="fr-FR" smtClean="0"/>
              <a:t>‹N°›</a:t>
            </a:fld>
            <a:endParaRPr lang="fr-FR"/>
          </a:p>
        </p:txBody>
      </p:sp>
    </p:spTree>
    <p:extLst>
      <p:ext uri="{BB962C8B-B14F-4D97-AF65-F5344CB8AC3E}">
        <p14:creationId xmlns:p14="http://schemas.microsoft.com/office/powerpoint/2010/main" val="26535391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BFEF080D-35A3-4D45-9A51-1D29EE90E2B2}" type="datetime1">
              <a:rPr lang="fr-ML" smtClean="0"/>
              <a:t>12/12/2015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6892777-3C03-46E8-8730-CBC85F7F4F7D}" type="slidenum">
              <a:rPr lang="fr-FR" smtClean="0"/>
              <a:t>‹N°›</a:t>
            </a:fld>
            <a:endParaRPr lang="fr-FR"/>
          </a:p>
        </p:txBody>
      </p:sp>
    </p:spTree>
    <p:extLst>
      <p:ext uri="{BB962C8B-B14F-4D97-AF65-F5344CB8AC3E}">
        <p14:creationId xmlns:p14="http://schemas.microsoft.com/office/powerpoint/2010/main" val="18890300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A09E6FE8-CB40-E043-9912-CDA6E607D415}" type="datetime1">
              <a:rPr lang="fr-ML" smtClean="0"/>
              <a:t>12/12/2015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6892777-3C03-46E8-8730-CBC85F7F4F7D}" type="slidenum">
              <a:rPr lang="fr-FR" smtClean="0"/>
              <a:t>‹N°›</a:t>
            </a:fld>
            <a:endParaRPr lang="fr-FR"/>
          </a:p>
        </p:txBody>
      </p:sp>
    </p:spTree>
    <p:extLst>
      <p:ext uri="{BB962C8B-B14F-4D97-AF65-F5344CB8AC3E}">
        <p14:creationId xmlns:p14="http://schemas.microsoft.com/office/powerpoint/2010/main" val="8925912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FB63B0F2-B27E-4D40-AC12-7BDA417F9341}" type="datetime1">
              <a:rPr lang="fr-ML" smtClean="0"/>
              <a:t>12/12/2015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C6892777-3C03-46E8-8730-CBC85F7F4F7D}" type="slidenum">
              <a:rPr lang="fr-FR" smtClean="0"/>
              <a:t>‹N°›</a:t>
            </a:fld>
            <a:endParaRPr lang="fr-FR"/>
          </a:p>
        </p:txBody>
      </p:sp>
    </p:spTree>
    <p:extLst>
      <p:ext uri="{BB962C8B-B14F-4D97-AF65-F5344CB8AC3E}">
        <p14:creationId xmlns:p14="http://schemas.microsoft.com/office/powerpoint/2010/main" val="2120888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451B7A11-8B90-F546-AD3B-79CA68C5A039}" type="datetime1">
              <a:rPr lang="fr-ML" smtClean="0"/>
              <a:t>12/12/2015</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C6892777-3C03-46E8-8730-CBC85F7F4F7D}" type="slidenum">
              <a:rPr lang="fr-FR" smtClean="0"/>
              <a:t>‹N°›</a:t>
            </a:fld>
            <a:endParaRPr lang="fr-FR"/>
          </a:p>
        </p:txBody>
      </p:sp>
    </p:spTree>
    <p:extLst>
      <p:ext uri="{BB962C8B-B14F-4D97-AF65-F5344CB8AC3E}">
        <p14:creationId xmlns:p14="http://schemas.microsoft.com/office/powerpoint/2010/main" val="12168217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152F395C-7E73-354F-BBE3-B7362A07174F}" type="datetime1">
              <a:rPr lang="fr-ML" smtClean="0"/>
              <a:t>12/12/2015</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C6892777-3C03-46E8-8730-CBC85F7F4F7D}" type="slidenum">
              <a:rPr lang="fr-FR" smtClean="0"/>
              <a:t>‹N°›</a:t>
            </a:fld>
            <a:endParaRPr lang="fr-FR"/>
          </a:p>
        </p:txBody>
      </p:sp>
    </p:spTree>
    <p:extLst>
      <p:ext uri="{BB962C8B-B14F-4D97-AF65-F5344CB8AC3E}">
        <p14:creationId xmlns:p14="http://schemas.microsoft.com/office/powerpoint/2010/main" val="38470927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6E236CE-65BA-3745-97D1-345BCA7748DB}" type="datetime1">
              <a:rPr lang="fr-ML" smtClean="0"/>
              <a:t>12/12/2015</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C6892777-3C03-46E8-8730-CBC85F7F4F7D}" type="slidenum">
              <a:rPr lang="fr-FR" smtClean="0"/>
              <a:t>‹N°›</a:t>
            </a:fld>
            <a:endParaRPr lang="fr-FR"/>
          </a:p>
        </p:txBody>
      </p:sp>
    </p:spTree>
    <p:extLst>
      <p:ext uri="{BB962C8B-B14F-4D97-AF65-F5344CB8AC3E}">
        <p14:creationId xmlns:p14="http://schemas.microsoft.com/office/powerpoint/2010/main" val="31120677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1E65E5F8-5A8E-8F41-933E-30068046002C}" type="datetime1">
              <a:rPr lang="fr-ML" smtClean="0"/>
              <a:t>12/12/2015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C6892777-3C03-46E8-8730-CBC85F7F4F7D}" type="slidenum">
              <a:rPr lang="fr-FR" smtClean="0"/>
              <a:t>‹N°›</a:t>
            </a:fld>
            <a:endParaRPr lang="fr-FR"/>
          </a:p>
        </p:txBody>
      </p:sp>
    </p:spTree>
    <p:extLst>
      <p:ext uri="{BB962C8B-B14F-4D97-AF65-F5344CB8AC3E}">
        <p14:creationId xmlns:p14="http://schemas.microsoft.com/office/powerpoint/2010/main" val="26847257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4B70323F-E868-D241-A7E1-E67B24286D40}" type="datetime1">
              <a:rPr lang="fr-ML" smtClean="0"/>
              <a:t>12/12/2015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C6892777-3C03-46E8-8730-CBC85F7F4F7D}" type="slidenum">
              <a:rPr lang="fr-FR" smtClean="0"/>
              <a:t>‹N°›</a:t>
            </a:fld>
            <a:endParaRPr lang="fr-FR"/>
          </a:p>
        </p:txBody>
      </p:sp>
    </p:spTree>
    <p:extLst>
      <p:ext uri="{BB962C8B-B14F-4D97-AF65-F5344CB8AC3E}">
        <p14:creationId xmlns:p14="http://schemas.microsoft.com/office/powerpoint/2010/main" val="9065599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31DAD2FE-ADD3-0A4A-A7EC-3AF7A0119760}" type="datetime1">
              <a:rPr lang="fr-ML" smtClean="0"/>
              <a:t>12/12/2015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6892777-3C03-46E8-8730-CBC85F7F4F7D}" type="slidenum">
              <a:rPr lang="fr-FR" smtClean="0"/>
              <a:t>‹N°›</a:t>
            </a:fld>
            <a:endParaRPr lang="fr-FR"/>
          </a:p>
        </p:txBody>
      </p:sp>
    </p:spTree>
    <p:extLst>
      <p:ext uri="{BB962C8B-B14F-4D97-AF65-F5344CB8AC3E}">
        <p14:creationId xmlns:p14="http://schemas.microsoft.com/office/powerpoint/2010/main" val="18354093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CEE2EDF-606E-A546-B56D-50F3B41FE4B8}" type="datetime1">
              <a:rPr lang="fr-ML" smtClean="0"/>
              <a:t>12/12/2015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6892777-3C03-46E8-8730-CBC85F7F4F7D}" type="slidenum">
              <a:rPr lang="fr-FR" smtClean="0"/>
              <a:t>‹N°›</a:t>
            </a:fld>
            <a:endParaRPr lang="fr-FR"/>
          </a:p>
        </p:txBody>
      </p:sp>
    </p:spTree>
    <p:extLst>
      <p:ext uri="{BB962C8B-B14F-4D97-AF65-F5344CB8AC3E}">
        <p14:creationId xmlns:p14="http://schemas.microsoft.com/office/powerpoint/2010/main" val="34925289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D322B7-F4E0-E546-873D-E99D224D6F12}" type="datetime1">
              <a:rPr lang="fr-ML" smtClean="0"/>
              <a:t>12/12/2015</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892777-3C03-46E8-8730-CBC85F7F4F7D}" type="slidenum">
              <a:rPr lang="fr-FR" smtClean="0"/>
              <a:t>‹N°›</a:t>
            </a:fld>
            <a:endParaRPr lang="fr-FR"/>
          </a:p>
        </p:txBody>
      </p:sp>
    </p:spTree>
    <p:extLst>
      <p:ext uri="{BB962C8B-B14F-4D97-AF65-F5344CB8AC3E}">
        <p14:creationId xmlns:p14="http://schemas.microsoft.com/office/powerpoint/2010/main" val="39141101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2.jpe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298912" y="1783544"/>
            <a:ext cx="9631680" cy="2436763"/>
          </a:xfrm>
        </p:spPr>
        <p:txBody>
          <a:bodyPr>
            <a:noAutofit/>
          </a:bodyPr>
          <a:lstStyle/>
          <a:p>
            <a:pPr>
              <a:lnSpc>
                <a:spcPct val="100000"/>
              </a:lnSpc>
            </a:pPr>
            <a:r>
              <a:rPr lang="fr-FR" dirty="0" smtClean="0">
                <a:latin typeface="Arial Black" panose="020B0A04020102020204" pitchFamily="34" charset="0"/>
              </a:rPr>
              <a:t>CONTRÔLE QUALITÉ DES RÉACTIFS</a:t>
            </a:r>
            <a:endParaRPr lang="fr-FR" dirty="0">
              <a:latin typeface="Arial Black" panose="020B0A04020102020204" pitchFamily="34" charset="0"/>
            </a:endParaRPr>
          </a:p>
        </p:txBody>
      </p:sp>
      <p:sp>
        <p:nvSpPr>
          <p:cNvPr id="3" name="Sous-titre 2"/>
          <p:cNvSpPr>
            <a:spLocks noGrp="1"/>
          </p:cNvSpPr>
          <p:nvPr>
            <p:ph type="subTitle" idx="1"/>
          </p:nvPr>
        </p:nvSpPr>
        <p:spPr>
          <a:xfrm>
            <a:off x="4281658" y="5283145"/>
            <a:ext cx="4994032" cy="1574855"/>
          </a:xfrm>
        </p:spPr>
        <p:txBody>
          <a:bodyPr>
            <a:noAutofit/>
          </a:bodyPr>
          <a:lstStyle/>
          <a:p>
            <a:pPr algn="l">
              <a:lnSpc>
                <a:spcPct val="100000"/>
              </a:lnSpc>
              <a:spcBef>
                <a:spcPts val="0"/>
              </a:spcBef>
            </a:pPr>
            <a:r>
              <a:rPr lang="fr-FR" sz="1800" b="1" dirty="0" smtClean="0"/>
              <a:t>Tidiane DIALLO, PharmD, PhD</a:t>
            </a:r>
          </a:p>
          <a:p>
            <a:pPr algn="l">
              <a:lnSpc>
                <a:spcPct val="100000"/>
              </a:lnSpc>
              <a:spcBef>
                <a:spcPts val="0"/>
              </a:spcBef>
            </a:pPr>
            <a:r>
              <a:rPr lang="fr-FR" sz="1800" dirty="0" smtClean="0"/>
              <a:t>Maître Assistant en Toxicologie, FAPH/LNS</a:t>
            </a:r>
          </a:p>
          <a:p>
            <a:pPr algn="l">
              <a:lnSpc>
                <a:spcPct val="110000"/>
              </a:lnSpc>
              <a:spcBef>
                <a:spcPts val="0"/>
              </a:spcBef>
            </a:pPr>
            <a:endParaRPr lang="fr-FR" sz="500" b="1" dirty="0" smtClean="0"/>
          </a:p>
          <a:p>
            <a:pPr algn="l">
              <a:lnSpc>
                <a:spcPct val="110000"/>
              </a:lnSpc>
              <a:spcBef>
                <a:spcPts val="0"/>
              </a:spcBef>
            </a:pPr>
            <a:r>
              <a:rPr lang="fr-FR" sz="1800" b="1" dirty="0" smtClean="0"/>
              <a:t>Pr Benoît Yaranga KOUMARÉ</a:t>
            </a:r>
          </a:p>
          <a:p>
            <a:pPr algn="l">
              <a:lnSpc>
                <a:spcPct val="110000"/>
              </a:lnSpc>
              <a:spcBef>
                <a:spcPts val="0"/>
              </a:spcBef>
            </a:pPr>
            <a:r>
              <a:rPr lang="fr-FR" sz="1800" dirty="0" smtClean="0"/>
              <a:t>Maître de Conférences en Chimie Analytique, FAPH</a:t>
            </a:r>
          </a:p>
          <a:p>
            <a:pPr algn="l">
              <a:lnSpc>
                <a:spcPct val="110000"/>
              </a:lnSpc>
              <a:spcBef>
                <a:spcPts val="0"/>
              </a:spcBef>
            </a:pPr>
            <a:r>
              <a:rPr lang="fr-FR" sz="1800" dirty="0" smtClean="0"/>
              <a:t>Directeur Général du LNS</a:t>
            </a:r>
          </a:p>
        </p:txBody>
      </p:sp>
      <p:graphicFrame>
        <p:nvGraphicFramePr>
          <p:cNvPr id="5" name="Object 4"/>
          <p:cNvGraphicFramePr>
            <a:graphicFrameLocks noChangeAspect="1"/>
          </p:cNvGraphicFramePr>
          <p:nvPr>
            <p:extLst>
              <p:ext uri="{D42A27DB-BD31-4B8C-83A1-F6EECF244321}">
                <p14:modId xmlns:p14="http://schemas.microsoft.com/office/powerpoint/2010/main" val="917052999"/>
              </p:ext>
            </p:extLst>
          </p:nvPr>
        </p:nvGraphicFramePr>
        <p:xfrm>
          <a:off x="5411518" y="0"/>
          <a:ext cx="1406467" cy="1179800"/>
        </p:xfrm>
        <a:graphic>
          <a:graphicData uri="http://schemas.openxmlformats.org/presentationml/2006/ole">
            <mc:AlternateContent xmlns:mc="http://schemas.openxmlformats.org/markup-compatibility/2006">
              <mc:Choice xmlns:v="urn:schemas-microsoft-com:vml" Requires="v">
                <p:oleObj spid="_x0000_s1081" name="Image bitmap" r:id="rId3" imgW="762106" imgH="752381" progId="PBrush">
                  <p:embed/>
                </p:oleObj>
              </mc:Choice>
              <mc:Fallback>
                <p:oleObj name="Image bitmap" r:id="rId3" imgW="762106" imgH="752381" progId="PBrush">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1518" y="0"/>
                        <a:ext cx="1406467" cy="1179800"/>
                      </a:xfrm>
                      <a:prstGeom prst="rect">
                        <a:avLst/>
                      </a:prstGeom>
                      <a:noFill/>
                    </p:spPr>
                  </p:pic>
                </p:oleObj>
              </mc:Fallback>
            </mc:AlternateContent>
          </a:graphicData>
        </a:graphic>
      </p:graphicFrame>
      <p:pic>
        <p:nvPicPr>
          <p:cNvPr id="7" name="Picture 3" descr="C:\Users\Tidiane\Documents\16 Forum Pharma Inter 2015\Résultats\photo\20150107_125926.jpg"/>
          <p:cNvPicPr>
            <a:picLocks noChangeAspect="1" noChangeArrowheads="1"/>
          </p:cNvPicPr>
          <p:nvPr/>
        </p:nvPicPr>
        <p:blipFill>
          <a:blip r:embed="rId5" cstate="print"/>
          <a:srcRect/>
          <a:stretch>
            <a:fillRect/>
          </a:stretch>
        </p:blipFill>
        <p:spPr bwMode="auto">
          <a:xfrm>
            <a:off x="5692" y="5290182"/>
            <a:ext cx="3736315" cy="1595202"/>
          </a:xfrm>
          <a:prstGeom prst="rect">
            <a:avLst/>
          </a:prstGeom>
          <a:noFill/>
        </p:spPr>
      </p:pic>
      <p:sp>
        <p:nvSpPr>
          <p:cNvPr id="6" name="Espace réservé du numéro de diapositive 5"/>
          <p:cNvSpPr>
            <a:spLocks noGrp="1"/>
          </p:cNvSpPr>
          <p:nvPr>
            <p:ph type="sldNum" sz="quarter" idx="12"/>
          </p:nvPr>
        </p:nvSpPr>
        <p:spPr/>
        <p:txBody>
          <a:bodyPr/>
          <a:lstStyle/>
          <a:p>
            <a:fld id="{C6892777-3C03-46E8-8730-CBC85F7F4F7D}" type="slidenum">
              <a:rPr lang="fr-FR" smtClean="0"/>
              <a:t>1</a:t>
            </a:fld>
            <a:endParaRPr lang="fr-FR"/>
          </a:p>
        </p:txBody>
      </p:sp>
    </p:spTree>
    <p:extLst>
      <p:ext uri="{BB962C8B-B14F-4D97-AF65-F5344CB8AC3E}">
        <p14:creationId xmlns:p14="http://schemas.microsoft.com/office/powerpoint/2010/main" val="40563047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latin typeface="Arial Black" panose="020B0A04020102020204" pitchFamily="34" charset="0"/>
              </a:rPr>
              <a:t>PLAN</a:t>
            </a:r>
            <a:endParaRPr lang="fr-FR" dirty="0">
              <a:latin typeface="Arial Black" panose="020B0A04020102020204" pitchFamily="34" charset="0"/>
            </a:endParaRPr>
          </a:p>
        </p:txBody>
      </p:sp>
      <p:sp>
        <p:nvSpPr>
          <p:cNvPr id="3" name="Espace réservé du contenu 2"/>
          <p:cNvSpPr>
            <a:spLocks noGrp="1"/>
          </p:cNvSpPr>
          <p:nvPr>
            <p:ph idx="1"/>
          </p:nvPr>
        </p:nvSpPr>
        <p:spPr/>
        <p:txBody>
          <a:bodyPr>
            <a:normAutofit lnSpcReduction="10000"/>
          </a:bodyPr>
          <a:lstStyle/>
          <a:p>
            <a:pPr lvl="0"/>
            <a:r>
              <a:rPr lang="fr-FR" b="1" dirty="0" smtClean="0"/>
              <a:t>Introduction</a:t>
            </a:r>
            <a:endParaRPr lang="fr-FR" b="1" dirty="0" smtClean="0">
              <a:effectLst/>
            </a:endParaRPr>
          </a:p>
          <a:p>
            <a:pPr lvl="0"/>
            <a:r>
              <a:rPr lang="fr-FR" b="1" dirty="0" smtClean="0">
                <a:effectLst/>
              </a:rPr>
              <a:t>Assurance qualité</a:t>
            </a:r>
          </a:p>
          <a:p>
            <a:pPr lvl="0"/>
            <a:r>
              <a:rPr lang="fr-FR" b="1" dirty="0" smtClean="0">
                <a:effectLst/>
              </a:rPr>
              <a:t>Cycle de la qualité</a:t>
            </a:r>
          </a:p>
          <a:p>
            <a:pPr lvl="0"/>
            <a:r>
              <a:rPr lang="fr-FR" b="1" dirty="0" smtClean="0">
                <a:effectLst/>
              </a:rPr>
              <a:t>Contrôle qualité</a:t>
            </a:r>
          </a:p>
          <a:p>
            <a:pPr lvl="1"/>
            <a:r>
              <a:rPr lang="fr-FR" dirty="0"/>
              <a:t>Autotest</a:t>
            </a:r>
          </a:p>
          <a:p>
            <a:pPr lvl="1"/>
            <a:r>
              <a:rPr lang="fr-FR" dirty="0" smtClean="0"/>
              <a:t>Flacon de contrôle</a:t>
            </a:r>
            <a:endParaRPr lang="fr-FR" dirty="0"/>
          </a:p>
          <a:p>
            <a:pPr marL="717550" indent="-266700"/>
            <a:r>
              <a:rPr lang="fr-FR" sz="2400" dirty="0" smtClean="0"/>
              <a:t>Comparaison </a:t>
            </a:r>
            <a:r>
              <a:rPr lang="fr-FR" sz="2400" dirty="0"/>
              <a:t>des résultats de contrôle et des limites statistiques </a:t>
            </a:r>
            <a:r>
              <a:rPr lang="fr-FR" sz="2400" dirty="0" smtClean="0"/>
              <a:t>spécifiques</a:t>
            </a:r>
          </a:p>
          <a:p>
            <a:pPr marL="717550" indent="-266700"/>
            <a:r>
              <a:rPr lang="fr-FR" sz="2400" dirty="0" smtClean="0"/>
              <a:t>Calculs </a:t>
            </a:r>
            <a:r>
              <a:rPr lang="fr-FR" sz="2400" dirty="0"/>
              <a:t>et utilisation des statistiques de contrôle de </a:t>
            </a:r>
            <a:r>
              <a:rPr lang="fr-FR" sz="2400" dirty="0" smtClean="0"/>
              <a:t>qualité : Moyenne et Ecart type</a:t>
            </a:r>
          </a:p>
          <a:p>
            <a:pPr marL="266700" indent="-266700"/>
            <a:r>
              <a:rPr lang="fr-FR" sz="3000" b="1" dirty="0" smtClean="0"/>
              <a:t>Conclusion</a:t>
            </a:r>
            <a:endParaRPr lang="fr-FR" sz="3000" b="1" dirty="0"/>
          </a:p>
        </p:txBody>
      </p:sp>
      <p:sp>
        <p:nvSpPr>
          <p:cNvPr id="5" name="Espace réservé du numéro de diapositive 4"/>
          <p:cNvSpPr>
            <a:spLocks noGrp="1"/>
          </p:cNvSpPr>
          <p:nvPr>
            <p:ph type="sldNum" sz="quarter" idx="12"/>
          </p:nvPr>
        </p:nvSpPr>
        <p:spPr/>
        <p:txBody>
          <a:bodyPr/>
          <a:lstStyle/>
          <a:p>
            <a:fld id="{C6892777-3C03-46E8-8730-CBC85F7F4F7D}" type="slidenum">
              <a:rPr lang="fr-FR" smtClean="0"/>
              <a:t>2</a:t>
            </a:fld>
            <a:endParaRPr lang="fr-FR"/>
          </a:p>
        </p:txBody>
      </p:sp>
    </p:spTree>
    <p:extLst>
      <p:ext uri="{BB962C8B-B14F-4D97-AF65-F5344CB8AC3E}">
        <p14:creationId xmlns:p14="http://schemas.microsoft.com/office/powerpoint/2010/main" val="17664962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838200" y="1825625"/>
            <a:ext cx="10515600" cy="3913994"/>
          </a:xfrm>
        </p:spPr>
        <p:txBody>
          <a:bodyPr>
            <a:normAutofit/>
          </a:bodyPr>
          <a:lstStyle/>
          <a:p>
            <a:pPr marL="0" indent="0" algn="just">
              <a:buNone/>
            </a:pPr>
            <a:r>
              <a:rPr lang="fr-FR" sz="3200" dirty="0" smtClean="0"/>
              <a:t>Les </a:t>
            </a:r>
            <a:r>
              <a:rPr lang="fr-FR" sz="3200" dirty="0"/>
              <a:t>bonnes pratiques de laboratoire exigent </a:t>
            </a:r>
            <a:r>
              <a:rPr lang="fr-FR" sz="3200" dirty="0" smtClean="0"/>
              <a:t>des contrôles de qualité </a:t>
            </a:r>
            <a:r>
              <a:rPr lang="fr-FR" sz="3200" dirty="0"/>
              <a:t>pour chaque </a:t>
            </a:r>
            <a:r>
              <a:rPr lang="fr-FR" sz="3200" dirty="0" smtClean="0"/>
              <a:t>test au </a:t>
            </a:r>
            <a:r>
              <a:rPr lang="fr-FR" sz="3200" dirty="0"/>
              <a:t>moins quotidiennement afin de surveiller </a:t>
            </a:r>
            <a:r>
              <a:rPr lang="fr-FR" sz="3200" b="1" dirty="0" smtClean="0"/>
              <a:t>le processus </a:t>
            </a:r>
            <a:r>
              <a:rPr lang="fr-FR" sz="3200" b="1" dirty="0"/>
              <a:t>analytique</a:t>
            </a:r>
            <a:r>
              <a:rPr lang="fr-FR" sz="3200" b="1" dirty="0" smtClean="0"/>
              <a:t>.</a:t>
            </a:r>
          </a:p>
          <a:p>
            <a:pPr marL="0" indent="0" algn="just">
              <a:buNone/>
            </a:pPr>
            <a:endParaRPr lang="fr-FR" sz="3200" dirty="0" smtClean="0"/>
          </a:p>
          <a:p>
            <a:pPr marL="0" indent="0" algn="just">
              <a:buNone/>
            </a:pPr>
            <a:r>
              <a:rPr lang="fr-FR" sz="3200" dirty="0" smtClean="0"/>
              <a:t>Le contrôle de qualité dans un laboratoire d’analyses médicales est le processus statistique utilisé pour </a:t>
            </a:r>
            <a:r>
              <a:rPr lang="fr-FR" sz="3200" b="1" dirty="0" smtClean="0"/>
              <a:t>contrôler et évaluer</a:t>
            </a:r>
            <a:r>
              <a:rPr lang="fr-FR" sz="3200" dirty="0" smtClean="0"/>
              <a:t> le processus analytique qui produit les résultats de patients.</a:t>
            </a:r>
          </a:p>
        </p:txBody>
      </p:sp>
      <p:sp>
        <p:nvSpPr>
          <p:cNvPr id="4" name="Titre 1"/>
          <p:cNvSpPr>
            <a:spLocks noGrp="1"/>
          </p:cNvSpPr>
          <p:nvPr>
            <p:ph type="title"/>
          </p:nvPr>
        </p:nvSpPr>
        <p:spPr>
          <a:xfrm>
            <a:off x="838200" y="365125"/>
            <a:ext cx="10515600" cy="1325563"/>
          </a:xfrm>
        </p:spPr>
        <p:txBody>
          <a:bodyPr/>
          <a:lstStyle/>
          <a:p>
            <a:r>
              <a:rPr lang="fr-FR" dirty="0" smtClean="0">
                <a:latin typeface="Arial Black" panose="020B0A04020102020204" pitchFamily="34" charset="0"/>
              </a:rPr>
              <a:t>INTRODUCTION</a:t>
            </a:r>
            <a:endParaRPr lang="fr-FR" dirty="0">
              <a:latin typeface="Arial Black" panose="020B0A04020102020204" pitchFamily="34" charset="0"/>
            </a:endParaRPr>
          </a:p>
        </p:txBody>
      </p:sp>
      <p:sp>
        <p:nvSpPr>
          <p:cNvPr id="5" name="Espace réservé du numéro de diapositive 4"/>
          <p:cNvSpPr>
            <a:spLocks noGrp="1"/>
          </p:cNvSpPr>
          <p:nvPr>
            <p:ph type="sldNum" sz="quarter" idx="12"/>
          </p:nvPr>
        </p:nvSpPr>
        <p:spPr/>
        <p:txBody>
          <a:bodyPr/>
          <a:lstStyle/>
          <a:p>
            <a:fld id="{C6892777-3C03-46E8-8730-CBC85F7F4F7D}" type="slidenum">
              <a:rPr lang="fr-FR" smtClean="0"/>
              <a:t>3</a:t>
            </a:fld>
            <a:endParaRPr lang="fr-FR"/>
          </a:p>
        </p:txBody>
      </p:sp>
    </p:spTree>
    <p:extLst>
      <p:ext uri="{BB962C8B-B14F-4D97-AF65-F5344CB8AC3E}">
        <p14:creationId xmlns:p14="http://schemas.microsoft.com/office/powerpoint/2010/main" val="20631539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algn="just">
              <a:buNone/>
            </a:pPr>
            <a:r>
              <a:rPr lang="fr-FR" dirty="0" smtClean="0"/>
              <a:t>L’assurance qualité est l’ensemble des mesures prises pour garantir </a:t>
            </a:r>
          </a:p>
          <a:p>
            <a:pPr algn="just">
              <a:buNone/>
            </a:pPr>
            <a:r>
              <a:rPr lang="fr-FR" dirty="0" smtClean="0"/>
              <a:t>qu’un produit est :</a:t>
            </a:r>
          </a:p>
          <a:p>
            <a:pPr marL="898525" indent="-538163" algn="just">
              <a:buClr>
                <a:srgbClr val="00B050"/>
              </a:buClr>
              <a:buFont typeface="Wingdings" pitchFamily="2" charset="2"/>
              <a:buChar char="q"/>
            </a:pPr>
            <a:r>
              <a:rPr lang="fr-FR" dirty="0"/>
              <a:t>s</a:t>
            </a:r>
            <a:r>
              <a:rPr lang="fr-FR" dirty="0" smtClean="0"/>
              <a:t>ûr, </a:t>
            </a:r>
          </a:p>
          <a:p>
            <a:pPr marL="898525" indent="-538163" algn="just">
              <a:buClr>
                <a:srgbClr val="00B050"/>
              </a:buClr>
              <a:buFont typeface="Wingdings" pitchFamily="2" charset="2"/>
              <a:buChar char="q"/>
            </a:pPr>
            <a:r>
              <a:rPr lang="fr-FR" dirty="0"/>
              <a:t>e</a:t>
            </a:r>
            <a:r>
              <a:rPr lang="fr-FR" dirty="0" smtClean="0"/>
              <a:t>fficace, </a:t>
            </a:r>
          </a:p>
          <a:p>
            <a:pPr marL="898525" indent="-538163" algn="just">
              <a:buClr>
                <a:srgbClr val="00B050"/>
              </a:buClr>
              <a:buFont typeface="Wingdings" pitchFamily="2" charset="2"/>
              <a:buChar char="q"/>
            </a:pPr>
            <a:r>
              <a:rPr lang="fr-FR" dirty="0" smtClean="0"/>
              <a:t>bonne qualité, </a:t>
            </a:r>
          </a:p>
          <a:p>
            <a:pPr marL="898525" indent="-538163" algn="just">
              <a:buClr>
                <a:srgbClr val="00B050"/>
              </a:buClr>
              <a:buFont typeface="Wingdings" pitchFamily="2" charset="2"/>
              <a:buChar char="q"/>
            </a:pPr>
            <a:r>
              <a:rPr lang="fr-FR" dirty="0" smtClean="0"/>
              <a:t>acceptable</a:t>
            </a:r>
            <a:r>
              <a:rPr lang="bn-IN" dirty="0" smtClean="0"/>
              <a:t>.</a:t>
            </a:r>
            <a:endParaRPr lang="fr-FR" dirty="0" smtClean="0"/>
          </a:p>
          <a:p>
            <a:pPr marL="898525" indent="-538163" algn="just">
              <a:buClr>
                <a:srgbClr val="00B050"/>
              </a:buClr>
              <a:buNone/>
            </a:pPr>
            <a:endParaRPr lang="fr-FR" sz="2400" b="1" dirty="0" smtClean="0">
              <a:solidFill>
                <a:schemeClr val="bg2">
                  <a:lumMod val="50000"/>
                </a:schemeClr>
              </a:solidFill>
              <a:latin typeface="Arial" charset="0"/>
              <a:cs typeface="Arial" charset="0"/>
            </a:endParaRPr>
          </a:p>
          <a:p>
            <a:pPr marL="898525" indent="-538163" algn="just">
              <a:buClr>
                <a:srgbClr val="00B050"/>
              </a:buClr>
              <a:buNone/>
            </a:pPr>
            <a:r>
              <a:rPr lang="fr-FR" sz="2400" b="1" dirty="0" smtClean="0">
                <a:solidFill>
                  <a:schemeClr val="bg2">
                    <a:lumMod val="50000"/>
                  </a:schemeClr>
                </a:solidFill>
                <a:latin typeface="Arial" charset="0"/>
                <a:cs typeface="Arial" charset="0"/>
              </a:rPr>
              <a:t>Mise au point   </a:t>
            </a:r>
            <a:r>
              <a:rPr lang="bn-IN" sz="2400" b="1" dirty="0" smtClean="0">
                <a:solidFill>
                  <a:schemeClr val="bg2">
                    <a:lumMod val="50000"/>
                  </a:schemeClr>
                </a:solidFill>
                <a:latin typeface="Arial" charset="0"/>
                <a:cs typeface="Arial" charset="0"/>
              </a:rPr>
              <a:t>        </a:t>
            </a:r>
            <a:r>
              <a:rPr lang="fr-FR" sz="2400" b="1" dirty="0" smtClean="0">
                <a:solidFill>
                  <a:schemeClr val="bg2">
                    <a:lumMod val="50000"/>
                  </a:schemeClr>
                </a:solidFill>
                <a:latin typeface="Arial" charset="0"/>
                <a:cs typeface="Arial" charset="0"/>
              </a:rPr>
              <a:t>           Utilisation finale</a:t>
            </a:r>
            <a:r>
              <a:rPr lang="bn-IN" sz="2400" b="1" dirty="0" smtClean="0">
                <a:solidFill>
                  <a:schemeClr val="bg2">
                    <a:lumMod val="50000"/>
                  </a:schemeClr>
                </a:solidFill>
                <a:latin typeface="Arial" charset="0"/>
                <a:cs typeface="Arial" charset="0"/>
              </a:rPr>
              <a:t>.</a:t>
            </a:r>
            <a:endParaRPr lang="fr-FR" sz="2400" dirty="0" smtClean="0"/>
          </a:p>
          <a:p>
            <a:pPr marL="0" indent="0">
              <a:buNone/>
            </a:pPr>
            <a:endParaRPr lang="fr-FR" dirty="0"/>
          </a:p>
        </p:txBody>
      </p:sp>
      <p:sp>
        <p:nvSpPr>
          <p:cNvPr id="4" name="Flèche droite 3"/>
          <p:cNvSpPr/>
          <p:nvPr/>
        </p:nvSpPr>
        <p:spPr>
          <a:xfrm>
            <a:off x="3747476" y="5385616"/>
            <a:ext cx="921271" cy="30742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5" name="Titre 1"/>
          <p:cNvSpPr>
            <a:spLocks noGrp="1"/>
          </p:cNvSpPr>
          <p:nvPr>
            <p:ph type="title"/>
          </p:nvPr>
        </p:nvSpPr>
        <p:spPr>
          <a:xfrm>
            <a:off x="838200" y="365125"/>
            <a:ext cx="10515600" cy="1325563"/>
          </a:xfrm>
        </p:spPr>
        <p:txBody>
          <a:bodyPr/>
          <a:lstStyle/>
          <a:p>
            <a:r>
              <a:rPr lang="fr-FR" dirty="0" smtClean="0">
                <a:latin typeface="Arial Black" panose="020B0A04020102020204" pitchFamily="34" charset="0"/>
              </a:rPr>
              <a:t>ASSURANCE QUALITE</a:t>
            </a:r>
            <a:endParaRPr lang="fr-FR" dirty="0">
              <a:latin typeface="Arial Black" panose="020B0A04020102020204" pitchFamily="34" charset="0"/>
            </a:endParaRPr>
          </a:p>
        </p:txBody>
      </p:sp>
      <p:sp>
        <p:nvSpPr>
          <p:cNvPr id="6" name="Espace réservé du numéro de diapositive 5"/>
          <p:cNvSpPr>
            <a:spLocks noGrp="1"/>
          </p:cNvSpPr>
          <p:nvPr>
            <p:ph type="sldNum" sz="quarter" idx="12"/>
          </p:nvPr>
        </p:nvSpPr>
        <p:spPr/>
        <p:txBody>
          <a:bodyPr/>
          <a:lstStyle/>
          <a:p>
            <a:fld id="{C6892777-3C03-46E8-8730-CBC85F7F4F7D}" type="slidenum">
              <a:rPr lang="fr-FR" smtClean="0"/>
              <a:t>4</a:t>
            </a:fld>
            <a:endParaRPr lang="fr-FR"/>
          </a:p>
        </p:txBody>
      </p:sp>
    </p:spTree>
    <p:extLst>
      <p:ext uri="{BB962C8B-B14F-4D97-AF65-F5344CB8AC3E}">
        <p14:creationId xmlns:p14="http://schemas.microsoft.com/office/powerpoint/2010/main" val="15936614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Grp="1" noChangeAspect="1"/>
          </p:cNvPicPr>
          <p:nvPr>
            <p:ph idx="1"/>
          </p:nvPr>
        </p:nvPicPr>
        <p:blipFill>
          <a:blip r:embed="rId2"/>
          <a:stretch>
            <a:fillRect/>
          </a:stretch>
        </p:blipFill>
        <p:spPr>
          <a:xfrm>
            <a:off x="1434904" y="2067951"/>
            <a:ext cx="9284677" cy="3912109"/>
          </a:xfrm>
          <a:prstGeom prst="rect">
            <a:avLst/>
          </a:prstGeom>
        </p:spPr>
      </p:pic>
      <p:sp>
        <p:nvSpPr>
          <p:cNvPr id="5" name="Titre 1"/>
          <p:cNvSpPr>
            <a:spLocks noGrp="1"/>
          </p:cNvSpPr>
          <p:nvPr>
            <p:ph type="title"/>
          </p:nvPr>
        </p:nvSpPr>
        <p:spPr>
          <a:xfrm>
            <a:off x="838200" y="365125"/>
            <a:ext cx="10515600" cy="1325563"/>
          </a:xfrm>
        </p:spPr>
        <p:txBody>
          <a:bodyPr/>
          <a:lstStyle/>
          <a:p>
            <a:r>
              <a:rPr lang="fr-FR" dirty="0" smtClean="0">
                <a:latin typeface="Arial Black" panose="020B0A04020102020204" pitchFamily="34" charset="0"/>
              </a:rPr>
              <a:t>ASSURANCE QUALITE</a:t>
            </a:r>
            <a:endParaRPr lang="fr-FR" dirty="0">
              <a:latin typeface="Arial Black" panose="020B0A04020102020204" pitchFamily="34" charset="0"/>
            </a:endParaRPr>
          </a:p>
        </p:txBody>
      </p:sp>
      <p:sp>
        <p:nvSpPr>
          <p:cNvPr id="3" name="Espace réservé du numéro de diapositive 2"/>
          <p:cNvSpPr>
            <a:spLocks noGrp="1"/>
          </p:cNvSpPr>
          <p:nvPr>
            <p:ph type="sldNum" sz="quarter" idx="12"/>
          </p:nvPr>
        </p:nvSpPr>
        <p:spPr/>
        <p:txBody>
          <a:bodyPr/>
          <a:lstStyle/>
          <a:p>
            <a:fld id="{C6892777-3C03-46E8-8730-CBC85F7F4F7D}" type="slidenum">
              <a:rPr lang="fr-FR" smtClean="0"/>
              <a:t>5</a:t>
            </a:fld>
            <a:endParaRPr lang="fr-FR"/>
          </a:p>
        </p:txBody>
      </p:sp>
    </p:spTree>
    <p:extLst>
      <p:ext uri="{BB962C8B-B14F-4D97-AF65-F5344CB8AC3E}">
        <p14:creationId xmlns:p14="http://schemas.microsoft.com/office/powerpoint/2010/main" val="7334554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838200" y="1825625"/>
            <a:ext cx="10515600" cy="4631446"/>
          </a:xfrm>
        </p:spPr>
        <p:txBody>
          <a:bodyPr>
            <a:noAutofit/>
          </a:bodyPr>
          <a:lstStyle/>
          <a:p>
            <a:pPr marL="0" indent="0" algn="just">
              <a:buNone/>
            </a:pPr>
            <a:r>
              <a:rPr lang="fr-FR" altLang="fr-FR" b="1" dirty="0" smtClean="0"/>
              <a:t>Matières : Substances </a:t>
            </a:r>
            <a:r>
              <a:rPr lang="fr-FR" altLang="fr-FR" b="1" dirty="0"/>
              <a:t>de référence, réactifs et solutions</a:t>
            </a:r>
          </a:p>
          <a:p>
            <a:pPr lvl="1" algn="just"/>
            <a:r>
              <a:rPr lang="fr-FR" altLang="fr-FR" dirty="0"/>
              <a:t>Procédures établissant les modalités de stockage, de manipulation et d’utilisation.</a:t>
            </a:r>
          </a:p>
          <a:p>
            <a:pPr lvl="1" algn="just"/>
            <a:r>
              <a:rPr lang="fr-FR" altLang="fr-FR" dirty="0"/>
              <a:t>Étiquette d’origine, numéro d’identification et date de péremption.</a:t>
            </a:r>
          </a:p>
          <a:p>
            <a:pPr lvl="1" algn="just"/>
            <a:r>
              <a:rPr lang="fr-FR" altLang="fr-FR" dirty="0"/>
              <a:t>Contenant d’origine hermétiquement clos sur desséchant.</a:t>
            </a:r>
          </a:p>
          <a:p>
            <a:pPr marL="457200" lvl="1" indent="0" algn="just">
              <a:buNone/>
            </a:pPr>
            <a:endParaRPr lang="fr-FR" altLang="fr-FR" dirty="0"/>
          </a:p>
          <a:p>
            <a:pPr lvl="1" algn="just"/>
            <a:r>
              <a:rPr lang="fr-FR" altLang="fr-FR" dirty="0"/>
              <a:t>Valeurs à utiliser dans les analyses:</a:t>
            </a:r>
          </a:p>
          <a:p>
            <a:pPr marL="1252538" lvl="1" algn="just"/>
            <a:r>
              <a:rPr lang="fr-FR" altLang="fr-FR" dirty="0"/>
              <a:t>99,0% &lt; pureté &lt; 101,5% 	utiliser 100,0 %</a:t>
            </a:r>
          </a:p>
          <a:p>
            <a:pPr marL="1252538" lvl="1" algn="just"/>
            <a:r>
              <a:rPr lang="fr-FR" altLang="fr-FR" dirty="0"/>
              <a:t>Pureté &lt; 99,0%		</a:t>
            </a:r>
            <a:r>
              <a:rPr lang="fr-FR" altLang="fr-FR" dirty="0" smtClean="0"/>
              <a:t>utiliser </a:t>
            </a:r>
            <a:r>
              <a:rPr lang="fr-FR" altLang="fr-FR" dirty="0"/>
              <a:t>la valeur vraie</a:t>
            </a:r>
          </a:p>
          <a:p>
            <a:pPr marL="1252538" lvl="1" algn="just"/>
            <a:r>
              <a:rPr lang="fr-FR" altLang="fr-FR" dirty="0"/>
              <a:t>97,0 &gt; </a:t>
            </a:r>
            <a:r>
              <a:rPr lang="fr-FR" altLang="fr-FR" dirty="0" smtClean="0"/>
              <a:t>pureté</a:t>
            </a:r>
            <a:r>
              <a:rPr lang="bn-IN" altLang="fr-FR" dirty="0" smtClean="0"/>
              <a:t> </a:t>
            </a:r>
            <a:r>
              <a:rPr lang="fr-FR" altLang="fr-FR" dirty="0"/>
              <a:t>ne pas utiliser comme étalon</a:t>
            </a:r>
            <a:r>
              <a:rPr lang="fr-FR" altLang="fr-FR" dirty="0" smtClean="0"/>
              <a:t>,</a:t>
            </a:r>
            <a:r>
              <a:rPr lang="bn-IN" altLang="fr-FR" dirty="0" smtClean="0"/>
              <a:t> </a:t>
            </a:r>
            <a:r>
              <a:rPr lang="fr-FR" altLang="fr-FR" dirty="0" smtClean="0"/>
              <a:t>sauf </a:t>
            </a:r>
            <a:r>
              <a:rPr lang="fr-FR" altLang="fr-FR" dirty="0"/>
              <a:t>exception</a:t>
            </a:r>
            <a:r>
              <a:rPr lang="fr-FR" altLang="fr-FR" dirty="0" smtClean="0"/>
              <a:t>.</a:t>
            </a:r>
            <a:endParaRPr lang="bn-IN" altLang="fr-FR" dirty="0" smtClean="0"/>
          </a:p>
          <a:p>
            <a:pPr marL="1252538" lvl="1" algn="just"/>
            <a:r>
              <a:rPr lang="fr-FR" altLang="fr-FR" dirty="0"/>
              <a:t> </a:t>
            </a:r>
            <a:r>
              <a:rPr lang="fr-FR" altLang="fr-FR" dirty="0" smtClean="0"/>
              <a:t>pureté</a:t>
            </a:r>
            <a:r>
              <a:rPr lang="bn-IN" altLang="fr-FR" dirty="0" smtClean="0"/>
              <a:t> </a:t>
            </a:r>
            <a:r>
              <a:rPr lang="fr-FR" altLang="fr-FR" dirty="0" smtClean="0"/>
              <a:t>&gt; </a:t>
            </a:r>
            <a:r>
              <a:rPr lang="fr-FR" altLang="fr-FR" dirty="0"/>
              <a:t>101,0%	</a:t>
            </a:r>
            <a:r>
              <a:rPr lang="fr-FR" altLang="fr-FR" dirty="0" smtClean="0"/>
              <a:t>ne </a:t>
            </a:r>
            <a:r>
              <a:rPr lang="fr-FR" altLang="fr-FR" dirty="0"/>
              <a:t>pas utiliser comme </a:t>
            </a:r>
            <a:r>
              <a:rPr lang="fr-FR" altLang="fr-FR" dirty="0" smtClean="0"/>
              <a:t>étalon,</a:t>
            </a:r>
            <a:r>
              <a:rPr lang="fr-FR" altLang="fr-FR" dirty="0"/>
              <a:t>	</a:t>
            </a:r>
            <a:r>
              <a:rPr lang="bn-IN" altLang="fr-FR" dirty="0" smtClean="0"/>
              <a:t> </a:t>
            </a:r>
            <a:r>
              <a:rPr lang="fr-FR" altLang="fr-FR" dirty="0" smtClean="0"/>
              <a:t>sauf </a:t>
            </a:r>
            <a:r>
              <a:rPr lang="fr-FR" altLang="fr-FR" dirty="0"/>
              <a:t>exception.</a:t>
            </a:r>
          </a:p>
          <a:p>
            <a:pPr marL="0" indent="0" algn="just">
              <a:buNone/>
            </a:pPr>
            <a:endParaRPr lang="fr-FR" dirty="0"/>
          </a:p>
        </p:txBody>
      </p:sp>
      <p:sp>
        <p:nvSpPr>
          <p:cNvPr id="4" name="Titre 1"/>
          <p:cNvSpPr>
            <a:spLocks noGrp="1"/>
          </p:cNvSpPr>
          <p:nvPr>
            <p:ph type="title"/>
          </p:nvPr>
        </p:nvSpPr>
        <p:spPr>
          <a:xfrm>
            <a:off x="838200" y="365125"/>
            <a:ext cx="10515600" cy="1325563"/>
          </a:xfrm>
        </p:spPr>
        <p:txBody>
          <a:bodyPr/>
          <a:lstStyle/>
          <a:p>
            <a:r>
              <a:rPr lang="fr-FR" dirty="0" smtClean="0">
                <a:latin typeface="Arial Black" panose="020B0A04020102020204" pitchFamily="34" charset="0"/>
              </a:rPr>
              <a:t>ASSURANCE QUALITE</a:t>
            </a:r>
            <a:endParaRPr lang="fr-FR" dirty="0">
              <a:latin typeface="Arial Black" panose="020B0A04020102020204" pitchFamily="34" charset="0"/>
            </a:endParaRPr>
          </a:p>
        </p:txBody>
      </p:sp>
      <p:sp>
        <p:nvSpPr>
          <p:cNvPr id="5" name="Espace réservé du numéro de diapositive 4"/>
          <p:cNvSpPr>
            <a:spLocks noGrp="1"/>
          </p:cNvSpPr>
          <p:nvPr>
            <p:ph type="sldNum" sz="quarter" idx="12"/>
          </p:nvPr>
        </p:nvSpPr>
        <p:spPr/>
        <p:txBody>
          <a:bodyPr/>
          <a:lstStyle/>
          <a:p>
            <a:fld id="{C6892777-3C03-46E8-8730-CBC85F7F4F7D}" type="slidenum">
              <a:rPr lang="fr-FR" smtClean="0"/>
              <a:t>6</a:t>
            </a:fld>
            <a:endParaRPr lang="fr-FR"/>
          </a:p>
        </p:txBody>
      </p:sp>
    </p:spTree>
    <p:extLst>
      <p:ext uri="{BB962C8B-B14F-4D97-AF65-F5344CB8AC3E}">
        <p14:creationId xmlns:p14="http://schemas.microsoft.com/office/powerpoint/2010/main" val="5195105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ltLang="fr-FR" dirty="0" smtClean="0">
                <a:latin typeface="Arial Black" panose="020B0A04020102020204" pitchFamily="34" charset="0"/>
              </a:rPr>
              <a:t>LE CYCLE DE LA QUALITÉ</a:t>
            </a:r>
            <a:endParaRPr lang="fr-FR" dirty="0">
              <a:latin typeface="Arial Black" panose="020B0A04020102020204" pitchFamily="34" charset="0"/>
            </a:endParaRPr>
          </a:p>
        </p:txBody>
      </p:sp>
      <p:sp>
        <p:nvSpPr>
          <p:cNvPr id="4" name="Rectangle 3"/>
          <p:cNvSpPr>
            <a:spLocks noChangeArrowheads="1"/>
          </p:cNvSpPr>
          <p:nvPr/>
        </p:nvSpPr>
        <p:spPr bwMode="auto">
          <a:xfrm>
            <a:off x="2797128" y="2514600"/>
            <a:ext cx="2209800" cy="6858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fr-FR" altLang="fr-FR" sz="2400" dirty="0">
                <a:latin typeface="Verdana" panose="020B0604030504040204" pitchFamily="34" charset="0"/>
              </a:rPr>
              <a:t>4-Amélioration</a:t>
            </a:r>
          </a:p>
        </p:txBody>
      </p:sp>
      <p:sp>
        <p:nvSpPr>
          <p:cNvPr id="5" name="Rectangle 4"/>
          <p:cNvSpPr>
            <a:spLocks noChangeArrowheads="1"/>
          </p:cNvSpPr>
          <p:nvPr/>
        </p:nvSpPr>
        <p:spPr bwMode="auto">
          <a:xfrm>
            <a:off x="2797128" y="5029200"/>
            <a:ext cx="2209800" cy="9906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fr-FR" altLang="fr-FR" sz="2400">
                <a:latin typeface="Verdana" panose="020B0604030504040204" pitchFamily="34" charset="0"/>
              </a:rPr>
              <a:t>3-Suivi &amp; </a:t>
            </a:r>
            <a:br>
              <a:rPr lang="fr-FR" altLang="fr-FR" sz="2400">
                <a:latin typeface="Verdana" panose="020B0604030504040204" pitchFamily="34" charset="0"/>
              </a:rPr>
            </a:br>
            <a:r>
              <a:rPr lang="fr-FR" altLang="fr-FR" sz="2400">
                <a:latin typeface="Verdana" panose="020B0604030504040204" pitchFamily="34" charset="0"/>
              </a:rPr>
              <a:t>Évaluation</a:t>
            </a:r>
          </a:p>
        </p:txBody>
      </p:sp>
      <p:sp>
        <p:nvSpPr>
          <p:cNvPr id="6" name="Rectangle 5"/>
          <p:cNvSpPr>
            <a:spLocks noChangeArrowheads="1"/>
          </p:cNvSpPr>
          <p:nvPr/>
        </p:nvSpPr>
        <p:spPr bwMode="auto">
          <a:xfrm>
            <a:off x="7369128" y="5105400"/>
            <a:ext cx="2209800" cy="6858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fr-FR" altLang="fr-FR" sz="2400">
                <a:latin typeface="Verdana" panose="020B0604030504040204" pitchFamily="34" charset="0"/>
              </a:rPr>
              <a:t>2-Prévention</a:t>
            </a:r>
          </a:p>
        </p:txBody>
      </p:sp>
      <p:sp>
        <p:nvSpPr>
          <p:cNvPr id="7" name="Rectangle 6"/>
          <p:cNvSpPr>
            <a:spLocks noChangeArrowheads="1"/>
          </p:cNvSpPr>
          <p:nvPr/>
        </p:nvSpPr>
        <p:spPr bwMode="auto">
          <a:xfrm>
            <a:off x="7369128" y="2514600"/>
            <a:ext cx="2209800" cy="6858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fr-FR" altLang="fr-FR" sz="2400">
                <a:latin typeface="Verdana" panose="020B0604030504040204" pitchFamily="34" charset="0"/>
              </a:rPr>
              <a:t>1-Définition</a:t>
            </a:r>
          </a:p>
        </p:txBody>
      </p:sp>
      <p:sp>
        <p:nvSpPr>
          <p:cNvPr id="8" name="Rectangle 7"/>
          <p:cNvSpPr>
            <a:spLocks noChangeArrowheads="1"/>
          </p:cNvSpPr>
          <p:nvPr/>
        </p:nvSpPr>
        <p:spPr bwMode="auto">
          <a:xfrm>
            <a:off x="5006928" y="3657600"/>
            <a:ext cx="2286000" cy="8382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fr-FR" altLang="fr-FR" sz="2400">
                <a:latin typeface="Verdana" panose="020B0604030504040204" pitchFamily="34" charset="0"/>
              </a:rPr>
              <a:t>MAITRISE DE </a:t>
            </a:r>
            <a:br>
              <a:rPr lang="fr-FR" altLang="fr-FR" sz="2400">
                <a:latin typeface="Verdana" panose="020B0604030504040204" pitchFamily="34" charset="0"/>
              </a:rPr>
            </a:br>
            <a:r>
              <a:rPr lang="fr-FR" altLang="fr-FR" sz="2400">
                <a:latin typeface="Verdana" panose="020B0604030504040204" pitchFamily="34" charset="0"/>
              </a:rPr>
              <a:t>LA QUALITE</a:t>
            </a:r>
          </a:p>
        </p:txBody>
      </p:sp>
      <p:cxnSp>
        <p:nvCxnSpPr>
          <p:cNvPr id="9" name="AutoShape 8"/>
          <p:cNvCxnSpPr>
            <a:cxnSpLocks noChangeShapeType="1"/>
            <a:stCxn id="4" idx="0"/>
            <a:endCxn id="7" idx="0"/>
          </p:cNvCxnSpPr>
          <p:nvPr/>
        </p:nvCxnSpPr>
        <p:spPr bwMode="auto">
          <a:xfrm rot="5400000" flipV="1">
            <a:off x="6187234" y="229394"/>
            <a:ext cx="1588" cy="4572000"/>
          </a:xfrm>
          <a:prstGeom prst="curvedConnector3">
            <a:avLst>
              <a:gd name="adj1" fmla="val -28700005"/>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0" name="AutoShape 9"/>
          <p:cNvCxnSpPr>
            <a:cxnSpLocks noChangeShapeType="1"/>
            <a:stCxn id="4" idx="2"/>
            <a:endCxn id="5" idx="0"/>
          </p:cNvCxnSpPr>
          <p:nvPr/>
        </p:nvCxnSpPr>
        <p:spPr bwMode="auto">
          <a:xfrm rot="5400000">
            <a:off x="2987628" y="4114800"/>
            <a:ext cx="1828800" cy="0"/>
          </a:xfrm>
          <a:prstGeom prst="straightConnector1">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1" name="AutoShape 10"/>
          <p:cNvCxnSpPr>
            <a:cxnSpLocks noChangeShapeType="1"/>
            <a:stCxn id="7" idx="2"/>
            <a:endCxn id="6" idx="0"/>
          </p:cNvCxnSpPr>
          <p:nvPr/>
        </p:nvCxnSpPr>
        <p:spPr bwMode="auto">
          <a:xfrm rot="5400000">
            <a:off x="7521528" y="4152900"/>
            <a:ext cx="1905000" cy="0"/>
          </a:xfrm>
          <a:prstGeom prst="straightConnector1">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2" name="AutoShape 11"/>
          <p:cNvCxnSpPr>
            <a:cxnSpLocks noChangeShapeType="1"/>
            <a:stCxn id="5" idx="2"/>
            <a:endCxn id="6" idx="2"/>
          </p:cNvCxnSpPr>
          <p:nvPr/>
        </p:nvCxnSpPr>
        <p:spPr bwMode="auto">
          <a:xfrm rot="5400000" flipH="1" flipV="1">
            <a:off x="6073728" y="3619500"/>
            <a:ext cx="228600" cy="4572000"/>
          </a:xfrm>
          <a:prstGeom prst="curvedConnector3">
            <a:avLst>
              <a:gd name="adj1" fmla="val -100000"/>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3" name="AutoShape 12"/>
          <p:cNvCxnSpPr>
            <a:cxnSpLocks noChangeShapeType="1"/>
            <a:stCxn id="4" idx="2"/>
            <a:endCxn id="8" idx="0"/>
          </p:cNvCxnSpPr>
          <p:nvPr/>
        </p:nvCxnSpPr>
        <p:spPr bwMode="auto">
          <a:xfrm>
            <a:off x="3902028" y="3200400"/>
            <a:ext cx="2247900" cy="457200"/>
          </a:xfrm>
          <a:prstGeom prst="straightConnector1">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4" name="AutoShape 13"/>
          <p:cNvCxnSpPr>
            <a:cxnSpLocks noChangeShapeType="1"/>
            <a:stCxn id="8" idx="2"/>
            <a:endCxn id="6" idx="0"/>
          </p:cNvCxnSpPr>
          <p:nvPr/>
        </p:nvCxnSpPr>
        <p:spPr bwMode="auto">
          <a:xfrm>
            <a:off x="6149928" y="4495800"/>
            <a:ext cx="2324100" cy="609600"/>
          </a:xfrm>
          <a:prstGeom prst="straightConnector1">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5" name="AutoShape 14"/>
          <p:cNvCxnSpPr>
            <a:cxnSpLocks noChangeShapeType="1"/>
            <a:stCxn id="5" idx="0"/>
            <a:endCxn id="8" idx="2"/>
          </p:cNvCxnSpPr>
          <p:nvPr/>
        </p:nvCxnSpPr>
        <p:spPr bwMode="auto">
          <a:xfrm flipV="1">
            <a:off x="3902028" y="4495800"/>
            <a:ext cx="2247900" cy="533400"/>
          </a:xfrm>
          <a:prstGeom prst="straightConnector1">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6" name="AutoShape 15"/>
          <p:cNvCxnSpPr>
            <a:cxnSpLocks noChangeShapeType="1"/>
            <a:stCxn id="8" idx="0"/>
            <a:endCxn id="7" idx="2"/>
          </p:cNvCxnSpPr>
          <p:nvPr/>
        </p:nvCxnSpPr>
        <p:spPr bwMode="auto">
          <a:xfrm flipV="1">
            <a:off x="6149928" y="3200400"/>
            <a:ext cx="2324100" cy="457200"/>
          </a:xfrm>
          <a:prstGeom prst="straightConnector1">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17" name="Espace réservé du numéro de diapositive 16"/>
          <p:cNvSpPr>
            <a:spLocks noGrp="1"/>
          </p:cNvSpPr>
          <p:nvPr>
            <p:ph type="sldNum" sz="quarter" idx="12"/>
          </p:nvPr>
        </p:nvSpPr>
        <p:spPr/>
        <p:txBody>
          <a:bodyPr/>
          <a:lstStyle/>
          <a:p>
            <a:fld id="{C6892777-3C03-46E8-8730-CBC85F7F4F7D}" type="slidenum">
              <a:rPr lang="fr-FR" smtClean="0"/>
              <a:t>7</a:t>
            </a:fld>
            <a:endParaRPr lang="fr-FR"/>
          </a:p>
        </p:txBody>
      </p:sp>
    </p:spTree>
    <p:extLst>
      <p:ext uri="{BB962C8B-B14F-4D97-AF65-F5344CB8AC3E}">
        <p14:creationId xmlns:p14="http://schemas.microsoft.com/office/powerpoint/2010/main" val="4624628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smtClean="0">
                <a:latin typeface="Arial Black" panose="020B0A04020102020204" pitchFamily="34" charset="0"/>
              </a:rPr>
              <a:t>CONTRÔLE DE QUALITÉ</a:t>
            </a:r>
            <a:endParaRPr lang="fr-FR" dirty="0">
              <a:latin typeface="Arial Black" panose="020B0A04020102020204" pitchFamily="34" charset="0"/>
            </a:endParaRPr>
          </a:p>
        </p:txBody>
      </p:sp>
      <p:sp>
        <p:nvSpPr>
          <p:cNvPr id="3" name="Espace réservé du contenu 2"/>
          <p:cNvSpPr>
            <a:spLocks noGrp="1"/>
          </p:cNvSpPr>
          <p:nvPr>
            <p:ph idx="1"/>
          </p:nvPr>
        </p:nvSpPr>
        <p:spPr/>
        <p:txBody>
          <a:bodyPr>
            <a:noAutofit/>
          </a:bodyPr>
          <a:lstStyle/>
          <a:p>
            <a:pPr algn="just"/>
            <a:r>
              <a:rPr lang="fr-FR" sz="3200" dirty="0"/>
              <a:t>Les résultats de CQ sont utilisés pour valider les résultats de patients. Une fois validés, les résultats de patients peuvent alors être employés pour effectuer un diagnostic, un pronostic ou la mise en place d’une thérapie.</a:t>
            </a:r>
          </a:p>
          <a:p>
            <a:pPr marL="0" indent="0" algn="just">
              <a:buNone/>
            </a:pPr>
            <a:endParaRPr lang="fr-FR" sz="1000" dirty="0" smtClean="0"/>
          </a:p>
          <a:p>
            <a:pPr algn="just"/>
            <a:r>
              <a:rPr lang="fr-FR" sz="3200" dirty="0" smtClean="0"/>
              <a:t>Le </a:t>
            </a:r>
            <a:r>
              <a:rPr lang="fr-FR" sz="3200" dirty="0"/>
              <a:t>processus statistique exige </a:t>
            </a:r>
            <a:r>
              <a:rPr lang="fr-FR" sz="3200" dirty="0" smtClean="0"/>
              <a:t>: des </a:t>
            </a:r>
            <a:r>
              <a:rPr lang="fr-FR" sz="3200" dirty="0"/>
              <a:t>dosages </a:t>
            </a:r>
            <a:r>
              <a:rPr lang="fr-FR" sz="3200" dirty="0" smtClean="0"/>
              <a:t>réguliers de </a:t>
            </a:r>
            <a:r>
              <a:rPr lang="fr-FR" sz="3200" dirty="0"/>
              <a:t>contrôle en </a:t>
            </a:r>
            <a:r>
              <a:rPr lang="fr-FR" sz="3200" dirty="0" smtClean="0"/>
              <a:t>même temps </a:t>
            </a:r>
            <a:r>
              <a:rPr lang="fr-FR" sz="3200" dirty="0"/>
              <a:t>que </a:t>
            </a:r>
            <a:r>
              <a:rPr lang="fr-FR" sz="3200" dirty="0" smtClean="0"/>
              <a:t>d’échantillons de </a:t>
            </a:r>
            <a:r>
              <a:rPr lang="fr-FR" sz="3200" dirty="0"/>
              <a:t>patients</a:t>
            </a:r>
            <a:r>
              <a:rPr lang="fr-FR" sz="3200" dirty="0" smtClean="0"/>
              <a:t>.</a:t>
            </a:r>
          </a:p>
          <a:p>
            <a:pPr marL="0" indent="0" algn="just">
              <a:buNone/>
            </a:pPr>
            <a:endParaRPr lang="fr-FR" sz="1000" dirty="0"/>
          </a:p>
          <a:p>
            <a:pPr algn="just"/>
            <a:r>
              <a:rPr lang="fr-FR" sz="3200" dirty="0" smtClean="0"/>
              <a:t>La </a:t>
            </a:r>
            <a:r>
              <a:rPr lang="fr-FR" sz="3200" dirty="0"/>
              <a:t>comparaison </a:t>
            </a:r>
            <a:r>
              <a:rPr lang="fr-FR" sz="3200" dirty="0" smtClean="0"/>
              <a:t>des résultats </a:t>
            </a:r>
            <a:r>
              <a:rPr lang="fr-FR" sz="3200" dirty="0"/>
              <a:t>de </a:t>
            </a:r>
            <a:r>
              <a:rPr lang="fr-FR" sz="3200" dirty="0" smtClean="0"/>
              <a:t>contrôle aux </a:t>
            </a:r>
            <a:r>
              <a:rPr lang="fr-FR" sz="3200" dirty="0"/>
              <a:t>limites </a:t>
            </a:r>
            <a:r>
              <a:rPr lang="fr-FR" sz="3200" dirty="0" smtClean="0"/>
              <a:t>statistiques spécifiques </a:t>
            </a:r>
            <a:r>
              <a:rPr lang="fr-FR" sz="3200" dirty="0"/>
              <a:t>(intervalles).</a:t>
            </a:r>
          </a:p>
        </p:txBody>
      </p:sp>
      <p:sp>
        <p:nvSpPr>
          <p:cNvPr id="5" name="Espace réservé du numéro de diapositive 4"/>
          <p:cNvSpPr>
            <a:spLocks noGrp="1"/>
          </p:cNvSpPr>
          <p:nvPr>
            <p:ph type="sldNum" sz="quarter" idx="12"/>
          </p:nvPr>
        </p:nvSpPr>
        <p:spPr/>
        <p:txBody>
          <a:bodyPr/>
          <a:lstStyle/>
          <a:p>
            <a:fld id="{C6892777-3C03-46E8-8730-CBC85F7F4F7D}" type="slidenum">
              <a:rPr lang="fr-FR" smtClean="0"/>
              <a:t>8</a:t>
            </a:fld>
            <a:endParaRPr lang="fr-FR"/>
          </a:p>
        </p:txBody>
      </p:sp>
    </p:spTree>
    <p:extLst>
      <p:ext uri="{BB962C8B-B14F-4D97-AF65-F5344CB8AC3E}">
        <p14:creationId xmlns:p14="http://schemas.microsoft.com/office/powerpoint/2010/main" val="20845681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000" b="1" dirty="0" smtClean="0">
                <a:latin typeface="Arial Black" panose="020B0A04020102020204" pitchFamily="34" charset="0"/>
              </a:rPr>
              <a:t>CONTRÔLE DE QUALITÉ : </a:t>
            </a:r>
            <a:r>
              <a:rPr lang="fr-FR" sz="4000" dirty="0" smtClean="0">
                <a:latin typeface="Arial Black" panose="020B0A04020102020204" pitchFamily="34" charset="0"/>
              </a:rPr>
              <a:t>AUTOTEST </a:t>
            </a:r>
            <a:endParaRPr lang="fr-FR" sz="4000" dirty="0">
              <a:latin typeface="Arial Black" panose="020B0A04020102020204" pitchFamily="34" charset="0"/>
            </a:endParaRPr>
          </a:p>
        </p:txBody>
      </p:sp>
      <p:sp>
        <p:nvSpPr>
          <p:cNvPr id="3" name="Espace réservé du contenu 2"/>
          <p:cNvSpPr>
            <a:spLocks noGrp="1"/>
          </p:cNvSpPr>
          <p:nvPr>
            <p:ph idx="1"/>
          </p:nvPr>
        </p:nvSpPr>
        <p:spPr>
          <a:xfrm>
            <a:off x="590843" y="1938169"/>
            <a:ext cx="11394831" cy="4351338"/>
          </a:xfrm>
        </p:spPr>
        <p:txBody>
          <a:bodyPr>
            <a:noAutofit/>
          </a:bodyPr>
          <a:lstStyle/>
          <a:p>
            <a:pPr marL="0" indent="0">
              <a:buNone/>
            </a:pPr>
            <a:r>
              <a:rPr lang="fr-FR" sz="3600" b="1" dirty="0"/>
              <a:t>1.</a:t>
            </a:r>
            <a:r>
              <a:rPr lang="fr-FR" sz="3600" dirty="0"/>
              <a:t> Qu’est-ce qu’un contrôle de qualité ?</a:t>
            </a:r>
          </a:p>
          <a:p>
            <a:pPr marL="0" indent="0">
              <a:buNone/>
            </a:pPr>
            <a:r>
              <a:rPr lang="fr-FR" sz="3600" b="1" dirty="0"/>
              <a:t>2.</a:t>
            </a:r>
            <a:r>
              <a:rPr lang="fr-FR" sz="3600" dirty="0"/>
              <a:t> Donner deux composantes d’un programme de contrôle de qualité.</a:t>
            </a:r>
          </a:p>
          <a:p>
            <a:pPr marL="0" indent="0">
              <a:buNone/>
            </a:pPr>
            <a:r>
              <a:rPr lang="fr-FR" sz="3600" b="1" dirty="0"/>
              <a:t>3.</a:t>
            </a:r>
            <a:r>
              <a:rPr lang="fr-FR" sz="3600" dirty="0"/>
              <a:t> A quoi correspond une </a:t>
            </a:r>
            <a:r>
              <a:rPr lang="fr-FR" sz="3600" dirty="0" err="1"/>
              <a:t>mmol</a:t>
            </a:r>
            <a:r>
              <a:rPr lang="fr-FR" sz="3600" dirty="0"/>
              <a:t>/l ?</a:t>
            </a:r>
          </a:p>
          <a:p>
            <a:pPr marL="0" indent="0">
              <a:buNone/>
            </a:pPr>
            <a:r>
              <a:rPr lang="fr-FR" sz="3600" b="1" dirty="0"/>
              <a:t>4.</a:t>
            </a:r>
            <a:r>
              <a:rPr lang="fr-FR" sz="3600" dirty="0"/>
              <a:t> Quelle devrait être la fréquence d’utilisation des contrôles de qualité </a:t>
            </a:r>
            <a:r>
              <a:rPr lang="fr-FR" sz="3600" dirty="0" smtClean="0"/>
              <a:t>?</a:t>
            </a:r>
            <a:endParaRPr lang="fr-FR" sz="3600" dirty="0"/>
          </a:p>
        </p:txBody>
      </p:sp>
      <p:sp>
        <p:nvSpPr>
          <p:cNvPr id="5" name="Espace réservé du numéro de diapositive 4"/>
          <p:cNvSpPr>
            <a:spLocks noGrp="1"/>
          </p:cNvSpPr>
          <p:nvPr>
            <p:ph type="sldNum" sz="quarter" idx="12"/>
          </p:nvPr>
        </p:nvSpPr>
        <p:spPr/>
        <p:txBody>
          <a:bodyPr/>
          <a:lstStyle/>
          <a:p>
            <a:fld id="{C6892777-3C03-46E8-8730-CBC85F7F4F7D}" type="slidenum">
              <a:rPr lang="fr-FR" smtClean="0"/>
              <a:t>9</a:t>
            </a:fld>
            <a:endParaRPr lang="fr-FR"/>
          </a:p>
        </p:txBody>
      </p:sp>
    </p:spTree>
    <p:extLst>
      <p:ext uri="{BB962C8B-B14F-4D97-AF65-F5344CB8AC3E}">
        <p14:creationId xmlns:p14="http://schemas.microsoft.com/office/powerpoint/2010/main" val="40128093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000" b="1" dirty="0" smtClean="0">
                <a:latin typeface="Arial Black" panose="020B0A04020102020204" pitchFamily="34" charset="0"/>
              </a:rPr>
              <a:t>CONTRÔLE DE QUALITÉ (FLACON DE CONTRÔLE)</a:t>
            </a:r>
            <a:endParaRPr lang="fr-FR" sz="4000" b="1" dirty="0">
              <a:latin typeface="Arial Black" panose="020B0A04020102020204" pitchFamily="34" charset="0"/>
            </a:endParaRPr>
          </a:p>
        </p:txBody>
      </p:sp>
      <p:sp>
        <p:nvSpPr>
          <p:cNvPr id="3" name="Espace réservé du contenu 2"/>
          <p:cNvSpPr>
            <a:spLocks noGrp="1"/>
          </p:cNvSpPr>
          <p:nvPr>
            <p:ph idx="1"/>
          </p:nvPr>
        </p:nvSpPr>
        <p:spPr>
          <a:xfrm>
            <a:off x="838200" y="2078848"/>
            <a:ext cx="10515600" cy="4589243"/>
          </a:xfrm>
        </p:spPr>
        <p:txBody>
          <a:bodyPr>
            <a:noAutofit/>
          </a:bodyPr>
          <a:lstStyle/>
          <a:p>
            <a:pPr algn="just"/>
            <a:r>
              <a:rPr lang="fr-FR" sz="3400" dirty="0"/>
              <a:t>Un contrôle est un matériau semblable à </a:t>
            </a:r>
            <a:r>
              <a:rPr lang="fr-FR" sz="3400" dirty="0" smtClean="0"/>
              <a:t>celui d’un </a:t>
            </a:r>
            <a:r>
              <a:rPr lang="fr-FR" sz="3400" dirty="0"/>
              <a:t>patient, idéalement fabriqué à partir de </a:t>
            </a:r>
            <a:r>
              <a:rPr lang="fr-FR" sz="3400" dirty="0" smtClean="0"/>
              <a:t>sérum humain</a:t>
            </a:r>
            <a:r>
              <a:rPr lang="fr-FR" sz="3400" dirty="0"/>
              <a:t>, d’urine ou de liquide </a:t>
            </a:r>
            <a:r>
              <a:rPr lang="fr-FR" sz="3400" dirty="0" smtClean="0"/>
              <a:t>céphalo-rachidien (LCR).</a:t>
            </a:r>
          </a:p>
          <a:p>
            <a:pPr marL="0" indent="0" algn="just">
              <a:buNone/>
            </a:pPr>
            <a:endParaRPr lang="fr-FR" sz="1000" dirty="0" smtClean="0"/>
          </a:p>
          <a:p>
            <a:pPr algn="just"/>
            <a:r>
              <a:rPr lang="fr-FR" sz="3400" dirty="0" smtClean="0"/>
              <a:t>Il </a:t>
            </a:r>
            <a:r>
              <a:rPr lang="fr-FR" sz="3400" dirty="0"/>
              <a:t>peut être liquide ou </a:t>
            </a:r>
            <a:r>
              <a:rPr lang="fr-FR" sz="3400" dirty="0" smtClean="0"/>
              <a:t>lyophilisé. Il </a:t>
            </a:r>
            <a:r>
              <a:rPr lang="fr-FR" sz="3400" dirty="0"/>
              <a:t>se compose d’un ou de plusieurs </a:t>
            </a:r>
            <a:r>
              <a:rPr lang="fr-FR" sz="3400" dirty="0" smtClean="0"/>
              <a:t>constituants de </a:t>
            </a:r>
            <a:r>
              <a:rPr lang="fr-FR" sz="3400" dirty="0"/>
              <a:t>concentration connue. </a:t>
            </a:r>
            <a:endParaRPr lang="fr-FR" sz="3400" dirty="0" smtClean="0"/>
          </a:p>
          <a:p>
            <a:pPr algn="just"/>
            <a:endParaRPr lang="fr-FR" sz="1000" dirty="0" smtClean="0"/>
          </a:p>
          <a:p>
            <a:pPr algn="just"/>
            <a:r>
              <a:rPr lang="fr-FR" sz="3400" dirty="0" smtClean="0"/>
              <a:t>Ils doivent </a:t>
            </a:r>
            <a:r>
              <a:rPr lang="fr-FR" sz="3400" dirty="0"/>
              <a:t>être dosés de la même manière que </a:t>
            </a:r>
            <a:r>
              <a:rPr lang="fr-FR" sz="3400" dirty="0" smtClean="0"/>
              <a:t>les échantillons </a:t>
            </a:r>
            <a:r>
              <a:rPr lang="fr-FR" sz="3400" dirty="0"/>
              <a:t>de patients.</a:t>
            </a:r>
          </a:p>
        </p:txBody>
      </p:sp>
      <p:sp>
        <p:nvSpPr>
          <p:cNvPr id="5" name="Espace réservé du numéro de diapositive 4"/>
          <p:cNvSpPr>
            <a:spLocks noGrp="1"/>
          </p:cNvSpPr>
          <p:nvPr>
            <p:ph type="sldNum" sz="quarter" idx="12"/>
          </p:nvPr>
        </p:nvSpPr>
        <p:spPr/>
        <p:txBody>
          <a:bodyPr/>
          <a:lstStyle/>
          <a:p>
            <a:fld id="{C6892777-3C03-46E8-8730-CBC85F7F4F7D}" type="slidenum">
              <a:rPr lang="fr-FR" smtClean="0"/>
              <a:t>10</a:t>
            </a:fld>
            <a:endParaRPr lang="fr-FR"/>
          </a:p>
        </p:txBody>
      </p:sp>
    </p:spTree>
    <p:extLst>
      <p:ext uri="{BB962C8B-B14F-4D97-AF65-F5344CB8AC3E}">
        <p14:creationId xmlns:p14="http://schemas.microsoft.com/office/powerpoint/2010/main" val="33322072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69389" y="365125"/>
            <a:ext cx="10753578" cy="1325563"/>
          </a:xfrm>
        </p:spPr>
        <p:txBody>
          <a:bodyPr>
            <a:normAutofit fontScale="90000"/>
          </a:bodyPr>
          <a:lstStyle/>
          <a:p>
            <a:r>
              <a:rPr lang="fr-FR" sz="3600" b="1" dirty="0" smtClean="0">
                <a:latin typeface="Arial Black" panose="020B0A04020102020204" pitchFamily="34" charset="0"/>
              </a:rPr>
              <a:t>COMPARAISON DES RÉSULTATS DE CONTRÔLE ET DES LIMITES STATISTIQUES SPÉCIFIQUES</a:t>
            </a:r>
            <a:endParaRPr lang="fr-FR" sz="3600" dirty="0">
              <a:latin typeface="Arial Black" panose="020B0A04020102020204" pitchFamily="34" charset="0"/>
            </a:endParaRPr>
          </a:p>
        </p:txBody>
      </p:sp>
      <p:pic>
        <p:nvPicPr>
          <p:cNvPr id="4" name="Image 3"/>
          <p:cNvPicPr>
            <a:picLocks noChangeAspect="1"/>
          </p:cNvPicPr>
          <p:nvPr/>
        </p:nvPicPr>
        <p:blipFill>
          <a:blip r:embed="rId2"/>
          <a:stretch>
            <a:fillRect/>
          </a:stretch>
        </p:blipFill>
        <p:spPr>
          <a:xfrm>
            <a:off x="1000194" y="1753003"/>
            <a:ext cx="10155489" cy="4844746"/>
          </a:xfrm>
          <a:prstGeom prst="rect">
            <a:avLst/>
          </a:prstGeom>
        </p:spPr>
      </p:pic>
      <p:sp>
        <p:nvSpPr>
          <p:cNvPr id="5" name="Espace réservé du numéro de diapositive 4"/>
          <p:cNvSpPr>
            <a:spLocks noGrp="1"/>
          </p:cNvSpPr>
          <p:nvPr>
            <p:ph type="sldNum" sz="quarter" idx="12"/>
          </p:nvPr>
        </p:nvSpPr>
        <p:spPr/>
        <p:txBody>
          <a:bodyPr/>
          <a:lstStyle/>
          <a:p>
            <a:fld id="{C6892777-3C03-46E8-8730-CBC85F7F4F7D}" type="slidenum">
              <a:rPr lang="fr-FR" smtClean="0"/>
              <a:t>11</a:t>
            </a:fld>
            <a:endParaRPr lang="fr-FR"/>
          </a:p>
        </p:txBody>
      </p:sp>
    </p:spTree>
    <p:extLst>
      <p:ext uri="{BB962C8B-B14F-4D97-AF65-F5344CB8AC3E}">
        <p14:creationId xmlns:p14="http://schemas.microsoft.com/office/powerpoint/2010/main" val="8142605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76775" y="365125"/>
            <a:ext cx="11197883" cy="1325563"/>
          </a:xfrm>
        </p:spPr>
        <p:txBody>
          <a:bodyPr>
            <a:noAutofit/>
          </a:bodyPr>
          <a:lstStyle/>
          <a:p>
            <a:r>
              <a:rPr lang="fr-FR" sz="3600" b="1" dirty="0" smtClean="0">
                <a:latin typeface="Arial Black" panose="020B0A04020102020204" pitchFamily="34" charset="0"/>
              </a:rPr>
              <a:t>CALCULS ET UTILISATION DES STATISTIQUES DE CONTRÔLE DE QUALITÉ</a:t>
            </a:r>
            <a:endParaRPr lang="fr-FR" sz="3600" dirty="0">
              <a:latin typeface="Arial Black" panose="020B0A04020102020204" pitchFamily="34" charset="0"/>
            </a:endParaRPr>
          </a:p>
        </p:txBody>
      </p:sp>
      <p:sp>
        <p:nvSpPr>
          <p:cNvPr id="3" name="Espace réservé du contenu 2"/>
          <p:cNvSpPr>
            <a:spLocks noGrp="1"/>
          </p:cNvSpPr>
          <p:nvPr>
            <p:ph idx="1"/>
          </p:nvPr>
        </p:nvSpPr>
        <p:spPr>
          <a:xfrm>
            <a:off x="838200" y="2106985"/>
            <a:ext cx="10515600" cy="4351338"/>
          </a:xfrm>
        </p:spPr>
        <p:txBody>
          <a:bodyPr>
            <a:normAutofit/>
          </a:bodyPr>
          <a:lstStyle/>
          <a:p>
            <a:pPr algn="just"/>
            <a:r>
              <a:rPr lang="fr-FR" sz="3200" dirty="0"/>
              <a:t>Pour chaque test effectué au laboratoire, les statistiques de CQ sont </a:t>
            </a:r>
            <a:r>
              <a:rPr lang="fr-FR" sz="3200" dirty="0" smtClean="0"/>
              <a:t>calculées à </a:t>
            </a:r>
            <a:r>
              <a:rPr lang="fr-FR" sz="3200" dirty="0"/>
              <a:t>partir de la base de données de CQ recueillies lors des passages réguliers </a:t>
            </a:r>
            <a:r>
              <a:rPr lang="fr-FR" sz="3200" dirty="0" smtClean="0"/>
              <a:t>des contrôles</a:t>
            </a:r>
            <a:r>
              <a:rPr lang="fr-FR" sz="3200" dirty="0"/>
              <a:t>. </a:t>
            </a:r>
            <a:endParaRPr lang="fr-FR" sz="3200" dirty="0" smtClean="0"/>
          </a:p>
          <a:p>
            <a:pPr marL="0" indent="0" algn="just">
              <a:buNone/>
            </a:pPr>
            <a:endParaRPr lang="fr-FR" sz="1000" dirty="0" smtClean="0"/>
          </a:p>
          <a:p>
            <a:pPr algn="just"/>
            <a:r>
              <a:rPr lang="fr-FR" sz="3200" dirty="0" smtClean="0"/>
              <a:t>Les </a:t>
            </a:r>
            <a:r>
              <a:rPr lang="fr-FR" sz="3200" dirty="0"/>
              <a:t>données recueillies sont spécifiques à chaque niveau de contrôle</a:t>
            </a:r>
            <a:r>
              <a:rPr lang="fr-FR" sz="3200" dirty="0" smtClean="0"/>
              <a:t>.</a:t>
            </a:r>
          </a:p>
          <a:p>
            <a:pPr marL="0" indent="0" algn="just">
              <a:buNone/>
            </a:pPr>
            <a:endParaRPr lang="fr-FR" sz="1000" dirty="0"/>
          </a:p>
          <a:p>
            <a:pPr algn="just"/>
            <a:r>
              <a:rPr lang="fr-FR" sz="3200" dirty="0" smtClean="0"/>
              <a:t>Les </a:t>
            </a:r>
            <a:r>
              <a:rPr lang="fr-FR" sz="3200" dirty="0"/>
              <a:t>statistiques les plus </a:t>
            </a:r>
            <a:r>
              <a:rPr lang="fr-FR" sz="3200" dirty="0" smtClean="0"/>
              <a:t>fondamentales utilisées </a:t>
            </a:r>
            <a:r>
              <a:rPr lang="fr-FR" sz="3200" dirty="0"/>
              <a:t>par le laboratoire sont la moyenne </a:t>
            </a:r>
            <a:r>
              <a:rPr lang="fr-FR" sz="3200" dirty="0" smtClean="0"/>
              <a:t>et l’écart-type.</a:t>
            </a:r>
            <a:endParaRPr lang="fr-FR" sz="3200" dirty="0"/>
          </a:p>
        </p:txBody>
      </p:sp>
      <p:sp>
        <p:nvSpPr>
          <p:cNvPr id="5" name="Espace réservé du numéro de diapositive 4"/>
          <p:cNvSpPr>
            <a:spLocks noGrp="1"/>
          </p:cNvSpPr>
          <p:nvPr>
            <p:ph type="sldNum" sz="quarter" idx="12"/>
          </p:nvPr>
        </p:nvSpPr>
        <p:spPr/>
        <p:txBody>
          <a:bodyPr/>
          <a:lstStyle/>
          <a:p>
            <a:fld id="{C6892777-3C03-46E8-8730-CBC85F7F4F7D}" type="slidenum">
              <a:rPr lang="fr-FR" smtClean="0"/>
              <a:t>12</a:t>
            </a:fld>
            <a:endParaRPr lang="fr-FR"/>
          </a:p>
        </p:txBody>
      </p:sp>
    </p:spTree>
    <p:extLst>
      <p:ext uri="{BB962C8B-B14F-4D97-AF65-F5344CB8AC3E}">
        <p14:creationId xmlns:p14="http://schemas.microsoft.com/office/powerpoint/2010/main" val="26548737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smtClean="0">
                <a:latin typeface="Arial Black" panose="020B0A04020102020204" pitchFamily="34" charset="0"/>
              </a:rPr>
              <a:t>CALCULER UNE MOYENNE</a:t>
            </a:r>
            <a:endParaRPr lang="fr-FR" dirty="0">
              <a:latin typeface="Arial Black" panose="020B0A04020102020204" pitchFamily="34" charset="0"/>
            </a:endParaRPr>
          </a:p>
        </p:txBody>
      </p:sp>
      <p:sp>
        <p:nvSpPr>
          <p:cNvPr id="3" name="Espace réservé du contenu 2"/>
          <p:cNvSpPr>
            <a:spLocks noGrp="1"/>
          </p:cNvSpPr>
          <p:nvPr>
            <p:ph idx="1"/>
          </p:nvPr>
        </p:nvSpPr>
        <p:spPr/>
        <p:txBody>
          <a:bodyPr>
            <a:normAutofit fontScale="40000" lnSpcReduction="20000"/>
          </a:bodyPr>
          <a:lstStyle/>
          <a:p>
            <a:r>
              <a:rPr lang="fr-FR" sz="8000" dirty="0"/>
              <a:t>La moyenne correspond à la meilleure </a:t>
            </a:r>
            <a:r>
              <a:rPr lang="fr-FR" sz="8000" dirty="0" smtClean="0"/>
              <a:t>estimation par </a:t>
            </a:r>
            <a:r>
              <a:rPr lang="fr-FR" sz="8000" dirty="0"/>
              <a:t>le laboratoire de la valeur vraie d’un </a:t>
            </a:r>
            <a:r>
              <a:rPr lang="fr-FR" sz="8000" dirty="0" err="1" smtClean="0"/>
              <a:t>analyte</a:t>
            </a:r>
            <a:r>
              <a:rPr lang="fr-FR" sz="8000" dirty="0"/>
              <a:t> </a:t>
            </a:r>
            <a:r>
              <a:rPr lang="fr-FR" sz="8000" dirty="0" smtClean="0"/>
              <a:t>pour </a:t>
            </a:r>
            <a:r>
              <a:rPr lang="fr-FR" sz="8000" dirty="0"/>
              <a:t>un niveau de contrôle spécifique.</a:t>
            </a:r>
            <a:endParaRPr lang="fr-FR" sz="8000" dirty="0" smtClean="0"/>
          </a:p>
          <a:p>
            <a:endParaRPr lang="fr-FR" sz="8000" dirty="0"/>
          </a:p>
          <a:p>
            <a:pPr marL="0" indent="0">
              <a:buNone/>
            </a:pPr>
            <a:endParaRPr lang="fr-FR" dirty="0" smtClean="0"/>
          </a:p>
          <a:p>
            <a:endParaRPr lang="fr-FR" dirty="0" smtClean="0"/>
          </a:p>
          <a:p>
            <a:pPr marL="0" indent="0">
              <a:buNone/>
            </a:pPr>
            <a:endParaRPr lang="fr-FR" dirty="0"/>
          </a:p>
          <a:p>
            <a:endParaRPr lang="fr-FR" dirty="0" smtClean="0"/>
          </a:p>
          <a:p>
            <a:endParaRPr lang="fr-FR" dirty="0"/>
          </a:p>
          <a:p>
            <a:endParaRPr lang="fr-FR" dirty="0" smtClean="0"/>
          </a:p>
          <a:p>
            <a:endParaRPr lang="fr-FR" dirty="0" smtClean="0"/>
          </a:p>
          <a:p>
            <a:endParaRPr lang="fr-FR" dirty="0"/>
          </a:p>
          <a:p>
            <a:r>
              <a:rPr lang="el-GR" sz="3000" b="1" dirty="0" smtClean="0"/>
              <a:t>Σ </a:t>
            </a:r>
            <a:r>
              <a:rPr lang="el-GR" sz="3000" dirty="0"/>
              <a:t>= </a:t>
            </a:r>
            <a:r>
              <a:rPr lang="fr-FR" sz="3000" dirty="0"/>
              <a:t>somme</a:t>
            </a:r>
          </a:p>
          <a:p>
            <a:r>
              <a:rPr lang="fr-FR" sz="3000" b="1" dirty="0" err="1">
                <a:solidFill>
                  <a:srgbClr val="000000"/>
                </a:solidFill>
              </a:rPr>
              <a:t>nx</a:t>
            </a:r>
            <a:r>
              <a:rPr lang="fr-FR" sz="3000" dirty="0" smtClean="0">
                <a:solidFill>
                  <a:srgbClr val="000000"/>
                </a:solidFill>
              </a:rPr>
              <a:t> </a:t>
            </a:r>
            <a:r>
              <a:rPr lang="fr-FR" sz="3000" dirty="0">
                <a:solidFill>
                  <a:srgbClr val="000000"/>
                </a:solidFill>
              </a:rPr>
              <a:t>= </a:t>
            </a:r>
            <a:r>
              <a:rPr lang="fr-FR" sz="3000" dirty="0"/>
              <a:t>chaque valeur de </a:t>
            </a:r>
            <a:r>
              <a:rPr lang="fr-FR" sz="3000" dirty="0" smtClean="0"/>
              <a:t>l’ensemble des </a:t>
            </a:r>
            <a:r>
              <a:rPr lang="fr-FR" sz="3000" dirty="0"/>
              <a:t>données</a:t>
            </a:r>
          </a:p>
          <a:p>
            <a:r>
              <a:rPr lang="fr-FR" sz="3000" b="1" dirty="0"/>
              <a:t>N</a:t>
            </a:r>
            <a:r>
              <a:rPr lang="fr-FR" sz="3000" dirty="0" smtClean="0"/>
              <a:t> </a:t>
            </a:r>
            <a:r>
              <a:rPr lang="fr-FR" sz="3000" dirty="0"/>
              <a:t>= le nombre de valeurs de </a:t>
            </a:r>
            <a:r>
              <a:rPr lang="fr-FR" sz="3000" dirty="0" smtClean="0"/>
              <a:t>l’ensemble des </a:t>
            </a:r>
            <a:r>
              <a:rPr lang="fr-FR" sz="3000" dirty="0"/>
              <a:t>données</a:t>
            </a:r>
          </a:p>
        </p:txBody>
      </p:sp>
      <p:pic>
        <p:nvPicPr>
          <p:cNvPr id="4" name="Image 3"/>
          <p:cNvPicPr>
            <a:picLocks noChangeAspect="1"/>
          </p:cNvPicPr>
          <p:nvPr/>
        </p:nvPicPr>
        <p:blipFill>
          <a:blip r:embed="rId2"/>
          <a:stretch>
            <a:fillRect/>
          </a:stretch>
        </p:blipFill>
        <p:spPr>
          <a:xfrm>
            <a:off x="2362747" y="3311983"/>
            <a:ext cx="7494642" cy="1651407"/>
          </a:xfrm>
          <a:prstGeom prst="rect">
            <a:avLst/>
          </a:prstGeom>
        </p:spPr>
      </p:pic>
      <p:sp>
        <p:nvSpPr>
          <p:cNvPr id="6" name="Espace réservé du numéro de diapositive 5"/>
          <p:cNvSpPr>
            <a:spLocks noGrp="1"/>
          </p:cNvSpPr>
          <p:nvPr>
            <p:ph type="sldNum" sz="quarter" idx="12"/>
          </p:nvPr>
        </p:nvSpPr>
        <p:spPr/>
        <p:txBody>
          <a:bodyPr/>
          <a:lstStyle/>
          <a:p>
            <a:fld id="{C6892777-3C03-46E8-8730-CBC85F7F4F7D}" type="slidenum">
              <a:rPr lang="fr-FR" smtClean="0"/>
              <a:t>13</a:t>
            </a:fld>
            <a:endParaRPr lang="fr-FR"/>
          </a:p>
        </p:txBody>
      </p:sp>
    </p:spTree>
    <p:extLst>
      <p:ext uri="{BB962C8B-B14F-4D97-AF65-F5344CB8AC3E}">
        <p14:creationId xmlns:p14="http://schemas.microsoft.com/office/powerpoint/2010/main" val="280248910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smtClean="0">
                <a:latin typeface="Arial Black" panose="020B0A04020102020204" pitchFamily="34" charset="0"/>
              </a:rPr>
              <a:t>CALCULER UN ÉCART-TYPE</a:t>
            </a:r>
            <a:endParaRPr lang="fr-FR" dirty="0">
              <a:latin typeface="Arial Black" panose="020B0A04020102020204" pitchFamily="34" charset="0"/>
            </a:endParaRPr>
          </a:p>
        </p:txBody>
      </p:sp>
      <p:sp>
        <p:nvSpPr>
          <p:cNvPr id="3" name="Espace réservé du contenu 2"/>
          <p:cNvSpPr>
            <a:spLocks noGrp="1"/>
          </p:cNvSpPr>
          <p:nvPr>
            <p:ph idx="1"/>
          </p:nvPr>
        </p:nvSpPr>
        <p:spPr/>
        <p:txBody>
          <a:bodyPr>
            <a:noAutofit/>
          </a:bodyPr>
          <a:lstStyle/>
          <a:p>
            <a:pPr algn="just"/>
            <a:r>
              <a:rPr lang="fr-FR" sz="3600" dirty="0"/>
              <a:t>L’écart-type </a:t>
            </a:r>
            <a:r>
              <a:rPr lang="fr-FR" sz="3600" dirty="0" smtClean="0"/>
              <a:t>est </a:t>
            </a:r>
            <a:r>
              <a:rPr lang="fr-FR" sz="3600" dirty="0"/>
              <a:t>un paramètre qui </a:t>
            </a:r>
            <a:r>
              <a:rPr lang="fr-FR" sz="3600" dirty="0" smtClean="0"/>
              <a:t>quantifie la </a:t>
            </a:r>
            <a:r>
              <a:rPr lang="fr-FR" sz="3600" dirty="0"/>
              <a:t>dispersion des valeurs entre </a:t>
            </a:r>
            <a:r>
              <a:rPr lang="fr-FR" sz="3600" dirty="0" smtClean="0"/>
              <a:t>elles.</a:t>
            </a:r>
          </a:p>
          <a:p>
            <a:pPr algn="just"/>
            <a:r>
              <a:rPr lang="fr-FR" sz="3600" dirty="0" smtClean="0"/>
              <a:t>Les termes </a:t>
            </a:r>
            <a:r>
              <a:rPr lang="fr-FR" sz="3600" dirty="0"/>
              <a:t>précision </a:t>
            </a:r>
            <a:r>
              <a:rPr lang="fr-FR" sz="3600" dirty="0" smtClean="0"/>
              <a:t>et l’imprécision, sont souvent utilisés. </a:t>
            </a:r>
          </a:p>
          <a:p>
            <a:pPr algn="just"/>
            <a:r>
              <a:rPr lang="fr-FR" sz="3600" dirty="0" smtClean="0"/>
              <a:t>Il </a:t>
            </a:r>
            <a:r>
              <a:rPr lang="fr-FR" sz="3600" dirty="0"/>
              <a:t>est calculé pour les contrôles à partir </a:t>
            </a:r>
            <a:r>
              <a:rPr lang="fr-FR" sz="3600" dirty="0" smtClean="0"/>
              <a:t>des même </a:t>
            </a:r>
            <a:r>
              <a:rPr lang="fr-FR" sz="3600" dirty="0"/>
              <a:t>données utilisées pour calculer la moyenne</a:t>
            </a:r>
            <a:r>
              <a:rPr lang="fr-FR" sz="3600" dirty="0" smtClean="0"/>
              <a:t>.</a:t>
            </a:r>
          </a:p>
          <a:p>
            <a:pPr algn="just"/>
            <a:r>
              <a:rPr lang="fr-FR" sz="3600" dirty="0" smtClean="0"/>
              <a:t>Il </a:t>
            </a:r>
            <a:r>
              <a:rPr lang="fr-FR" sz="3600" dirty="0"/>
              <a:t>peut être aussi utilisé pour vérifier les performances jour après jour.</a:t>
            </a:r>
          </a:p>
        </p:txBody>
      </p:sp>
      <p:sp>
        <p:nvSpPr>
          <p:cNvPr id="5" name="Espace réservé du numéro de diapositive 4"/>
          <p:cNvSpPr>
            <a:spLocks noGrp="1"/>
          </p:cNvSpPr>
          <p:nvPr>
            <p:ph type="sldNum" sz="quarter" idx="12"/>
          </p:nvPr>
        </p:nvSpPr>
        <p:spPr/>
        <p:txBody>
          <a:bodyPr/>
          <a:lstStyle/>
          <a:p>
            <a:fld id="{C6892777-3C03-46E8-8730-CBC85F7F4F7D}" type="slidenum">
              <a:rPr lang="fr-FR" smtClean="0"/>
              <a:t>14</a:t>
            </a:fld>
            <a:endParaRPr lang="fr-FR"/>
          </a:p>
        </p:txBody>
      </p:sp>
    </p:spTree>
    <p:extLst>
      <p:ext uri="{BB962C8B-B14F-4D97-AF65-F5344CB8AC3E}">
        <p14:creationId xmlns:p14="http://schemas.microsoft.com/office/powerpoint/2010/main" val="88468772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fontScale="92500" lnSpcReduction="10000"/>
          </a:bodyPr>
          <a:lstStyle/>
          <a:p>
            <a:pPr marL="0" indent="0">
              <a:buNone/>
            </a:pPr>
            <a:endParaRPr lang="fr-FR" dirty="0" smtClean="0"/>
          </a:p>
          <a:p>
            <a:endParaRPr lang="fr-FR" dirty="0"/>
          </a:p>
          <a:p>
            <a:endParaRPr lang="fr-FR" dirty="0" smtClean="0"/>
          </a:p>
          <a:p>
            <a:endParaRPr lang="fr-FR" dirty="0"/>
          </a:p>
          <a:p>
            <a:pPr marL="0" indent="0">
              <a:buNone/>
            </a:pPr>
            <a:r>
              <a:rPr lang="fr-FR" b="1" dirty="0" smtClean="0"/>
              <a:t>Avec </a:t>
            </a:r>
            <a:r>
              <a:rPr lang="fr-FR" b="1" dirty="0"/>
              <a:t>:</a:t>
            </a:r>
          </a:p>
          <a:p>
            <a:r>
              <a:rPr lang="fr-FR" dirty="0"/>
              <a:t>ET = écart-type</a:t>
            </a:r>
          </a:p>
          <a:p>
            <a:r>
              <a:rPr lang="fr-FR" dirty="0"/>
              <a:t>x = moyenne des valeurs CQ</a:t>
            </a:r>
          </a:p>
          <a:p>
            <a:r>
              <a:rPr lang="fr-FR" dirty="0"/>
              <a:t>Σ(</a:t>
            </a:r>
            <a:r>
              <a:rPr lang="fr-FR" dirty="0" err="1"/>
              <a:t>xn</a:t>
            </a:r>
            <a:r>
              <a:rPr lang="fr-FR" dirty="0"/>
              <a:t> - </a:t>
            </a:r>
            <a:r>
              <a:rPr lang="fr-FR" dirty="0" smtClean="0"/>
              <a:t>x̅)² </a:t>
            </a:r>
            <a:r>
              <a:rPr lang="fr-FR" dirty="0"/>
              <a:t>= la somme des carrés de la </a:t>
            </a:r>
            <a:r>
              <a:rPr lang="fr-FR" dirty="0" smtClean="0"/>
              <a:t>différence entre </a:t>
            </a:r>
            <a:r>
              <a:rPr lang="fr-FR" dirty="0"/>
              <a:t>les valeurs CQ </a:t>
            </a:r>
            <a:r>
              <a:rPr lang="fr-FR" dirty="0" smtClean="0"/>
              <a:t>individuelles et </a:t>
            </a:r>
            <a:r>
              <a:rPr lang="fr-FR" dirty="0"/>
              <a:t>la moyenne</a:t>
            </a:r>
          </a:p>
          <a:p>
            <a:r>
              <a:rPr lang="fr-FR" dirty="0"/>
              <a:t>n = le nombre de valeurs </a:t>
            </a:r>
            <a:r>
              <a:rPr lang="fr-FR" dirty="0" smtClean="0"/>
              <a:t>dans la </a:t>
            </a:r>
            <a:r>
              <a:rPr lang="fr-FR" dirty="0"/>
              <a:t>base de </a:t>
            </a:r>
            <a:r>
              <a:rPr lang="fr-FR" dirty="0" smtClean="0"/>
              <a:t>données</a:t>
            </a:r>
            <a:endParaRPr lang="fr-FR" dirty="0"/>
          </a:p>
        </p:txBody>
      </p:sp>
      <p:sp>
        <p:nvSpPr>
          <p:cNvPr id="5" name="Titre 1"/>
          <p:cNvSpPr>
            <a:spLocks noGrp="1"/>
          </p:cNvSpPr>
          <p:nvPr>
            <p:ph type="title"/>
          </p:nvPr>
        </p:nvSpPr>
        <p:spPr>
          <a:xfrm>
            <a:off x="838200" y="365125"/>
            <a:ext cx="10515600" cy="1325563"/>
          </a:xfrm>
        </p:spPr>
        <p:txBody>
          <a:bodyPr/>
          <a:lstStyle/>
          <a:p>
            <a:r>
              <a:rPr lang="fr-FR" b="1" dirty="0" smtClean="0">
                <a:latin typeface="Arial Black" panose="020B0A04020102020204" pitchFamily="34" charset="0"/>
              </a:rPr>
              <a:t>CALCULER UN ÉCART-TYPE</a:t>
            </a:r>
            <a:endParaRPr lang="fr-FR" dirty="0">
              <a:latin typeface="Arial Black" panose="020B0A04020102020204" pitchFamily="34" charset="0"/>
            </a:endParaRPr>
          </a:p>
        </p:txBody>
      </p:sp>
      <p:pic>
        <p:nvPicPr>
          <p:cNvPr id="6" name="Image 5"/>
          <p:cNvPicPr>
            <a:picLocks noChangeAspect="1"/>
          </p:cNvPicPr>
          <p:nvPr/>
        </p:nvPicPr>
        <p:blipFill>
          <a:blip r:embed="rId2"/>
          <a:stretch>
            <a:fillRect/>
          </a:stretch>
        </p:blipFill>
        <p:spPr>
          <a:xfrm>
            <a:off x="4381500" y="1966839"/>
            <a:ext cx="3429000" cy="1714500"/>
          </a:xfrm>
          <a:prstGeom prst="rect">
            <a:avLst/>
          </a:prstGeom>
        </p:spPr>
      </p:pic>
      <p:sp>
        <p:nvSpPr>
          <p:cNvPr id="4" name="Espace réservé du numéro de diapositive 3"/>
          <p:cNvSpPr>
            <a:spLocks noGrp="1"/>
          </p:cNvSpPr>
          <p:nvPr>
            <p:ph type="sldNum" sz="quarter" idx="12"/>
          </p:nvPr>
        </p:nvSpPr>
        <p:spPr/>
        <p:txBody>
          <a:bodyPr/>
          <a:lstStyle/>
          <a:p>
            <a:fld id="{C6892777-3C03-46E8-8730-CBC85F7F4F7D}" type="slidenum">
              <a:rPr lang="fr-FR" smtClean="0"/>
              <a:t>15</a:t>
            </a:fld>
            <a:endParaRPr lang="fr-FR"/>
          </a:p>
        </p:txBody>
      </p:sp>
    </p:spTree>
    <p:extLst>
      <p:ext uri="{BB962C8B-B14F-4D97-AF65-F5344CB8AC3E}">
        <p14:creationId xmlns:p14="http://schemas.microsoft.com/office/powerpoint/2010/main" val="367876827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smtClean="0">
                <a:latin typeface="Arial Black" panose="020B0A04020102020204" pitchFamily="34" charset="0"/>
              </a:rPr>
              <a:t>CONCLUSION</a:t>
            </a:r>
            <a:endParaRPr lang="fr-FR" b="1" dirty="0">
              <a:latin typeface="Arial Black" panose="020B0A04020102020204" pitchFamily="34" charset="0"/>
            </a:endParaRPr>
          </a:p>
        </p:txBody>
      </p:sp>
      <p:sp>
        <p:nvSpPr>
          <p:cNvPr id="3" name="Espace réservé du contenu 2"/>
          <p:cNvSpPr>
            <a:spLocks noGrp="1"/>
          </p:cNvSpPr>
          <p:nvPr>
            <p:ph idx="1"/>
          </p:nvPr>
        </p:nvSpPr>
        <p:spPr/>
        <p:txBody>
          <a:bodyPr>
            <a:normAutofit/>
          </a:bodyPr>
          <a:lstStyle/>
          <a:p>
            <a:pPr marL="0" indent="0" algn="just">
              <a:buNone/>
            </a:pPr>
            <a:r>
              <a:rPr lang="fr-FR" sz="3200" dirty="0"/>
              <a:t>Les bonnes pratiques de laboratoire </a:t>
            </a:r>
            <a:r>
              <a:rPr lang="fr-FR" sz="3200" dirty="0" smtClean="0"/>
              <a:t>suggèrent que </a:t>
            </a:r>
            <a:r>
              <a:rPr lang="fr-FR" sz="3200" dirty="0"/>
              <a:t>les contrôles soient passés pour </a:t>
            </a:r>
            <a:r>
              <a:rPr lang="fr-FR" sz="3200" dirty="0" smtClean="0"/>
              <a:t>chaque </a:t>
            </a:r>
            <a:r>
              <a:rPr lang="fr-FR" sz="3200" dirty="0" err="1" smtClean="0"/>
              <a:t>analyte</a:t>
            </a:r>
            <a:r>
              <a:rPr lang="fr-FR" sz="3200" dirty="0" smtClean="0"/>
              <a:t> </a:t>
            </a:r>
            <a:r>
              <a:rPr lang="fr-FR" sz="3200" dirty="0"/>
              <a:t>au moins une fois par jour de dosage</a:t>
            </a:r>
            <a:r>
              <a:rPr lang="fr-FR" sz="3200" dirty="0" smtClean="0"/>
              <a:t>.</a:t>
            </a:r>
          </a:p>
          <a:p>
            <a:pPr marL="0" indent="0" algn="just">
              <a:buNone/>
            </a:pPr>
            <a:endParaRPr lang="fr-FR" sz="3200" dirty="0"/>
          </a:p>
          <a:p>
            <a:pPr marL="0" indent="0" algn="just">
              <a:buNone/>
            </a:pPr>
            <a:r>
              <a:rPr lang="fr-FR" sz="3200" dirty="0"/>
              <a:t>Si le dosage est instable ou si un </a:t>
            </a:r>
            <a:r>
              <a:rPr lang="fr-FR" sz="3200" dirty="0" smtClean="0"/>
              <a:t>changement est </a:t>
            </a:r>
            <a:r>
              <a:rPr lang="fr-FR" sz="3200" dirty="0"/>
              <a:t>survenu qui aurait pu altérer la stabilité </a:t>
            </a:r>
            <a:r>
              <a:rPr lang="fr-FR" sz="3200" dirty="0" smtClean="0"/>
              <a:t>du test</a:t>
            </a:r>
            <a:r>
              <a:rPr lang="fr-FR" sz="3200" dirty="0"/>
              <a:t>, les contrôles doivent être passés </a:t>
            </a:r>
            <a:r>
              <a:rPr lang="fr-FR" sz="3200" dirty="0" smtClean="0"/>
              <a:t>plus fréquemment</a:t>
            </a:r>
            <a:r>
              <a:rPr lang="fr-FR" sz="3200" dirty="0"/>
              <a:t>.</a:t>
            </a:r>
          </a:p>
        </p:txBody>
      </p:sp>
      <p:sp>
        <p:nvSpPr>
          <p:cNvPr id="5" name="Espace réservé du numéro de diapositive 4"/>
          <p:cNvSpPr>
            <a:spLocks noGrp="1"/>
          </p:cNvSpPr>
          <p:nvPr>
            <p:ph type="sldNum" sz="quarter" idx="12"/>
          </p:nvPr>
        </p:nvSpPr>
        <p:spPr/>
        <p:txBody>
          <a:bodyPr/>
          <a:lstStyle/>
          <a:p>
            <a:fld id="{C6892777-3C03-46E8-8730-CBC85F7F4F7D}" type="slidenum">
              <a:rPr lang="fr-FR" smtClean="0"/>
              <a:t>16</a:t>
            </a:fld>
            <a:endParaRPr lang="fr-FR"/>
          </a:p>
        </p:txBody>
      </p:sp>
    </p:spTree>
    <p:extLst>
      <p:ext uri="{BB962C8B-B14F-4D97-AF65-F5344CB8AC3E}">
        <p14:creationId xmlns:p14="http://schemas.microsoft.com/office/powerpoint/2010/main" val="270646707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
          <p:cNvSpPr>
            <a:spLocks noGrp="1" noChangeArrowheads="1"/>
          </p:cNvSpPr>
          <p:nvPr>
            <p:ph idx="1"/>
          </p:nvPr>
        </p:nvSpPr>
        <p:spPr>
          <a:xfrm>
            <a:off x="838200" y="2317998"/>
            <a:ext cx="10515600" cy="1831975"/>
          </a:xfrm>
          <a:noFill/>
        </p:spPr>
        <p:txBody>
          <a:bodyPr/>
          <a:lstStyle/>
          <a:p>
            <a:pPr algn="ctr" eaLnBrk="1" hangingPunct="1">
              <a:buFontTx/>
              <a:buNone/>
            </a:pPr>
            <a:endParaRPr lang="fr-FR" altLang="fr-FR" sz="4400" b="1" dirty="0" smtClean="0">
              <a:latin typeface="Arial Black" panose="020B0A04020102020204" pitchFamily="34" charset="0"/>
              <a:ea typeface="ＭＳ Ｐゴシック" panose="020B0600070205080204" pitchFamily="34" charset="-128"/>
            </a:endParaRPr>
          </a:p>
          <a:p>
            <a:pPr algn="ctr" eaLnBrk="1" hangingPunct="1">
              <a:buFontTx/>
              <a:buNone/>
            </a:pPr>
            <a:r>
              <a:rPr lang="fr-FR" altLang="fr-FR" sz="4400" b="1" dirty="0" smtClean="0">
                <a:latin typeface="Arial Black" panose="020B0A04020102020204" pitchFamily="34" charset="0"/>
                <a:ea typeface="ＭＳ Ｐゴシック" panose="020B0600070205080204" pitchFamily="34" charset="-128"/>
              </a:rPr>
              <a:t>MERCI POUR VOTRE ATTENTION</a:t>
            </a:r>
          </a:p>
          <a:p>
            <a:pPr lvl="4" algn="ctr" eaLnBrk="1" hangingPunct="1">
              <a:buFontTx/>
              <a:buNone/>
            </a:pPr>
            <a:endParaRPr lang="fr-FR" altLang="fr-FR" sz="2400" dirty="0" smtClean="0">
              <a:ea typeface="Arial" panose="020B0604020202020204" pitchFamily="34" charset="0"/>
            </a:endParaRPr>
          </a:p>
        </p:txBody>
      </p:sp>
      <p:sp>
        <p:nvSpPr>
          <p:cNvPr id="3" name="Espace réservé du numéro de diapositive 2"/>
          <p:cNvSpPr>
            <a:spLocks noGrp="1"/>
          </p:cNvSpPr>
          <p:nvPr>
            <p:ph type="sldNum" sz="quarter" idx="12"/>
          </p:nvPr>
        </p:nvSpPr>
        <p:spPr/>
        <p:txBody>
          <a:bodyPr/>
          <a:lstStyle/>
          <a:p>
            <a:fld id="{C6892777-3C03-46E8-8730-CBC85F7F4F7D}" type="slidenum">
              <a:rPr lang="fr-FR" smtClean="0"/>
              <a:t>17</a:t>
            </a:fld>
            <a:endParaRPr lang="fr-FR"/>
          </a:p>
        </p:txBody>
      </p:sp>
    </p:spTree>
    <p:extLst>
      <p:ext uri="{BB962C8B-B14F-4D97-AF65-F5344CB8AC3E}">
        <p14:creationId xmlns:p14="http://schemas.microsoft.com/office/powerpoint/2010/main" val="1191859248"/>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2166</TotalTime>
  <Words>708</Words>
  <Application>Microsoft Office PowerPoint</Application>
  <PresentationFormat>Grand écran</PresentationFormat>
  <Paragraphs>125</Paragraphs>
  <Slides>17</Slides>
  <Notes>1</Notes>
  <HiddenSlides>0</HiddenSlides>
  <MMClips>0</MMClips>
  <ScaleCrop>false</ScaleCrop>
  <HeadingPairs>
    <vt:vector size="8" baseType="variant">
      <vt:variant>
        <vt:lpstr>Polices utilisées</vt:lpstr>
      </vt:variant>
      <vt:variant>
        <vt:i4>8</vt:i4>
      </vt:variant>
      <vt:variant>
        <vt:lpstr>Thème</vt:lpstr>
      </vt:variant>
      <vt:variant>
        <vt:i4>1</vt:i4>
      </vt:variant>
      <vt:variant>
        <vt:lpstr>Serveurs OLE incorporés</vt:lpstr>
      </vt:variant>
      <vt:variant>
        <vt:i4>1</vt:i4>
      </vt:variant>
      <vt:variant>
        <vt:lpstr>Titres des diapositives</vt:lpstr>
      </vt:variant>
      <vt:variant>
        <vt:i4>17</vt:i4>
      </vt:variant>
    </vt:vector>
  </HeadingPairs>
  <TitlesOfParts>
    <vt:vector size="27" baseType="lpstr">
      <vt:lpstr>ＭＳ Ｐゴシック</vt:lpstr>
      <vt:lpstr>Arial</vt:lpstr>
      <vt:lpstr>Arial Black</vt:lpstr>
      <vt:lpstr>Calibri</vt:lpstr>
      <vt:lpstr>Calibri Light</vt:lpstr>
      <vt:lpstr>Verdana</vt:lpstr>
      <vt:lpstr>Vrinda</vt:lpstr>
      <vt:lpstr>Wingdings</vt:lpstr>
      <vt:lpstr>Thème Office</vt:lpstr>
      <vt:lpstr>Image bitmap</vt:lpstr>
      <vt:lpstr>CONTRÔLE QUALITÉ DES RÉACTIFS</vt:lpstr>
      <vt:lpstr>PLAN</vt:lpstr>
      <vt:lpstr>INTRODUCTION</vt:lpstr>
      <vt:lpstr>ASSURANCE QUALITE</vt:lpstr>
      <vt:lpstr>ASSURANCE QUALITE</vt:lpstr>
      <vt:lpstr>ASSURANCE QUALITE</vt:lpstr>
      <vt:lpstr>LE CYCLE DE LA QUALITÉ</vt:lpstr>
      <vt:lpstr>CONTRÔLE DE QUALITÉ</vt:lpstr>
      <vt:lpstr>CONTRÔLE DE QUALITÉ : AUTOTEST </vt:lpstr>
      <vt:lpstr>CONTRÔLE DE QUALITÉ (FLACON DE CONTRÔLE)</vt:lpstr>
      <vt:lpstr>COMPARAISON DES RÉSULTATS DE CONTRÔLE ET DES LIMITES STATISTIQUES SPÉCIFIQUES</vt:lpstr>
      <vt:lpstr>CALCULS ET UTILISATION DES STATISTIQUES DE CONTRÔLE DE QUALITÉ</vt:lpstr>
      <vt:lpstr>CALCULER UNE MOYENNE</vt:lpstr>
      <vt:lpstr>CALCULER UN ÉCART-TYPE</vt:lpstr>
      <vt:lpstr>CALCULER UN ÉCART-TYPE</vt:lpstr>
      <vt:lpstr>CONCLUSION</vt:lpstr>
      <vt:lpstr>Présentation PowerPoint</vt:lpstr>
    </vt:vector>
  </TitlesOfParts>
  <Manager/>
  <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CONTRÔLE QUALITE DES REACTIFS</dc:title>
  <dc:subject/>
  <dc:creator>Veilleur</dc:creator>
  <cp:keywords/>
  <dc:description/>
  <cp:lastModifiedBy>Veilleur</cp:lastModifiedBy>
  <cp:revision>54</cp:revision>
  <dcterms:created xsi:type="dcterms:W3CDTF">2015-12-07T09:55:37Z</dcterms:created>
  <dcterms:modified xsi:type="dcterms:W3CDTF">2015-12-12T03:49:25Z</dcterms:modified>
  <cp:category/>
</cp:coreProperties>
</file>