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3"/>
  </p:notesMasterIdLst>
  <p:sldIdLst>
    <p:sldId id="256" r:id="rId2"/>
    <p:sldId id="259" r:id="rId3"/>
    <p:sldId id="358" r:id="rId4"/>
    <p:sldId id="366" r:id="rId5"/>
    <p:sldId id="361" r:id="rId6"/>
    <p:sldId id="365" r:id="rId7"/>
    <p:sldId id="360" r:id="rId8"/>
    <p:sldId id="363" r:id="rId9"/>
    <p:sldId id="368" r:id="rId10"/>
    <p:sldId id="260" r:id="rId11"/>
    <p:sldId id="261" r:id="rId12"/>
    <p:sldId id="267" r:id="rId13"/>
    <p:sldId id="269" r:id="rId14"/>
    <p:sldId id="378" r:id="rId15"/>
    <p:sldId id="373" r:id="rId16"/>
    <p:sldId id="374" r:id="rId17"/>
    <p:sldId id="337" r:id="rId18"/>
    <p:sldId id="372" r:id="rId19"/>
    <p:sldId id="376" r:id="rId20"/>
    <p:sldId id="286" r:id="rId21"/>
    <p:sldId id="287" r:id="rId22"/>
    <p:sldId id="350" r:id="rId23"/>
    <p:sldId id="351" r:id="rId24"/>
    <p:sldId id="352" r:id="rId25"/>
    <p:sldId id="353" r:id="rId26"/>
    <p:sldId id="354" r:id="rId27"/>
    <p:sldId id="355" r:id="rId28"/>
    <p:sldId id="367" r:id="rId29"/>
    <p:sldId id="375" r:id="rId30"/>
    <p:sldId id="379" r:id="rId31"/>
    <p:sldId id="357" r:id="rId3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7654" autoAdjust="0"/>
  </p:normalViewPr>
  <p:slideViewPr>
    <p:cSldViewPr>
      <p:cViewPr varScale="1">
        <p:scale>
          <a:sx n="102" d="100"/>
          <a:sy n="102" d="100"/>
        </p:scale>
        <p:origin x="-18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B7060-345B-41C8-B9AB-196541E2A061}" type="datetimeFigureOut">
              <a:rPr lang="fr-FR" smtClean="0"/>
              <a:pPr/>
              <a:t>11/12/2015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D3CE3-F250-4F52-B89A-91B68759F8F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7051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3B074C-FCB9-4A04-BB62-E0ADE363016F}" type="datetime1">
              <a:rPr lang="fr-FR" smtClean="0"/>
              <a:t>11/12/2015</a:t>
            </a:fld>
            <a:endParaRPr lang="fr-BE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CA1E2B-3301-4D49-AB1E-C6873EA61ACD}" type="datetime1">
              <a:rPr lang="fr-FR" smtClean="0"/>
              <a:t>11/12/2015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888CF1-32B1-455D-8C2A-3283B1385A05}" type="datetime1">
              <a:rPr lang="fr-FR" smtClean="0"/>
              <a:t>11/12/2015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A496FE-DDF2-4823-B9D2-343D82B22E4B}" type="datetime1">
              <a:rPr lang="fr-FR" smtClean="0"/>
              <a:t>11/12/2015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BDF864-F317-4165-B196-977F2CD674AE}" type="datetime1">
              <a:rPr lang="fr-FR" smtClean="0"/>
              <a:t>11/12/2015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8BC4C7-1751-429F-A1E5-9E26B0D8951A}" type="datetime1">
              <a:rPr lang="fr-FR" smtClean="0"/>
              <a:t>11/12/2015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F582E6-A236-4C2D-BAC9-D1C4CBD578B0}" type="datetime1">
              <a:rPr lang="fr-FR" smtClean="0"/>
              <a:t>11/12/2015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495190-BD36-45A0-BC31-54E09E626D23}" type="datetime1">
              <a:rPr lang="fr-FR" smtClean="0"/>
              <a:t>11/12/2015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8F8FC1-68AC-483B-81D6-536FD807C009}" type="datetime1">
              <a:rPr lang="fr-FR" smtClean="0"/>
              <a:t>11/12/2015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01D1C1-5167-4ADA-B089-846C0F364838}" type="datetime1">
              <a:rPr lang="fr-FR" smtClean="0"/>
              <a:t>11/12/2015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723750-C17E-4FAF-B980-2F77BE7CA24A}" type="datetime1">
              <a:rPr lang="fr-FR" smtClean="0"/>
              <a:t>11/12/2015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F44A4EE-2D29-4270-ACEE-55445FDA79F2}" type="datetime1">
              <a:rPr lang="fr-FR" smtClean="0"/>
              <a:t>11/12/2015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5400" b="1" dirty="0" smtClean="0">
                <a:latin typeface="Baskerville Old Face" pitchFamily="18" charset="0"/>
              </a:rPr>
              <a:t/>
            </a:r>
            <a:br>
              <a:rPr lang="fr-FR" sz="5400" b="1" dirty="0" smtClean="0">
                <a:latin typeface="Baskerville Old Face" pitchFamily="18" charset="0"/>
              </a:rPr>
            </a:br>
            <a:r>
              <a:rPr lang="fr-FR" sz="5400" b="1" dirty="0" smtClean="0">
                <a:latin typeface="Baskerville Old Face" pitchFamily="18" charset="0"/>
              </a:rPr>
              <a:t/>
            </a:r>
            <a:br>
              <a:rPr lang="fr-FR" sz="5400" b="1" dirty="0" smtClean="0">
                <a:latin typeface="Baskerville Old Face" pitchFamily="18" charset="0"/>
              </a:rPr>
            </a:br>
            <a:endParaRPr lang="fr-FR" sz="5400" b="1" dirty="0">
              <a:latin typeface="Baskerville Old Face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28662" y="214290"/>
            <a:ext cx="7910538" cy="5929354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fr-FR" sz="5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5400" b="1" baseline="30000" dirty="0" smtClean="0">
                <a:latin typeface="Times New Roman" pitchFamily="18" charset="0"/>
                <a:cs typeface="Times New Roman" pitchFamily="18" charset="0"/>
              </a:rPr>
              <a:t>ème</a:t>
            </a:r>
            <a:r>
              <a:rPr lang="fr-FR" sz="5400" b="1" dirty="0" smtClean="0">
                <a:latin typeface="Times New Roman" pitchFamily="18" charset="0"/>
                <a:cs typeface="Times New Roman" pitchFamily="18" charset="0"/>
              </a:rPr>
              <a:t> Journée Scientifique</a:t>
            </a:r>
          </a:p>
          <a:p>
            <a:pPr algn="ctr"/>
            <a:r>
              <a:rPr lang="fr-FR" sz="5400" b="1" dirty="0" smtClean="0">
                <a:latin typeface="Times New Roman" pitchFamily="18" charset="0"/>
                <a:cs typeface="Times New Roman" pitchFamily="18" charset="0"/>
              </a:rPr>
              <a:t>SYNAPHARM</a:t>
            </a:r>
          </a:p>
          <a:p>
            <a:pPr algn="ctr"/>
            <a:endParaRPr lang="fr-FR" sz="5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fr-FR" sz="5400" b="1" dirty="0" smtClean="0">
                <a:latin typeface="Times New Roman" pitchFamily="18" charset="0"/>
                <a:cs typeface="Times New Roman" pitchFamily="18" charset="0"/>
              </a:rPr>
              <a:t>PRISE EN CHARGE BIOLOGIQUE DES HEPATITES B ET C</a:t>
            </a:r>
          </a:p>
          <a:p>
            <a:pPr algn="ctr"/>
            <a:endParaRPr lang="fr-FR" sz="5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Dr </a:t>
            </a:r>
            <a:r>
              <a:rPr lang="fr-FR" sz="3200" b="1" u="sng" dirty="0" smtClean="0">
                <a:latin typeface="Times New Roman" pitchFamily="18" charset="0"/>
                <a:cs typeface="Times New Roman" pitchFamily="18" charset="0"/>
              </a:rPr>
              <a:t>SANGARE N</a:t>
            </a:r>
          </a:p>
          <a:p>
            <a:pPr algn="ctr"/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Dr TIMBINE L</a:t>
            </a:r>
          </a:p>
          <a:p>
            <a:pPr algn="ctr"/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Pr KOURIBA B</a:t>
            </a:r>
          </a:p>
          <a:p>
            <a:pPr algn="ctr"/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Pr DIALLO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S</a:t>
            </a:r>
            <a:endParaRPr lang="fr-FR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fr-FR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fr-FR" sz="5400" b="1" dirty="0" smtClean="0">
                <a:latin typeface="Times New Roman" pitchFamily="18" charset="0"/>
                <a:cs typeface="Times New Roman" pitchFamily="18" charset="0"/>
              </a:rPr>
              <a:t>CICM-Laboratoire Rodolphe Mérieux</a:t>
            </a:r>
            <a:br>
              <a:rPr lang="fr-FR" sz="5400" b="1" dirty="0" smtClean="0">
                <a:latin typeface="Times New Roman" pitchFamily="18" charset="0"/>
                <a:cs typeface="Times New Roman" pitchFamily="18" charset="0"/>
              </a:rPr>
            </a:br>
            <a:endParaRPr lang="fr-FR" sz="5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mage 3" descr="rond BAMS batiment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1981006" cy="1285860"/>
          </a:xfrm>
          <a:prstGeom prst="rect">
            <a:avLst/>
          </a:prstGeom>
        </p:spPr>
      </p:pic>
      <p:pic>
        <p:nvPicPr>
          <p:cNvPr id="5" name="Image 4" descr="CICM Centre Mérieux Mali basse déf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88127" y="0"/>
            <a:ext cx="1555873" cy="1326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PLAN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857232"/>
            <a:ext cx="7498080" cy="507209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      -   INTRODUCTION</a:t>
            </a:r>
          </a:p>
          <a:p>
            <a:pPr>
              <a:buNone/>
            </a:pPr>
            <a:endParaRPr lang="fr-F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fr-F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II     -   CHAINE EPIDEMIOLOGIQUE</a:t>
            </a:r>
          </a:p>
          <a:p>
            <a:pPr>
              <a:buNone/>
            </a:pPr>
            <a:endParaRPr lang="fr-F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fr-F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III   -   DIAGNOSTIC BIOLOGIQUE:</a:t>
            </a:r>
          </a:p>
          <a:p>
            <a:pPr>
              <a:buNone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			1- VHB </a:t>
            </a:r>
          </a:p>
          <a:p>
            <a:pPr>
              <a:buNone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			2- VHC </a:t>
            </a:r>
          </a:p>
          <a:p>
            <a:pPr>
              <a:buNone/>
            </a:pPr>
            <a:endParaRPr lang="fr-F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IV   -  CONCLUSION</a:t>
            </a:r>
          </a:p>
          <a:p>
            <a:pPr>
              <a:buNone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			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0100" y="285728"/>
            <a:ext cx="8143900" cy="5962672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1. INTRODUCTION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Hépatites B et C sont des maladies infectieuses virales ayant en commun un tropisme hépatique.</a:t>
            </a:r>
          </a:p>
          <a:p>
            <a:pPr algn="just"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Les virus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des hépatites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B et C  sont responsables d'hépatites aiguës pouvant évoluer vers la chronicité avec possibilité de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cirrhose.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Il s’agit de problème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de santé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publique.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0100" y="285728"/>
            <a:ext cx="8143900" cy="603411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La prévention des hépatites B et C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est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basée :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sur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une bonne éducation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sanitaire,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la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lutte contre les infections sexuellement transmissibles et contre l'usage de drogues intraveineuses, 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le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dépistage lors des dons de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sang et d'organes 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 dépistage chez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les femmes enceintes, 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la vaccination (hépatite B).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Le traitement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Hépatite B: Interférons et analogues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nucléotidiques.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Hépatite C: Bithérapie</a:t>
            </a:r>
          </a:p>
          <a:p>
            <a:pPr>
              <a:buNone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0100" y="285728"/>
            <a:ext cx="7933588" cy="5962672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2. CHAINE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EPIDEMIOLOGIQUE:</a:t>
            </a:r>
          </a:p>
          <a:p>
            <a:pPr>
              <a:buFont typeface="Wingdings" pitchFamily="2" charset="2"/>
              <a:buChar char="Ø"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2.1. Agents pathogènes</a:t>
            </a:r>
            <a:endParaRPr lang="fr-FR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   VHB                                          VHC</a:t>
            </a:r>
          </a:p>
          <a:p>
            <a:pPr>
              <a:buNone/>
            </a:pPr>
            <a:endParaRPr lang="fr-FR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928802"/>
            <a:ext cx="4071965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emb-47616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071678"/>
            <a:ext cx="3500462" cy="4357718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B549FE-42ED-467B-832F-9B01585DBD04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sp>
        <p:nvSpPr>
          <p:cNvPr id="8196" name="ZoneTexte 6"/>
          <p:cNvSpPr txBox="1">
            <a:spLocks noChangeArrowheads="1"/>
          </p:cNvSpPr>
          <p:nvPr/>
        </p:nvSpPr>
        <p:spPr bwMode="auto">
          <a:xfrm>
            <a:off x="1357290" y="1643050"/>
            <a:ext cx="1857375" cy="4159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1400" b="1" dirty="0"/>
              <a:t> </a:t>
            </a:r>
            <a:r>
              <a:rPr lang="fr-FR" sz="1400" b="1" dirty="0" err="1">
                <a:solidFill>
                  <a:srgbClr val="00B050"/>
                </a:solidFill>
              </a:rPr>
              <a:t>Hepadna</a:t>
            </a:r>
            <a:r>
              <a:rPr lang="fr-FR" sz="1400" b="1" dirty="0">
                <a:solidFill>
                  <a:srgbClr val="00B050"/>
                </a:solidFill>
              </a:rPr>
              <a:t>-</a:t>
            </a:r>
            <a:r>
              <a:rPr lang="fr-FR" sz="1400" b="1" dirty="0" err="1">
                <a:solidFill>
                  <a:srgbClr val="00B050"/>
                </a:solidFill>
              </a:rPr>
              <a:t>viridae</a:t>
            </a:r>
            <a:endParaRPr lang="fr-FR" sz="1400" b="1" dirty="0">
              <a:solidFill>
                <a:srgbClr val="00B050"/>
              </a:solidFill>
            </a:endParaRPr>
          </a:p>
        </p:txBody>
      </p:sp>
      <p:sp>
        <p:nvSpPr>
          <p:cNvPr id="8197" name="ZoneTexte 7"/>
          <p:cNvSpPr txBox="1">
            <a:spLocks noChangeArrowheads="1"/>
          </p:cNvSpPr>
          <p:nvPr/>
        </p:nvSpPr>
        <p:spPr bwMode="auto">
          <a:xfrm>
            <a:off x="6209087" y="1625797"/>
            <a:ext cx="1857375" cy="415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1400" b="1" dirty="0"/>
              <a:t> </a:t>
            </a:r>
            <a:r>
              <a:rPr lang="fr-FR" sz="1400" b="1" dirty="0" err="1">
                <a:solidFill>
                  <a:schemeClr val="accent1"/>
                </a:solidFill>
              </a:rPr>
              <a:t>Flavi</a:t>
            </a:r>
            <a:r>
              <a:rPr lang="fr-FR" sz="1400" b="1" dirty="0">
                <a:solidFill>
                  <a:schemeClr val="accent1"/>
                </a:solidFill>
              </a:rPr>
              <a:t>-</a:t>
            </a:r>
            <a:r>
              <a:rPr lang="fr-FR" sz="1400" b="1" dirty="0" err="1">
                <a:solidFill>
                  <a:schemeClr val="accent1"/>
                </a:solidFill>
              </a:rPr>
              <a:t>viridae</a:t>
            </a:r>
            <a:endParaRPr lang="fr-FR" sz="1400" b="1" dirty="0">
              <a:solidFill>
                <a:schemeClr val="accent1"/>
              </a:solidFill>
            </a:endParaRPr>
          </a:p>
        </p:txBody>
      </p:sp>
      <p:sp>
        <p:nvSpPr>
          <p:cNvPr id="6" name="ZoneTexte 7"/>
          <p:cNvSpPr txBox="1">
            <a:spLocks noChangeArrowheads="1"/>
          </p:cNvSpPr>
          <p:nvPr/>
        </p:nvSpPr>
        <p:spPr bwMode="auto">
          <a:xfrm>
            <a:off x="214313" y="2143125"/>
            <a:ext cx="857250" cy="37734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1400" b="1" dirty="0">
                <a:latin typeface="Times New Roman" pitchFamily="18" charset="0"/>
                <a:cs typeface="Times New Roman" pitchFamily="18" charset="0"/>
              </a:rPr>
              <a:t>Genre</a:t>
            </a:r>
            <a:r>
              <a:rPr lang="fr-FR" sz="1400" b="1" dirty="0"/>
              <a:t>:</a:t>
            </a:r>
            <a:endParaRPr lang="en-US" sz="14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ZoneTexte 7"/>
          <p:cNvSpPr txBox="1">
            <a:spLocks noChangeArrowheads="1"/>
          </p:cNvSpPr>
          <p:nvPr/>
        </p:nvSpPr>
        <p:spPr bwMode="auto">
          <a:xfrm>
            <a:off x="6177559" y="2545335"/>
            <a:ext cx="1857375" cy="428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1400" b="1" dirty="0"/>
              <a:t> </a:t>
            </a:r>
            <a:r>
              <a:rPr lang="en-US" sz="1400" b="1" i="1" dirty="0" err="1">
                <a:solidFill>
                  <a:schemeClr val="accent1"/>
                </a:solidFill>
              </a:rPr>
              <a:t>Hepacivirus</a:t>
            </a:r>
            <a:endParaRPr lang="en-US" sz="1400" b="1" i="1" dirty="0">
              <a:solidFill>
                <a:schemeClr val="accent1"/>
              </a:solidFill>
            </a:endParaRPr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214313" y="1285875"/>
            <a:ext cx="1071562" cy="41549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1400" b="1" dirty="0">
                <a:latin typeface="Times New Roman" pitchFamily="18" charset="0"/>
                <a:cs typeface="Times New Roman" pitchFamily="18" charset="0"/>
              </a:rPr>
              <a:t>Famille</a:t>
            </a:r>
            <a:endParaRPr lang="fr-FR" sz="1400" b="1" dirty="0">
              <a:solidFill>
                <a:schemeClr val="tx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1" name="ZoneTexte 6"/>
          <p:cNvSpPr txBox="1">
            <a:spLocks noChangeArrowheads="1"/>
          </p:cNvSpPr>
          <p:nvPr/>
        </p:nvSpPr>
        <p:spPr bwMode="auto">
          <a:xfrm>
            <a:off x="1357290" y="2643182"/>
            <a:ext cx="1857375" cy="4286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400" b="1" dirty="0" err="1">
                <a:solidFill>
                  <a:srgbClr val="00B050"/>
                </a:solidFill>
              </a:rPr>
              <a:t>Orthohepadna</a:t>
            </a:r>
            <a:r>
              <a:rPr lang="fr-FR" sz="1400" b="1" dirty="0">
                <a:solidFill>
                  <a:srgbClr val="00B050"/>
                </a:solidFill>
              </a:rPr>
              <a:t>virus</a:t>
            </a:r>
            <a:endParaRPr lang="en-US" sz="1400" b="1" dirty="0">
              <a:solidFill>
                <a:srgbClr val="00B050"/>
              </a:solidFill>
            </a:endParaRPr>
          </a:p>
        </p:txBody>
      </p:sp>
      <p:sp>
        <p:nvSpPr>
          <p:cNvPr id="12" name="ZoneTexte 7"/>
          <p:cNvSpPr txBox="1">
            <a:spLocks noChangeArrowheads="1"/>
          </p:cNvSpPr>
          <p:nvPr/>
        </p:nvSpPr>
        <p:spPr bwMode="auto">
          <a:xfrm>
            <a:off x="3747481" y="1630350"/>
            <a:ext cx="1857375" cy="4286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1400" b="1" dirty="0"/>
              <a:t> </a:t>
            </a:r>
            <a:r>
              <a:rPr lang="fr-FR" sz="1400" b="1" dirty="0">
                <a:solidFill>
                  <a:schemeClr val="accent4">
                    <a:lumMod val="75000"/>
                  </a:schemeClr>
                </a:solidFill>
              </a:rPr>
              <a:t> Non classé</a:t>
            </a:r>
          </a:p>
        </p:txBody>
      </p:sp>
      <p:sp>
        <p:nvSpPr>
          <p:cNvPr id="13" name="ZoneTexte 7"/>
          <p:cNvSpPr txBox="1">
            <a:spLocks noChangeArrowheads="1"/>
          </p:cNvSpPr>
          <p:nvPr/>
        </p:nvSpPr>
        <p:spPr bwMode="auto">
          <a:xfrm>
            <a:off x="3691111" y="2590799"/>
            <a:ext cx="1857375" cy="4159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1400" b="1" dirty="0"/>
              <a:t> </a:t>
            </a:r>
            <a:r>
              <a:rPr lang="fr-FR" sz="1400" b="1" i="1" dirty="0">
                <a:solidFill>
                  <a:schemeClr val="accent4">
                    <a:lumMod val="75000"/>
                  </a:schemeClr>
                </a:solidFill>
              </a:rPr>
              <a:t>Delta virus</a:t>
            </a:r>
          </a:p>
        </p:txBody>
      </p:sp>
      <p:sp>
        <p:nvSpPr>
          <p:cNvPr id="8207" name="ZoneTexte 6"/>
          <p:cNvSpPr txBox="1">
            <a:spLocks noChangeArrowheads="1"/>
          </p:cNvSpPr>
          <p:nvPr/>
        </p:nvSpPr>
        <p:spPr bwMode="auto">
          <a:xfrm>
            <a:off x="1428728" y="4071942"/>
            <a:ext cx="1857375" cy="24193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sz="1200" b="1" dirty="0"/>
              <a:t>- </a:t>
            </a:r>
            <a:r>
              <a:rPr lang="fr-FR" sz="1200" b="1" dirty="0">
                <a:solidFill>
                  <a:srgbClr val="00B050"/>
                </a:solidFill>
              </a:rPr>
              <a:t>Particules de DANE </a:t>
            </a:r>
            <a:r>
              <a:rPr lang="fr-FR" sz="1200" dirty="0"/>
              <a:t>42 nm ou Particule vide (sphérules et tubules)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sz="1200" b="1" dirty="0"/>
              <a:t>- </a:t>
            </a:r>
            <a:r>
              <a:rPr lang="fr-FR" sz="1200" b="1" dirty="0">
                <a:solidFill>
                  <a:srgbClr val="00B050"/>
                </a:solidFill>
              </a:rPr>
              <a:t>ADN</a:t>
            </a:r>
            <a:r>
              <a:rPr lang="fr-FR" sz="1200" b="1" dirty="0"/>
              <a:t> </a:t>
            </a:r>
            <a:r>
              <a:rPr lang="fr-FR" sz="1200" dirty="0"/>
              <a:t>Circulaire </a:t>
            </a:r>
            <a:r>
              <a:rPr lang="fr-FR" sz="1200" dirty="0" err="1"/>
              <a:t>bicatènaire</a:t>
            </a:r>
            <a:r>
              <a:rPr lang="fr-FR" sz="1200" dirty="0"/>
              <a:t>  incomplet: 8 génotypes</a:t>
            </a:r>
            <a:r>
              <a:rPr lang="en-US" sz="1200" dirty="0"/>
              <a:t> </a:t>
            </a:r>
            <a:r>
              <a:rPr lang="fr-FR" sz="1200" dirty="0"/>
              <a:t>( A à H)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sz="1200" b="1" dirty="0"/>
              <a:t>- </a:t>
            </a:r>
            <a:r>
              <a:rPr lang="fr-FR" sz="1200" b="1" dirty="0">
                <a:solidFill>
                  <a:srgbClr val="00B050"/>
                </a:solidFill>
              </a:rPr>
              <a:t>Nucléocapside</a:t>
            </a:r>
            <a:r>
              <a:rPr lang="fr-FR" sz="1200" b="1" dirty="0"/>
              <a:t> </a:t>
            </a:r>
            <a:r>
              <a:rPr lang="fr-FR" sz="1200" dirty="0" err="1"/>
              <a:t>icosaï</a:t>
            </a:r>
            <a:endParaRPr lang="fr-FR" sz="1200" dirty="0"/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sz="1200" b="1" dirty="0">
                <a:solidFill>
                  <a:srgbClr val="00B050"/>
                </a:solidFill>
              </a:rPr>
              <a:t>- Enveloppé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Tx/>
              <a:buChar char="-"/>
              <a:defRPr/>
            </a:pPr>
            <a:r>
              <a:rPr lang="fr-FR" sz="1200" b="1" dirty="0">
                <a:solidFill>
                  <a:srgbClr val="00B050"/>
                </a:solidFill>
              </a:rPr>
              <a:t>Ag viraux</a:t>
            </a:r>
            <a:r>
              <a:rPr lang="fr-FR" sz="1200" b="1" dirty="0"/>
              <a:t>: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Tx/>
              <a:buChar char="-"/>
              <a:defRPr/>
            </a:pPr>
            <a:r>
              <a:rPr lang="fr-FR" sz="1200" dirty="0"/>
              <a:t>Ag </a:t>
            </a:r>
            <a:r>
              <a:rPr lang="fr-FR" sz="1200" dirty="0" err="1"/>
              <a:t>HBs</a:t>
            </a:r>
            <a:r>
              <a:rPr lang="fr-FR" sz="1200" dirty="0"/>
              <a:t> </a:t>
            </a:r>
            <a:r>
              <a:rPr lang="fr-FR" sz="1200" dirty="0" err="1"/>
              <a:t>env</a:t>
            </a:r>
            <a:r>
              <a:rPr lang="fr-FR" sz="1200" dirty="0"/>
              <a:t>, Ag </a:t>
            </a:r>
            <a:r>
              <a:rPr lang="fr-FR" sz="1200" dirty="0" err="1"/>
              <a:t>HBc</a:t>
            </a:r>
            <a:r>
              <a:rPr lang="fr-FR" sz="1200" dirty="0"/>
              <a:t> caps, Ag </a:t>
            </a:r>
            <a:r>
              <a:rPr lang="fr-FR" sz="1200" dirty="0" err="1"/>
              <a:t>HBe</a:t>
            </a:r>
            <a:r>
              <a:rPr lang="fr-FR" sz="1200" dirty="0"/>
              <a:t> - ADN </a:t>
            </a:r>
            <a:r>
              <a:rPr lang="fr-FR" sz="1200" dirty="0" err="1"/>
              <a:t>pol</a:t>
            </a:r>
            <a:r>
              <a:rPr lang="fr-FR" sz="1200" dirty="0"/>
              <a:t>, protéine X.</a:t>
            </a:r>
            <a:endParaRPr lang="en-US" sz="1200" dirty="0"/>
          </a:p>
        </p:txBody>
      </p:sp>
      <p:sp>
        <p:nvSpPr>
          <p:cNvPr id="20" name="ZoneTexte 6"/>
          <p:cNvSpPr txBox="1">
            <a:spLocks noChangeArrowheads="1"/>
          </p:cNvSpPr>
          <p:nvPr/>
        </p:nvSpPr>
        <p:spPr bwMode="auto">
          <a:xfrm>
            <a:off x="6190801" y="4071942"/>
            <a:ext cx="1857375" cy="2400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buClr>
                <a:schemeClr val="bg2"/>
              </a:buClr>
              <a:buSzPct val="75000"/>
              <a:defRPr/>
            </a:pPr>
            <a:r>
              <a:rPr lang="fr-FR" sz="1200" b="1" dirty="0"/>
              <a:t>- </a:t>
            </a:r>
            <a:r>
              <a:rPr lang="fr-FR" sz="1200" b="1" dirty="0">
                <a:solidFill>
                  <a:schemeClr val="accent1"/>
                </a:solidFill>
              </a:rPr>
              <a:t>Taille</a:t>
            </a:r>
            <a:r>
              <a:rPr lang="fr-FR" sz="1200" b="1" dirty="0"/>
              <a:t> </a:t>
            </a:r>
            <a:r>
              <a:rPr lang="fr-FR" sz="1200" dirty="0"/>
              <a:t>: 55-65 nm   </a:t>
            </a:r>
            <a:endParaRPr lang="en-US" sz="1200" dirty="0"/>
          </a:p>
          <a:p>
            <a:pPr>
              <a:spcBef>
                <a:spcPts val="600"/>
              </a:spcBef>
              <a:buClr>
                <a:schemeClr val="bg2"/>
              </a:buClr>
              <a:buSzPct val="75000"/>
              <a:defRPr/>
            </a:pPr>
            <a:r>
              <a:rPr lang="fr-FR" sz="1200" b="1" dirty="0"/>
              <a:t>- </a:t>
            </a:r>
            <a:r>
              <a:rPr lang="fr-FR" sz="1200" b="1" dirty="0">
                <a:solidFill>
                  <a:schemeClr val="accent1"/>
                </a:solidFill>
              </a:rPr>
              <a:t>ARN</a:t>
            </a:r>
            <a:r>
              <a:rPr lang="fr-FR" sz="1200" b="1" dirty="0"/>
              <a:t> </a:t>
            </a:r>
            <a:r>
              <a:rPr lang="fr-FR" sz="1200" dirty="0"/>
              <a:t>(+) Linéaire monocaténaire : 11 (1à 11)s/s types(</a:t>
            </a:r>
            <a:r>
              <a:rPr lang="fr-FR" sz="1200" dirty="0" err="1"/>
              <a:t>a,b</a:t>
            </a:r>
            <a:r>
              <a:rPr lang="fr-FR" sz="1200" dirty="0"/>
              <a:t>,…)</a:t>
            </a:r>
          </a:p>
          <a:p>
            <a:pPr>
              <a:spcBef>
                <a:spcPts val="600"/>
              </a:spcBef>
              <a:buClr>
                <a:schemeClr val="bg2"/>
              </a:buClr>
              <a:buSzPct val="75000"/>
              <a:defRPr/>
            </a:pPr>
            <a:r>
              <a:rPr lang="fr-FR" sz="1200" b="1" dirty="0"/>
              <a:t>- </a:t>
            </a:r>
            <a:r>
              <a:rPr lang="fr-FR" sz="1200" b="1" dirty="0">
                <a:solidFill>
                  <a:schemeClr val="accent1"/>
                </a:solidFill>
              </a:rPr>
              <a:t>Nucléocapside </a:t>
            </a:r>
            <a:r>
              <a:rPr lang="fr-FR" sz="1200" dirty="0" err="1"/>
              <a:t>icosaï</a:t>
            </a:r>
            <a:endParaRPr lang="fr-FR" sz="1200" dirty="0"/>
          </a:p>
          <a:p>
            <a:pPr>
              <a:spcBef>
                <a:spcPts val="600"/>
              </a:spcBef>
              <a:buClr>
                <a:schemeClr val="bg2"/>
              </a:buClr>
              <a:buSzPct val="75000"/>
              <a:defRPr/>
            </a:pPr>
            <a:r>
              <a:rPr lang="fr-FR" sz="1200" b="1" dirty="0">
                <a:solidFill>
                  <a:srgbClr val="00B050"/>
                </a:solidFill>
              </a:rPr>
              <a:t>- </a:t>
            </a:r>
            <a:r>
              <a:rPr lang="fr-FR" sz="1200" b="1" dirty="0">
                <a:solidFill>
                  <a:schemeClr val="accent1"/>
                </a:solidFill>
              </a:rPr>
              <a:t>Enveloppé</a:t>
            </a:r>
          </a:p>
          <a:p>
            <a:pPr>
              <a:spcBef>
                <a:spcPts val="600"/>
              </a:spcBef>
              <a:buClr>
                <a:schemeClr val="bg2"/>
              </a:buClr>
              <a:buSzPct val="75000"/>
              <a:defRPr/>
            </a:pPr>
            <a:r>
              <a:rPr lang="fr-FR" sz="1200" b="1" dirty="0">
                <a:solidFill>
                  <a:schemeClr val="accent1"/>
                </a:solidFill>
              </a:rPr>
              <a:t>- Ag viraux</a:t>
            </a:r>
            <a:r>
              <a:rPr lang="fr-FR" sz="1200" b="1" dirty="0"/>
              <a:t>: </a:t>
            </a:r>
          </a:p>
          <a:p>
            <a:pPr>
              <a:spcBef>
                <a:spcPts val="600"/>
              </a:spcBef>
              <a:buClr>
                <a:schemeClr val="bg2"/>
              </a:buClr>
              <a:buSzPct val="75000"/>
              <a:defRPr/>
            </a:pPr>
            <a:r>
              <a:rPr lang="fr-FR" sz="1200" dirty="0"/>
              <a:t>Gp E1,E2 ,</a:t>
            </a:r>
            <a:r>
              <a:rPr lang="fr-FR" sz="1200" dirty="0" err="1"/>
              <a:t>Prot</a:t>
            </a:r>
            <a:r>
              <a:rPr lang="fr-FR" sz="1200" dirty="0"/>
              <a:t> C –cap,</a:t>
            </a:r>
          </a:p>
          <a:p>
            <a:pPr>
              <a:spcBef>
                <a:spcPts val="600"/>
              </a:spcBef>
              <a:buClr>
                <a:schemeClr val="bg2"/>
              </a:buClr>
              <a:buSzPct val="75000"/>
              <a:defRPr/>
            </a:pPr>
            <a:r>
              <a:rPr lang="fr-FR" sz="1200" dirty="0">
                <a:solidFill>
                  <a:srgbClr val="000000"/>
                </a:solidFill>
              </a:rPr>
              <a:t>NS1, NS2,NS3, NS4, NS5.</a:t>
            </a:r>
            <a:endParaRPr lang="en-US" sz="1200" dirty="0">
              <a:solidFill>
                <a:srgbClr val="000000"/>
              </a:solidFill>
            </a:endParaRPr>
          </a:p>
        </p:txBody>
      </p:sp>
      <p:grpSp>
        <p:nvGrpSpPr>
          <p:cNvPr id="2" name="Groupe 40"/>
          <p:cNvGrpSpPr>
            <a:grpSpLocks/>
          </p:cNvGrpSpPr>
          <p:nvPr/>
        </p:nvGrpSpPr>
        <p:grpSpPr bwMode="auto">
          <a:xfrm>
            <a:off x="1357290" y="3293825"/>
            <a:ext cx="6677644" cy="662926"/>
            <a:chOff x="3530158" y="2663816"/>
            <a:chExt cx="6677644" cy="662555"/>
          </a:xfrm>
        </p:grpSpPr>
        <p:sp>
          <p:nvSpPr>
            <p:cNvPr id="15" name="ZoneTexte 6"/>
            <p:cNvSpPr txBox="1">
              <a:spLocks noChangeArrowheads="1"/>
            </p:cNvSpPr>
            <p:nvPr/>
          </p:nvSpPr>
          <p:spPr bwMode="auto">
            <a:xfrm>
              <a:off x="3530158" y="2730865"/>
              <a:ext cx="1857375" cy="5711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00B05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200"/>
                </a:spcAft>
                <a:buClr>
                  <a:schemeClr val="bg2"/>
                </a:buClr>
                <a:buSzPct val="75000"/>
                <a:defRPr/>
              </a:pPr>
              <a:r>
                <a:rPr lang="fr-FR" sz="1400" b="1" dirty="0">
                  <a:solidFill>
                    <a:srgbClr val="00B050"/>
                  </a:solidFill>
                </a:rPr>
                <a:t> </a:t>
              </a:r>
              <a:r>
                <a:rPr lang="fr-FR" sz="20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VHB</a:t>
              </a:r>
              <a:endParaRPr lang="en-US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7" name="ZoneTexte 6"/>
            <p:cNvSpPr txBox="1">
              <a:spLocks noChangeArrowheads="1"/>
            </p:cNvSpPr>
            <p:nvPr/>
          </p:nvSpPr>
          <p:spPr bwMode="auto">
            <a:xfrm>
              <a:off x="8350427" y="2663816"/>
              <a:ext cx="1857375" cy="5711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200"/>
                </a:spcAft>
                <a:buClr>
                  <a:schemeClr val="bg2"/>
                </a:buClr>
                <a:buSzPct val="75000"/>
                <a:defRPr/>
              </a:pPr>
              <a:r>
                <a:rPr lang="fr-FR" sz="1400" b="1" dirty="0">
                  <a:solidFill>
                    <a:schemeClr val="accent1"/>
                  </a:solidFill>
                </a:rPr>
                <a:t> </a:t>
              </a:r>
              <a:r>
                <a:rPr lang="fr-FR" sz="2000" b="1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VHC</a:t>
              </a:r>
              <a:endParaRPr lang="en-US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9" name="ZoneTexte 6"/>
            <p:cNvSpPr txBox="1">
              <a:spLocks noChangeArrowheads="1"/>
            </p:cNvSpPr>
            <p:nvPr/>
          </p:nvSpPr>
          <p:spPr bwMode="auto">
            <a:xfrm>
              <a:off x="5821173" y="2755191"/>
              <a:ext cx="1857375" cy="5711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4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200"/>
                </a:spcAft>
                <a:buClr>
                  <a:schemeClr val="bg2"/>
                </a:buClr>
                <a:buSzPct val="75000"/>
                <a:defRPr/>
              </a:pPr>
              <a:r>
                <a:rPr lang="fr-FR" sz="1400" b="1" dirty="0"/>
                <a:t> </a:t>
              </a:r>
              <a:r>
                <a:rPr lang="fr-FR" sz="2000" b="1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VHD</a:t>
              </a:r>
              <a:endParaRPr lang="en-US" sz="2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22" name="ZoneTexte 6"/>
          <p:cNvSpPr txBox="1">
            <a:spLocks noChangeArrowheads="1"/>
          </p:cNvSpPr>
          <p:nvPr/>
        </p:nvSpPr>
        <p:spPr bwMode="auto">
          <a:xfrm>
            <a:off x="3648304" y="4106611"/>
            <a:ext cx="1857375" cy="2428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Clr>
                <a:schemeClr val="bg2"/>
              </a:buClr>
              <a:buSzPct val="75000"/>
              <a:defRPr/>
            </a:pPr>
            <a:r>
              <a:rPr lang="fr-FR" sz="1200" b="1" dirty="0"/>
              <a:t>- </a:t>
            </a:r>
            <a:r>
              <a:rPr lang="fr-FR" sz="1200" b="1" dirty="0">
                <a:solidFill>
                  <a:schemeClr val="accent4"/>
                </a:solidFill>
              </a:rPr>
              <a:t>Taille :</a:t>
            </a:r>
            <a:r>
              <a:rPr lang="fr-FR" sz="1200" dirty="0"/>
              <a:t> 37nm </a:t>
            </a:r>
            <a:endParaRPr lang="en-US" sz="1200" dirty="0"/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sz="1200" b="1" dirty="0">
                <a:solidFill>
                  <a:schemeClr val="accent4"/>
                </a:solidFill>
              </a:rPr>
              <a:t>- ARN : </a:t>
            </a:r>
            <a:r>
              <a:rPr lang="fr-FR" sz="1200" b="1" dirty="0"/>
              <a:t>( -) </a:t>
            </a:r>
            <a:r>
              <a:rPr lang="fr-FR" sz="1200" dirty="0"/>
              <a:t>Circulaire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sz="1200" dirty="0"/>
              <a:t>monocaténaire: 3 génotypes</a:t>
            </a:r>
            <a:r>
              <a:rPr lang="en-US" sz="1200" dirty="0"/>
              <a:t> </a:t>
            </a:r>
            <a:endParaRPr lang="fr-FR" sz="1200" dirty="0"/>
          </a:p>
          <a:p>
            <a:pPr>
              <a:lnSpc>
                <a:spcPct val="150000"/>
              </a:lnSpc>
              <a:spcBef>
                <a:spcPts val="600"/>
              </a:spcBef>
              <a:buClr>
                <a:schemeClr val="bg2"/>
              </a:buClr>
              <a:buSzPct val="75000"/>
              <a:defRPr/>
            </a:pPr>
            <a:r>
              <a:rPr lang="fr-FR" sz="1200" b="1" dirty="0"/>
              <a:t>- </a:t>
            </a:r>
            <a:r>
              <a:rPr lang="fr-FR" sz="1200" b="1" dirty="0">
                <a:solidFill>
                  <a:schemeClr val="accent4"/>
                </a:solidFill>
              </a:rPr>
              <a:t>Nucléocapside </a:t>
            </a:r>
            <a:endParaRPr lang="fr-FR" sz="1200" dirty="0">
              <a:solidFill>
                <a:schemeClr val="accent4"/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Clr>
                <a:schemeClr val="bg2"/>
              </a:buClr>
              <a:buSzPct val="75000"/>
              <a:defRPr/>
            </a:pPr>
            <a:r>
              <a:rPr lang="fr-FR" sz="1200" b="1" dirty="0">
                <a:solidFill>
                  <a:schemeClr val="accent4"/>
                </a:solidFill>
              </a:rPr>
              <a:t>- Enveloppé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SzPct val="75000"/>
              <a:defRPr/>
            </a:pPr>
            <a:r>
              <a:rPr lang="fr-FR" sz="1200" b="1" dirty="0">
                <a:solidFill>
                  <a:schemeClr val="accent4"/>
                </a:solidFill>
              </a:rPr>
              <a:t>- Ag viraux </a:t>
            </a:r>
            <a:r>
              <a:rPr lang="fr-FR" sz="1200" dirty="0">
                <a:solidFill>
                  <a:schemeClr val="accent4"/>
                </a:solidFill>
              </a:rPr>
              <a:t>:</a:t>
            </a:r>
            <a:r>
              <a:rPr lang="fr-FR" sz="1200" dirty="0"/>
              <a:t> Ag HD  </a:t>
            </a:r>
          </a:p>
        </p:txBody>
      </p:sp>
      <p:sp>
        <p:nvSpPr>
          <p:cNvPr id="23" name="ZoneTexte 7"/>
          <p:cNvSpPr txBox="1">
            <a:spLocks noChangeArrowheads="1"/>
          </p:cNvSpPr>
          <p:nvPr/>
        </p:nvSpPr>
        <p:spPr bwMode="auto">
          <a:xfrm>
            <a:off x="214313" y="2857500"/>
            <a:ext cx="1071562" cy="3762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1400" b="1" dirty="0"/>
              <a:t>Espèce:</a:t>
            </a:r>
            <a:endParaRPr lang="en-US" sz="14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25" name="Connecteur droit avec flèche 24"/>
          <p:cNvCxnSpPr>
            <a:stCxn id="8196" idx="2"/>
            <a:endCxn id="8201" idx="0"/>
          </p:cNvCxnSpPr>
          <p:nvPr/>
        </p:nvCxnSpPr>
        <p:spPr>
          <a:xfrm rot="5400000">
            <a:off x="1993875" y="2351078"/>
            <a:ext cx="584207" cy="1588"/>
          </a:xfrm>
          <a:prstGeom prst="straightConnector1">
            <a:avLst/>
          </a:prstGeom>
          <a:ln w="57150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>
            <a:stCxn id="8201" idx="2"/>
            <a:endCxn id="15" idx="0"/>
          </p:cNvCxnSpPr>
          <p:nvPr/>
        </p:nvCxnSpPr>
        <p:spPr>
          <a:xfrm>
            <a:off x="2285978" y="3071807"/>
            <a:ext cx="0" cy="289105"/>
          </a:xfrm>
          <a:prstGeom prst="straightConnector1">
            <a:avLst/>
          </a:prstGeom>
          <a:ln w="57150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rot="5400000">
            <a:off x="6955122" y="2299016"/>
            <a:ext cx="441325" cy="1587"/>
          </a:xfrm>
          <a:prstGeom prst="straightConnector1">
            <a:avLst/>
          </a:prstGeom>
          <a:ln w="571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rot="5400000">
            <a:off x="4454712" y="2323879"/>
            <a:ext cx="441325" cy="1587"/>
          </a:xfrm>
          <a:prstGeom prst="straightConnector1">
            <a:avLst/>
          </a:prstGeom>
          <a:ln w="5715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>
            <a:stCxn id="13" idx="2"/>
            <a:endCxn id="19" idx="0"/>
          </p:cNvCxnSpPr>
          <p:nvPr/>
        </p:nvCxnSpPr>
        <p:spPr>
          <a:xfrm flipH="1">
            <a:off x="4576993" y="3006724"/>
            <a:ext cx="42806" cy="378527"/>
          </a:xfrm>
          <a:prstGeom prst="straightConnector1">
            <a:avLst/>
          </a:prstGeom>
          <a:ln w="5715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rot="5400000">
            <a:off x="6943359" y="3140256"/>
            <a:ext cx="441325" cy="1587"/>
          </a:xfrm>
          <a:prstGeom prst="straightConnector1">
            <a:avLst/>
          </a:prstGeom>
          <a:ln w="571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pied de page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0100" y="214290"/>
            <a:ext cx="8143900" cy="603411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fr-FR" sz="3500" b="1" dirty="0" smtClean="0">
                <a:latin typeface="Times New Roman" pitchFamily="18" charset="0"/>
                <a:cs typeface="Times New Roman" pitchFamily="18" charset="0"/>
              </a:rPr>
              <a:t>2.2. Réservoir</a:t>
            </a:r>
            <a:r>
              <a:rPr lang="fr-FR" sz="35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Homme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3500" b="1" dirty="0" smtClean="0">
                <a:latin typeface="Times New Roman" pitchFamily="18" charset="0"/>
                <a:cs typeface="Times New Roman" pitchFamily="18" charset="0"/>
              </a:rPr>
              <a:t>2.3. Modes </a:t>
            </a:r>
            <a:r>
              <a:rPr lang="fr-FR" sz="3500" b="1" dirty="0" smtClean="0">
                <a:latin typeface="Times New Roman" pitchFamily="18" charset="0"/>
                <a:cs typeface="Times New Roman" pitchFamily="18" charset="0"/>
              </a:rPr>
              <a:t>de transmission: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Sanguine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sexuelle</a:t>
            </a:r>
          </a:p>
          <a:p>
            <a:pPr>
              <a:buNone/>
            </a:pP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materno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-fœtal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3500" b="1" dirty="0" smtClean="0">
                <a:latin typeface="Times New Roman" pitchFamily="18" charset="0"/>
                <a:cs typeface="Times New Roman" pitchFamily="18" charset="0"/>
              </a:rPr>
              <a:t>2.4. Facteurs </a:t>
            </a:r>
            <a:r>
              <a:rPr lang="fr-FR" sz="3500" b="1" dirty="0" smtClean="0">
                <a:latin typeface="Times New Roman" pitchFamily="18" charset="0"/>
                <a:cs typeface="Times New Roman" pitchFamily="18" charset="0"/>
              </a:rPr>
              <a:t>favorisants:</a:t>
            </a:r>
          </a:p>
          <a:p>
            <a:pPr>
              <a:buNone/>
            </a:pP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Polytransfusions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Toxicomanies iv.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Vagabondages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sexuels.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Personnel de la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santé.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1538" y="285728"/>
            <a:ext cx="7862150" cy="596267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2.5. Aspect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épidémiologiques: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ENDEMIE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857232"/>
            <a:ext cx="3929062" cy="714380"/>
          </a:xfr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txBody>
          <a:bodyPr rtlCol="0">
            <a:noAutofit/>
          </a:bodyPr>
          <a:lstStyle/>
          <a:p>
            <a:pPr eaLnBrk="1" hangingPunct="1">
              <a:defRPr/>
            </a:pPr>
            <a:r>
              <a:rPr lang="fr-FR" sz="2000" b="1" dirty="0" smtClean="0">
                <a:solidFill>
                  <a:srgbClr val="00B05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Prévalence mondiale de l’infection par le VHB</a:t>
            </a:r>
          </a:p>
        </p:txBody>
      </p:sp>
      <p:pic>
        <p:nvPicPr>
          <p:cNvPr id="5" name="Picture 8" descr="hepatite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71612"/>
            <a:ext cx="395446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072062" y="857232"/>
            <a:ext cx="4071938" cy="7143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000" b="1" dirty="0">
                <a:solidFill>
                  <a:schemeClr val="accent1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j-ea"/>
                <a:cs typeface="+mj-cs"/>
              </a:rPr>
              <a:t>Prévalence mondiale de l’infection par le VHC 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0" y="1571612"/>
            <a:ext cx="406400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4414" y="2214554"/>
            <a:ext cx="7498080" cy="10001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3. DIAGNOSTIC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BIOLOGIQUE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3.1. VHB</a:t>
            </a:r>
            <a:endParaRPr lang="fr-FR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233488"/>
            <a:ext cx="8072462" cy="541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1538" y="214290"/>
            <a:ext cx="7862150" cy="607223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fr-FR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fr-FR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Times New Roman" pitchFamily="18" charset="0"/>
                <a:cs typeface="Times New Roman" pitchFamily="18" charset="0"/>
              </a:rPr>
              <a:t>Marqueurs utilisables dans le diagnostic du VHB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142976" y="571480"/>
            <a:ext cx="7498080" cy="592935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Marqueurs VHB directs: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Protéines virales: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AgHBs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marqueur de l’infection VHB </a:t>
            </a:r>
          </a:p>
          <a:p>
            <a:pPr>
              <a:buNone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AgHBe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marqueur de la réplication du virus sauvage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>
                <a:latin typeface="Times New Roman" pitchFamily="18" charset="0"/>
                <a:cs typeface="Times New Roman" pitchFamily="18" charset="0"/>
              </a:rPr>
              <a:t>Ag </a:t>
            </a:r>
            <a:r>
              <a:rPr lang="fr-FR" b="1" dirty="0" err="1">
                <a:latin typeface="Times New Roman" pitchFamily="18" charset="0"/>
                <a:cs typeface="Times New Roman" pitchFamily="18" charset="0"/>
              </a:rPr>
              <a:t>HBc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--- PBF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Détection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ADN +++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(PCR quantitative) marqueur de réplication VHB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42976" y="214290"/>
            <a:ext cx="8001024" cy="635798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Marqueurs VHB indirects: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anti-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HBc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IgM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: infection aiguë!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anti-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HBc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Totaux (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IgG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: Contact, fidèle +++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anti-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HBe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: premier verrou immunologique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Absence de réplication du VHB sauvage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anti-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HBs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protecteurs &gt; 10 UI/l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Marqueur de résolution et d’immunisation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88640"/>
            <a:ext cx="7498080" cy="60597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Outils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Diagnostic:</a:t>
            </a:r>
          </a:p>
          <a:p>
            <a:pPr marL="82296" indent="0">
              <a:buNone/>
            </a:pPr>
            <a:endParaRPr lang="fr-FR" dirty="0"/>
          </a:p>
          <a:p>
            <a:pPr marL="82296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ELISA</a:t>
            </a: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Biologie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moléculaire: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PCR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3091280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Cinétique des marqueurs:</a:t>
            </a:r>
            <a:br>
              <a:rPr lang="fr-FR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Hépatite aiguë B</a:t>
            </a:r>
            <a:endParaRPr lang="fr-FR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447800"/>
            <a:ext cx="792961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Cinétique des marqueurs:</a:t>
            </a:r>
            <a:br>
              <a:rPr lang="fr-FR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Hépatite chronique B</a:t>
            </a:r>
            <a:endParaRPr lang="fr-FR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495424"/>
            <a:ext cx="8072462" cy="5005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1538" y="285728"/>
            <a:ext cx="7858180" cy="5832648"/>
          </a:xfrm>
        </p:spPr>
        <p:txBody>
          <a:bodyPr>
            <a:noAutofit/>
          </a:bodyPr>
          <a:lstStyle/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Trois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Marqueurs Statut/VHB: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Ag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HBs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suivi d’une confirmation par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séroneutralisation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si positif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HBc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totaux(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Ig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G)</a:t>
            </a:r>
          </a:p>
          <a:p>
            <a:pPr marL="274320" indent="-274320"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buClr>
                <a:schemeClr val="accent3"/>
              </a:buClr>
              <a:buNone/>
              <a:defRPr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HBs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buClr>
                <a:schemeClr val="accent3"/>
              </a:buClr>
              <a:buNone/>
              <a:defRPr/>
            </a:pP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Profils sérologiques:</a:t>
            </a:r>
            <a:endParaRPr lang="fr-FR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38" y="1285860"/>
            <a:ext cx="772001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Infection VHB en cours(Ag </a:t>
            </a:r>
            <a:r>
              <a:rPr lang="fr-FR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Hbs</a:t>
            </a:r>
            <a:r>
              <a:rPr lang="fr-FR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+; </a:t>
            </a:r>
            <a:r>
              <a:rPr lang="fr-FR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anti </a:t>
            </a:r>
            <a:r>
              <a:rPr lang="fr-FR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Hbs</a:t>
            </a:r>
            <a:r>
              <a:rPr lang="fr-FR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et </a:t>
            </a:r>
            <a:r>
              <a:rPr lang="fr-FR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anti </a:t>
            </a:r>
            <a:r>
              <a:rPr lang="fr-FR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Hbc</a:t>
            </a:r>
            <a:r>
              <a:rPr lang="fr-FR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totaux +)</a:t>
            </a:r>
            <a:endParaRPr lang="fr-FR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35100" y="1357298"/>
            <a:ext cx="7499350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3.2. INFECTION </a:t>
            </a:r>
            <a:r>
              <a:rPr lang="fr-FR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PAR LE VIRUS DE L’HÉPATITE C</a:t>
            </a:r>
            <a:endParaRPr lang="fr-F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8662" y="980728"/>
            <a:ext cx="8005026" cy="5267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Histoire naturelle de la maladie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  <p:sp>
        <p:nvSpPr>
          <p:cNvPr id="4" name="Flèche droite 3"/>
          <p:cNvSpPr/>
          <p:nvPr/>
        </p:nvSpPr>
        <p:spPr>
          <a:xfrm>
            <a:off x="3995936" y="3717032"/>
            <a:ext cx="79208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droite 5"/>
          <p:cNvSpPr/>
          <p:nvPr/>
        </p:nvSpPr>
        <p:spPr>
          <a:xfrm>
            <a:off x="6444208" y="3789040"/>
            <a:ext cx="79208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761139"/>
            <a:ext cx="8215338" cy="5096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20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8662" y="214290"/>
            <a:ext cx="8215338" cy="64294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CINETIQUE DES MARQUEURS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À partir de la contamination (J0), il n’y a, pendant 10 jours, aucun marqueur détectable, puis, l’ARN VHC augmente très rapidement.</a:t>
            </a:r>
          </a:p>
          <a:p>
            <a:pPr>
              <a:buFont typeface="Wingdings" pitchFamily="2" charset="2"/>
              <a:buChar char="Ø"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Dix jours plus tard et pendant environ 50 jours, l’ARN viral est niveau de virémie très; les patients sont alors très contaminants.</a:t>
            </a:r>
          </a:p>
          <a:p>
            <a:pPr>
              <a:buFont typeface="Wingdings" pitchFamily="2" charset="2"/>
              <a:buChar char="Ø"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Puis, la charge virale diminue.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fr-FR" sz="2000" dirty="0" smtClean="0"/>
          </a:p>
          <a:p>
            <a:pPr>
              <a:buFont typeface="Wingdings" pitchFamily="2" charset="2"/>
              <a:buChar char="v"/>
            </a:pPr>
            <a:endParaRPr lang="fr-FR" sz="2000" dirty="0" smtClean="0"/>
          </a:p>
          <a:p>
            <a:pPr>
              <a:buFont typeface="Wingdings" pitchFamily="2" charset="2"/>
              <a:buChar char="v"/>
            </a:pPr>
            <a:endParaRPr lang="fr-FR" sz="2000" dirty="0" smtClean="0"/>
          </a:p>
          <a:p>
            <a:pPr>
              <a:buFont typeface="Wingdings" pitchFamily="2" charset="2"/>
              <a:buChar char="v"/>
            </a:pPr>
            <a:endParaRPr lang="fr-FR" sz="2000" dirty="0" smtClean="0"/>
          </a:p>
          <a:p>
            <a:pPr>
              <a:buFont typeface="Wingdings" pitchFamily="2" charset="2"/>
              <a:buChar char="v"/>
            </a:pPr>
            <a:endParaRPr lang="fr-FR" sz="2000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0100" y="214290"/>
            <a:ext cx="8143900" cy="603411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En moyenne, les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anti-VHC apparaissent à 66 jours (9 semaines). 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Quant aux transaminases, elles s’élèvent le plus souvent lors d’une période allant de 4 à 12 semaines. 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Entre 10 jours et 4 semaines, l’ARN est donc le seul marqueur détectable de l’infection.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Lors du passage à la chronicité, l’ARN et les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Ac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persistent ; les transaminases fluctuent.</a:t>
            </a:r>
          </a:p>
          <a:p>
            <a:pPr>
              <a:buNone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714356"/>
            <a:ext cx="3714776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785794"/>
            <a:ext cx="3786184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23</a:t>
            </a:fld>
            <a:endParaRPr lang="fr-BE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0100" y="357166"/>
            <a:ext cx="7933588" cy="589123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Dépistage des 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Limites: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Diagnostic de l’hépatite aiguë (la sérologie est alors le plus souvent négative), 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Les nourrissons nés de mères VHC+ (car il y a passage des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maternels chez le bébé) 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Les patients immunodéprimés ou hémodialysés (chez qui la sérologie peut être prise en défaut).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1538" y="214290"/>
            <a:ext cx="7862150" cy="603411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fr-FR" sz="4600" b="1" dirty="0" smtClean="0">
                <a:latin typeface="Times New Roman" pitchFamily="18" charset="0"/>
                <a:cs typeface="Times New Roman" pitchFamily="18" charset="0"/>
              </a:rPr>
              <a:t>Mesure de l’ARN viral: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Les avantages de la charge virale sont de permettre la détermination du statut du patient (réplicatif ou non ?) et de donner la base du suivi thérapeutique.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Ainsi, devant toute sérologie VHC positive, une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PCR ARN VHC doit être réalisée pour distinguer :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    les sujets guéris après une hépatite C aiguë (PCR–)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    et ceux ayant une infection active (PCR+), nécessitant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    une prise en charge.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En outre, elle est le marqueur de choix de l’hépatite aiguë.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Génotypage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de l’ARN: bilan pré thérapeutique(influence  la durée du tt)</a:t>
            </a:r>
          </a:p>
          <a:p>
            <a:pPr>
              <a:buNone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0100" y="285728"/>
            <a:ext cx="8143900" cy="5962672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Détermination de l’Ag hépatite C: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La cinétique de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l’Ag de capside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est pratiquement similaire à celle de l’ARN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Se positive  avant l'apparition des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=&gt; raccourcissement de  la « fenêtre sérologique »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Les plus récents, en utilisant un prétraitement décomplexant l’Ag de l’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détectent l’Ag à tout moment de l’infection.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42976" y="285728"/>
            <a:ext cx="7790712" cy="5962672"/>
          </a:xfrm>
        </p:spPr>
        <p:txBody>
          <a:bodyPr/>
          <a:lstStyle/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Indications potentielles du nouveau test Ag VHC: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Diagnostic de l’hépatite aigüe chez les sujets à risque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Lors des dons d’organes(réduire la fenêtre diagnostic)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Chronologie d’apparition des marqueurs au cours de l’infection par le VHC</a:t>
            </a:r>
            <a:endParaRPr lang="fr-F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928802"/>
            <a:ext cx="7500989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  <a:endParaRPr lang="fr-FR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033978"/>
          </a:xfrm>
        </p:spPr>
        <p:txBody>
          <a:bodyPr>
            <a:normAutofit fontScale="92500"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 diagnostic de l'hépatite B aiguë repose sur la présence de l'antigène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HBs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et de l'anticorps anti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HBc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IgM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La vaccination contre le VHB doit être proposée aux sujets exposés, et précédée d'une sérologie virale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La présence d'un anticorps anti-VHC traduit uniquement un contact antérieur avec le VHC, et n'est pas synonyme d'hépatite C.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Je vous remercie de votre aimable attention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30</a:t>
            </a:fld>
            <a:endParaRPr lang="fr-BE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0100" y="214290"/>
            <a:ext cx="7933588" cy="603411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1600" b="1" dirty="0" smtClean="0">
                <a:latin typeface="Times New Roman" pitchFamily="18" charset="0"/>
                <a:cs typeface="Times New Roman" pitchFamily="18" charset="0"/>
              </a:rPr>
              <a:t>REFERENCES BIBLIOGRAPHIQUES:</a:t>
            </a:r>
          </a:p>
          <a:p>
            <a:pPr>
              <a:buNone/>
            </a:pPr>
            <a:endParaRPr lang="fr-FR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600" b="1" dirty="0" smtClean="0">
                <a:latin typeface="Times New Roman" pitchFamily="18" charset="0"/>
                <a:cs typeface="Times New Roman" pitchFamily="18" charset="0"/>
              </a:rPr>
              <a:t>1-LES DIFFICULTIES D'INTERPRETATION DU DIAGNOSTIC VIROLOGIQUE DE l’HEPATITE B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F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Patrick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Soussan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Catherine Le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Pendeven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Revue Française des Laboratoires ,février 2005, N° 370</a:t>
            </a:r>
          </a:p>
          <a:p>
            <a:pPr>
              <a:buNone/>
            </a:pPr>
            <a:endParaRPr lang="fr-FR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600" b="1" dirty="0" smtClean="0">
                <a:latin typeface="Times New Roman" pitchFamily="18" charset="0"/>
                <a:cs typeface="Times New Roman" pitchFamily="18" charset="0"/>
              </a:rPr>
              <a:t>2-ACTUALITES SUR LE VHB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, virologie | pratique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OptionBio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| lundi 9 mars 2009 | n° 414.</a:t>
            </a:r>
          </a:p>
          <a:p>
            <a:pPr>
              <a:buNone/>
            </a:pPr>
            <a:endParaRPr lang="fr-FR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600" b="1" dirty="0" smtClean="0">
                <a:latin typeface="Times New Roman" pitchFamily="18" charset="0"/>
                <a:cs typeface="Times New Roman" pitchFamily="18" charset="0"/>
              </a:rPr>
              <a:t>3-CIRCULAIRE DGS/DH/DRTN°99/680 DU 8 DECEMBRE 1999 RELATIVE AUX RECOMMANDATIONS A METTRE EN ŒUVRE DEVANT UN RISQUE DE TRANSMISSION DUVHB ET DU VHC PAR LE SANG ET LIQUIDES </a:t>
            </a:r>
            <a:r>
              <a:rPr lang="fr-FR" sz="1600" b="1" dirty="0" err="1" smtClean="0">
                <a:latin typeface="Times New Roman" pitchFamily="18" charset="0"/>
                <a:cs typeface="Times New Roman" pitchFamily="18" charset="0"/>
              </a:rPr>
              <a:t>BIOLOGIQUES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.Bull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Epidemiol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Hebd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2000, 2 : 5-9.</a:t>
            </a:r>
          </a:p>
          <a:p>
            <a:r>
              <a:rPr lang="fr-FR" sz="1600" b="1" dirty="0" smtClean="0">
                <a:latin typeface="Times New Roman" pitchFamily="18" charset="0"/>
                <a:cs typeface="Times New Roman" pitchFamily="18" charset="0"/>
              </a:rPr>
              <a:t>4-INFECTION PAR LE VIRUS DE L’HEPATITE C : INTER ET DE LA DETER MINATION DE L’AG HEPATITE C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infectiologie | pratique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OptionBio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| Lundi 15 décembre 2008 | n° 410</a:t>
            </a:r>
          </a:p>
          <a:p>
            <a:pPr>
              <a:buNone/>
            </a:pPr>
            <a:endParaRPr lang="fr-FR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600" b="1" dirty="0" smtClean="0">
                <a:latin typeface="Times New Roman" pitchFamily="18" charset="0"/>
                <a:cs typeface="Times New Roman" pitchFamily="18" charset="0"/>
              </a:rPr>
              <a:t>5-QUANTIFICATION DE L’ANTIGENE HBS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virologie | pratique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OptionBio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| Lundi 8 février 2010 | n° 430</a:t>
            </a:r>
          </a:p>
          <a:p>
            <a:pPr>
              <a:buNone/>
            </a:pPr>
            <a:endParaRPr lang="fr-FR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600" b="1" dirty="0" smtClean="0">
                <a:latin typeface="Times New Roman" pitchFamily="18" charset="0"/>
                <a:cs typeface="Times New Roman" pitchFamily="18" charset="0"/>
              </a:rPr>
              <a:t>6-PAWLOTSKY J-M. LES OUTILS VIROLOGIQUES DANS LE DIAGNOSTIC ET LA PRISE EN CHARGE DE L'HEPATITE C.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Médecine Thérapeutique 1999, 5: 515-21.</a:t>
            </a:r>
          </a:p>
          <a:p>
            <a:pPr>
              <a:buNone/>
            </a:pPr>
            <a:endParaRPr lang="fr-FR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Prise en charge biologique des hépatites virales B et C.</a:t>
            </a:r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3983</TotalTime>
  <Words>1488</Words>
  <Application>Microsoft Office PowerPoint</Application>
  <PresentationFormat>Affichage à l'écran (4:3)</PresentationFormat>
  <Paragraphs>282</Paragraphs>
  <Slides>31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2" baseType="lpstr">
      <vt:lpstr>Solstice</vt:lpstr>
      <vt:lpstr>  </vt:lpstr>
      <vt:lpstr>PLAN</vt:lpstr>
      <vt:lpstr>Diapositive 3</vt:lpstr>
      <vt:lpstr>Diapositive 4</vt:lpstr>
      <vt:lpstr>Diapositive 5</vt:lpstr>
      <vt:lpstr>Diapositive 6</vt:lpstr>
      <vt:lpstr>Diapositive 7</vt:lpstr>
      <vt:lpstr>Prévalence mondiale de l’infection par le VHB</vt:lpstr>
      <vt:lpstr>Diapositive 9</vt:lpstr>
      <vt:lpstr>3.1. VHB</vt:lpstr>
      <vt:lpstr>Diapositive 11</vt:lpstr>
      <vt:lpstr>Diapositive 12</vt:lpstr>
      <vt:lpstr>Diapositive 13</vt:lpstr>
      <vt:lpstr>Diapositive 14</vt:lpstr>
      <vt:lpstr>Cinétique des marqueurs: Hépatite aiguë B</vt:lpstr>
      <vt:lpstr>Cinétique des marqueurs: Hépatite chronique B</vt:lpstr>
      <vt:lpstr>Diapositive 17</vt:lpstr>
      <vt:lpstr>Profils sérologiques:</vt:lpstr>
      <vt:lpstr>Infection VHB en cours(Ag Hbs+; Ac anti Hbs- et Ac anti Hbc totaux +)</vt:lpstr>
      <vt:lpstr>3.2. INFECTION PAR LE VIRUS DE L’HÉPATITE C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Chronologie d’apparition des marqueurs au cours de l’infection par le VHC</vt:lpstr>
      <vt:lpstr>CONCLUSION</vt:lpstr>
      <vt:lpstr>Je vous remercie de votre aimable attention</vt:lpstr>
      <vt:lpstr>Diapositive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cp:lastModifiedBy>Pr Souleymane DIALLO</cp:lastModifiedBy>
  <cp:revision>403</cp:revision>
  <dcterms:modified xsi:type="dcterms:W3CDTF">2015-12-11T14:54:57Z</dcterms:modified>
</cp:coreProperties>
</file>