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2" r:id="rId3"/>
    <p:sldId id="257" r:id="rId4"/>
    <p:sldId id="311" r:id="rId5"/>
    <p:sldId id="312" r:id="rId6"/>
    <p:sldId id="313" r:id="rId7"/>
    <p:sldId id="264" r:id="rId8"/>
    <p:sldId id="314" r:id="rId9"/>
    <p:sldId id="322" r:id="rId10"/>
    <p:sldId id="335" r:id="rId11"/>
    <p:sldId id="323" r:id="rId12"/>
    <p:sldId id="324" r:id="rId13"/>
    <p:sldId id="334" r:id="rId14"/>
    <p:sldId id="325" r:id="rId15"/>
    <p:sldId id="336" r:id="rId16"/>
    <p:sldId id="337" r:id="rId17"/>
    <p:sldId id="338" r:id="rId18"/>
    <p:sldId id="339" r:id="rId19"/>
    <p:sldId id="326" r:id="rId20"/>
    <p:sldId id="327" r:id="rId21"/>
    <p:sldId id="340" r:id="rId22"/>
    <p:sldId id="342" r:id="rId23"/>
    <p:sldId id="343" r:id="rId24"/>
    <p:sldId id="345" r:id="rId25"/>
    <p:sldId id="333" r:id="rId26"/>
  </p:sldIdLst>
  <p:sldSz cx="9144000" cy="6858000" type="screen4x3"/>
  <p:notesSz cx="6761163" cy="99425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21E289A9-60A7-4255-9EEB-30EE8F48F8F7}" type="datetimeFigureOut">
              <a:rPr lang="fr-FR" smtClean="0"/>
              <a:pPr/>
              <a:t>12/12/2015</a:t>
            </a:fld>
            <a:endParaRPr lang="fr-FR"/>
          </a:p>
        </p:txBody>
      </p:sp>
      <p:sp>
        <p:nvSpPr>
          <p:cNvPr id="4" name="Espace réservé de l'image des diapositives 3"/>
          <p:cNvSpPr>
            <a:spLocks noGrp="1" noRot="1" noChangeAspect="1"/>
          </p:cNvSpPr>
          <p:nvPr>
            <p:ph type="sldImg" idx="2"/>
          </p:nvPr>
        </p:nvSpPr>
        <p:spPr>
          <a:xfrm>
            <a:off x="1144588" y="1243013"/>
            <a:ext cx="4471987" cy="33559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29C0BE64-99F6-49E0-A520-BC8CDF56353F}" type="slidenum">
              <a:rPr lang="fr-FR" smtClean="0"/>
              <a:pPr/>
              <a:t>‹N°›</a:t>
            </a:fld>
            <a:endParaRPr lang="fr-FR"/>
          </a:p>
        </p:txBody>
      </p:sp>
    </p:spTree>
    <p:extLst>
      <p:ext uri="{BB962C8B-B14F-4D97-AF65-F5344CB8AC3E}">
        <p14:creationId xmlns:p14="http://schemas.microsoft.com/office/powerpoint/2010/main" xmlns="" val="465866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9C0BE64-99F6-49E0-A520-BC8CDF56353F}" type="slidenum">
              <a:rPr lang="fr-FR" smtClean="0"/>
              <a:pPr/>
              <a:t>1</a:t>
            </a:fld>
            <a:endParaRPr lang="fr-FR"/>
          </a:p>
        </p:txBody>
      </p:sp>
    </p:spTree>
    <p:extLst>
      <p:ext uri="{BB962C8B-B14F-4D97-AF65-F5344CB8AC3E}">
        <p14:creationId xmlns:p14="http://schemas.microsoft.com/office/powerpoint/2010/main" xmlns="" val="839005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9C0BE64-99F6-49E0-A520-BC8CDF56353F}" type="slidenum">
              <a:rPr lang="fr-FR" smtClean="0"/>
              <a:pPr/>
              <a:t>2</a:t>
            </a:fld>
            <a:endParaRPr lang="fr-FR"/>
          </a:p>
        </p:txBody>
      </p:sp>
    </p:spTree>
    <p:extLst>
      <p:ext uri="{BB962C8B-B14F-4D97-AF65-F5344CB8AC3E}">
        <p14:creationId xmlns:p14="http://schemas.microsoft.com/office/powerpoint/2010/main" xmlns="" val="1655924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a:ln/>
        </p:spPr>
      </p:sp>
      <p:sp>
        <p:nvSpPr>
          <p:cNvPr id="66563" name="Espace réservé des commentaires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smtClean="0">
              <a:latin typeface="Arial" panose="020B0604020202020204" pitchFamily="34" charset="0"/>
            </a:endParaRPr>
          </a:p>
        </p:txBody>
      </p:sp>
      <p:sp>
        <p:nvSpPr>
          <p:cNvPr id="66564" name="Espace réservé du numéro de diapositive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2744D-EFE6-46C2-85CB-E3173CBB044F}" type="slidenum">
              <a:rPr lang="fr-FR" smtClean="0"/>
              <a:pPr>
                <a:spcBef>
                  <a:spcPct val="0"/>
                </a:spcBef>
              </a:pPr>
              <a:t>25</a:t>
            </a:fld>
            <a:endParaRPr lang="fr-FR" smtClean="0"/>
          </a:p>
        </p:txBody>
      </p:sp>
    </p:spTree>
    <p:extLst>
      <p:ext uri="{BB962C8B-B14F-4D97-AF65-F5344CB8AC3E}">
        <p14:creationId xmlns:p14="http://schemas.microsoft.com/office/powerpoint/2010/main" xmlns="" val="303104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CC0F052D-C85E-4AD8-BC2E-24B540F33E25}" type="datetime1">
              <a:rPr lang="fr-FR" smtClean="0"/>
              <a:pPr/>
              <a:t>12/12/2015</a:t>
            </a:fld>
            <a:endParaRPr lang="fr-FR"/>
          </a:p>
        </p:txBody>
      </p:sp>
      <p:sp>
        <p:nvSpPr>
          <p:cNvPr id="5" name="Espace réservé du pied de page 4"/>
          <p:cNvSpPr>
            <a:spLocks noGrp="1"/>
          </p:cNvSpPr>
          <p:nvPr>
            <p:ph type="ftr" sz="quarter" idx="11"/>
          </p:nvPr>
        </p:nvSpPr>
        <p:spPr/>
        <p:txBody>
          <a:bodyPr/>
          <a:lstStyle/>
          <a:p>
            <a:r>
              <a:rPr lang="fr-FR" smtClean="0"/>
              <a:t>2ème journée scientifique SYNAPHARM</a:t>
            </a:r>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3152458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EB1E666-C0E1-4F62-92E5-B6ABC125ABDD}" type="datetime1">
              <a:rPr lang="fr-FR" smtClean="0"/>
              <a:pPr/>
              <a:t>12/12/2015</a:t>
            </a:fld>
            <a:endParaRPr lang="fr-FR"/>
          </a:p>
        </p:txBody>
      </p:sp>
      <p:sp>
        <p:nvSpPr>
          <p:cNvPr id="5" name="Espace réservé du pied de page 4"/>
          <p:cNvSpPr>
            <a:spLocks noGrp="1"/>
          </p:cNvSpPr>
          <p:nvPr>
            <p:ph type="ftr" sz="quarter" idx="11"/>
          </p:nvPr>
        </p:nvSpPr>
        <p:spPr/>
        <p:txBody>
          <a:bodyPr/>
          <a:lstStyle/>
          <a:p>
            <a:r>
              <a:rPr lang="fr-FR" smtClean="0"/>
              <a:t>2ème journée scientifique SYNAPHARM</a:t>
            </a:r>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4218051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D09493E-7455-40D8-BFF4-097DE53256C5}" type="datetime1">
              <a:rPr lang="fr-FR" smtClean="0"/>
              <a:pPr/>
              <a:t>12/12/2015</a:t>
            </a:fld>
            <a:endParaRPr lang="fr-FR"/>
          </a:p>
        </p:txBody>
      </p:sp>
      <p:sp>
        <p:nvSpPr>
          <p:cNvPr id="5" name="Espace réservé du pied de page 4"/>
          <p:cNvSpPr>
            <a:spLocks noGrp="1"/>
          </p:cNvSpPr>
          <p:nvPr>
            <p:ph type="ftr" sz="quarter" idx="11"/>
          </p:nvPr>
        </p:nvSpPr>
        <p:spPr/>
        <p:txBody>
          <a:bodyPr/>
          <a:lstStyle/>
          <a:p>
            <a:r>
              <a:rPr lang="fr-FR" smtClean="0"/>
              <a:t>2ème journée scientifique SYNAPHARM</a:t>
            </a:r>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291286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20C2937-1542-4524-AC7F-5765182336C9}" type="datetime1">
              <a:rPr lang="fr-FR" smtClean="0"/>
              <a:pPr/>
              <a:t>12/12/2015</a:t>
            </a:fld>
            <a:endParaRPr lang="fr-FR"/>
          </a:p>
        </p:txBody>
      </p:sp>
      <p:sp>
        <p:nvSpPr>
          <p:cNvPr id="6" name="Espace réservé du pied de page 5"/>
          <p:cNvSpPr>
            <a:spLocks noGrp="1"/>
          </p:cNvSpPr>
          <p:nvPr>
            <p:ph type="ftr" sz="quarter" idx="11"/>
          </p:nvPr>
        </p:nvSpPr>
        <p:spPr/>
        <p:txBody>
          <a:bodyPr/>
          <a:lstStyle/>
          <a:p>
            <a:r>
              <a:rPr lang="fr-FR" smtClean="0"/>
              <a:t>2ème journée scientifique SYNAPHARM</a:t>
            </a:r>
            <a:endParaRPr lang="fr-FR"/>
          </a:p>
        </p:txBody>
      </p:sp>
      <p:sp>
        <p:nvSpPr>
          <p:cNvPr id="7" name="Espace réservé du numéro de diapositive 6"/>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3701591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9C9B650-B3A6-4F63-B677-39D2E9984098}" type="datetime1">
              <a:rPr lang="fr-FR" smtClean="0"/>
              <a:pPr/>
              <a:t>12/12/2015</a:t>
            </a:fld>
            <a:endParaRPr lang="fr-FR"/>
          </a:p>
        </p:txBody>
      </p:sp>
      <p:sp>
        <p:nvSpPr>
          <p:cNvPr id="8" name="Espace réservé du pied de page 7"/>
          <p:cNvSpPr>
            <a:spLocks noGrp="1"/>
          </p:cNvSpPr>
          <p:nvPr>
            <p:ph type="ftr" sz="quarter" idx="11"/>
          </p:nvPr>
        </p:nvSpPr>
        <p:spPr/>
        <p:txBody>
          <a:bodyPr/>
          <a:lstStyle/>
          <a:p>
            <a:r>
              <a:rPr lang="fr-FR" smtClean="0"/>
              <a:t>2ème journée scientifique SYNAPHARM</a:t>
            </a:r>
            <a:endParaRPr lang="fr-FR"/>
          </a:p>
        </p:txBody>
      </p:sp>
      <p:sp>
        <p:nvSpPr>
          <p:cNvPr id="9" name="Espace réservé du numéro de diapositive 8"/>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3846390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67D0D16-7DD9-48CA-B82F-F823E855A8EC}" type="datetime1">
              <a:rPr lang="fr-FR" smtClean="0"/>
              <a:pPr/>
              <a:t>12/12/2015</a:t>
            </a:fld>
            <a:endParaRPr lang="fr-FR"/>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u numéro de diapositive 4"/>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1755234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A48718D-B8BC-4E8F-9C5F-BE587CD4B685}" type="datetime1">
              <a:rPr lang="fr-FR" smtClean="0"/>
              <a:pPr/>
              <a:t>12/12/2015</a:t>
            </a:fld>
            <a:endParaRPr lang="fr-FR"/>
          </a:p>
        </p:txBody>
      </p:sp>
      <p:sp>
        <p:nvSpPr>
          <p:cNvPr id="3" name="Espace réservé du pied de page 2"/>
          <p:cNvSpPr>
            <a:spLocks noGrp="1"/>
          </p:cNvSpPr>
          <p:nvPr>
            <p:ph type="ftr" sz="quarter" idx="11"/>
          </p:nvPr>
        </p:nvSpPr>
        <p:spPr/>
        <p:txBody>
          <a:bodyPr/>
          <a:lstStyle/>
          <a:p>
            <a:r>
              <a:rPr lang="fr-FR" smtClean="0"/>
              <a:t>2ème journée scientifique SYNAPHARM</a:t>
            </a:r>
            <a:endParaRPr lang="fr-FR"/>
          </a:p>
        </p:txBody>
      </p:sp>
      <p:sp>
        <p:nvSpPr>
          <p:cNvPr id="4" name="Espace réservé du numéro de diapositive 3"/>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127175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315B646-4760-45E7-9E02-135CA1C2E091}" type="datetime1">
              <a:rPr lang="fr-FR" smtClean="0"/>
              <a:pPr/>
              <a:t>12/12/2015</a:t>
            </a:fld>
            <a:endParaRPr lang="fr-FR"/>
          </a:p>
        </p:txBody>
      </p:sp>
      <p:sp>
        <p:nvSpPr>
          <p:cNvPr id="6" name="Espace réservé du pied de page 5"/>
          <p:cNvSpPr>
            <a:spLocks noGrp="1"/>
          </p:cNvSpPr>
          <p:nvPr>
            <p:ph type="ftr" sz="quarter" idx="11"/>
          </p:nvPr>
        </p:nvSpPr>
        <p:spPr/>
        <p:txBody>
          <a:bodyPr/>
          <a:lstStyle/>
          <a:p>
            <a:r>
              <a:rPr lang="fr-FR" smtClean="0"/>
              <a:t>2ème journée scientifique SYNAPHARM</a:t>
            </a:r>
            <a:endParaRPr lang="fr-FR"/>
          </a:p>
        </p:txBody>
      </p:sp>
      <p:sp>
        <p:nvSpPr>
          <p:cNvPr id="7" name="Espace réservé du numéro de diapositive 6"/>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3160422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34A888F-605A-42B3-A02E-21ACC39568A8}" type="datetime1">
              <a:rPr lang="fr-FR" smtClean="0"/>
              <a:pPr/>
              <a:t>12/12/2015</a:t>
            </a:fld>
            <a:endParaRPr lang="fr-FR"/>
          </a:p>
        </p:txBody>
      </p:sp>
      <p:sp>
        <p:nvSpPr>
          <p:cNvPr id="6" name="Espace réservé du pied de page 5"/>
          <p:cNvSpPr>
            <a:spLocks noGrp="1"/>
          </p:cNvSpPr>
          <p:nvPr>
            <p:ph type="ftr" sz="quarter" idx="11"/>
          </p:nvPr>
        </p:nvSpPr>
        <p:spPr/>
        <p:txBody>
          <a:bodyPr/>
          <a:lstStyle/>
          <a:p>
            <a:r>
              <a:rPr lang="fr-FR" smtClean="0"/>
              <a:t>2ème journée scientifique SYNAPHARM</a:t>
            </a:r>
            <a:endParaRPr lang="fr-FR"/>
          </a:p>
        </p:txBody>
      </p:sp>
      <p:sp>
        <p:nvSpPr>
          <p:cNvPr id="7" name="Espace réservé du numéro de diapositive 6"/>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51985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66C359C-0AC6-4D60-9BFC-018AA91F19E7}" type="datetime1">
              <a:rPr lang="fr-FR" smtClean="0"/>
              <a:pPr/>
              <a:t>12/12/2015</a:t>
            </a:fld>
            <a:endParaRPr lang="fr-FR"/>
          </a:p>
        </p:txBody>
      </p:sp>
      <p:sp>
        <p:nvSpPr>
          <p:cNvPr id="5" name="Espace réservé du pied de page 4"/>
          <p:cNvSpPr>
            <a:spLocks noGrp="1"/>
          </p:cNvSpPr>
          <p:nvPr>
            <p:ph type="ftr" sz="quarter" idx="11"/>
          </p:nvPr>
        </p:nvSpPr>
        <p:spPr/>
        <p:txBody>
          <a:bodyPr/>
          <a:lstStyle/>
          <a:p>
            <a:r>
              <a:rPr lang="fr-FR" smtClean="0"/>
              <a:t>2ème journée scientifique SYNAPHARM</a:t>
            </a:r>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3553137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BB0B971-16A7-4278-A66D-B68CBF03DD34}" type="datetime1">
              <a:rPr lang="fr-FR" smtClean="0"/>
              <a:pPr/>
              <a:t>12/12/2015</a:t>
            </a:fld>
            <a:endParaRPr lang="fr-FR"/>
          </a:p>
        </p:txBody>
      </p:sp>
      <p:sp>
        <p:nvSpPr>
          <p:cNvPr id="5" name="Espace réservé du pied de page 4"/>
          <p:cNvSpPr>
            <a:spLocks noGrp="1"/>
          </p:cNvSpPr>
          <p:nvPr>
            <p:ph type="ftr" sz="quarter" idx="11"/>
          </p:nvPr>
        </p:nvSpPr>
        <p:spPr/>
        <p:txBody>
          <a:bodyPr/>
          <a:lstStyle/>
          <a:p>
            <a:r>
              <a:rPr lang="fr-FR" smtClean="0"/>
              <a:t>2ème journée scientifique SYNAPHARM</a:t>
            </a:r>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1332664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301625" y="228600"/>
            <a:ext cx="8510588" cy="1325563"/>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301625" y="1676400"/>
            <a:ext cx="4194175" cy="44227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image de la bibliothèque 3"/>
          <p:cNvSpPr>
            <a:spLocks noGrp="1"/>
          </p:cNvSpPr>
          <p:nvPr>
            <p:ph type="clipArt" sz="half" idx="2"/>
          </p:nvPr>
        </p:nvSpPr>
        <p:spPr>
          <a:xfrm>
            <a:off x="4648200" y="1676400"/>
            <a:ext cx="4194175" cy="4422775"/>
          </a:xfrm>
        </p:spPr>
        <p:txBody>
          <a:bodyPr/>
          <a:lstStyle/>
          <a:p>
            <a:pPr lvl="0"/>
            <a:endParaRPr lang="fr-FR" noProof="0" smtClean="0"/>
          </a:p>
        </p:txBody>
      </p:sp>
      <p:sp>
        <p:nvSpPr>
          <p:cNvPr id="5" name="Rectangle 4"/>
          <p:cNvSpPr>
            <a:spLocks noGrp="1" noChangeArrowheads="1"/>
          </p:cNvSpPr>
          <p:nvPr>
            <p:ph type="dt" sz="half" idx="10"/>
          </p:nvPr>
        </p:nvSpPr>
        <p:spPr/>
        <p:txBody>
          <a:bodyPr/>
          <a:lstStyle>
            <a:lvl1pPr>
              <a:defRPr/>
            </a:lvl1pPr>
          </a:lstStyle>
          <a:p>
            <a:pPr>
              <a:defRPr/>
            </a:pPr>
            <a:fld id="{EFD3C66F-B53A-45DE-B78B-77183919479C}" type="datetime1">
              <a:rPr lang="fr-FR" smtClean="0"/>
              <a:pPr>
                <a:defRPr/>
              </a:pPr>
              <a:t>12/12/2015</a:t>
            </a:fld>
            <a:endParaRPr lang="fr-FR"/>
          </a:p>
        </p:txBody>
      </p:sp>
      <p:sp>
        <p:nvSpPr>
          <p:cNvPr id="6" name="Rectangle 5"/>
          <p:cNvSpPr>
            <a:spLocks noGrp="1" noChangeArrowheads="1"/>
          </p:cNvSpPr>
          <p:nvPr>
            <p:ph type="ftr" sz="quarter" idx="11"/>
          </p:nvPr>
        </p:nvSpPr>
        <p:spPr/>
        <p:txBody>
          <a:bodyPr/>
          <a:lstStyle>
            <a:lvl1pPr>
              <a:defRPr/>
            </a:lvl1pPr>
          </a:lstStyle>
          <a:p>
            <a:pPr>
              <a:defRPr/>
            </a:pPr>
            <a:r>
              <a:rPr lang="fr-FR" smtClean="0"/>
              <a:t>2ème journée scientifique SYNAPHARM</a:t>
            </a:r>
            <a:endParaRPr lang="fr-FR"/>
          </a:p>
        </p:txBody>
      </p:sp>
      <p:sp>
        <p:nvSpPr>
          <p:cNvPr id="7" name="Rectangle 6"/>
          <p:cNvSpPr>
            <a:spLocks noGrp="1" noChangeArrowheads="1"/>
          </p:cNvSpPr>
          <p:nvPr>
            <p:ph type="sldNum" sz="quarter" idx="12"/>
          </p:nvPr>
        </p:nvSpPr>
        <p:spPr/>
        <p:txBody>
          <a:bodyPr/>
          <a:lstStyle>
            <a:lvl1pPr>
              <a:defRPr/>
            </a:lvl1pPr>
          </a:lstStyle>
          <a:p>
            <a:pPr>
              <a:defRPr/>
            </a:pPr>
            <a:fld id="{81151E55-8A81-4725-BFAA-26285BE3B234}" type="slidenum">
              <a:rPr lang="fr-FR"/>
              <a:pPr>
                <a:defRPr/>
              </a:pPr>
              <a:t>‹N°›</a:t>
            </a:fld>
            <a:endParaRPr lang="fr-FR"/>
          </a:p>
        </p:txBody>
      </p:sp>
    </p:spTree>
    <p:extLst>
      <p:ext uri="{BB962C8B-B14F-4D97-AF65-F5344CB8AC3E}">
        <p14:creationId xmlns:p14="http://schemas.microsoft.com/office/powerpoint/2010/main" xmlns="" val="1663768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7FAE6-5BEF-4B5D-9456-4700B0E82A02}" type="datetime1">
              <a:rPr lang="fr-FR" smtClean="0"/>
              <a:pPr/>
              <a:t>12/12/2015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2ème journée scientifique SYNAPHARM</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A1C7B-0517-4F75-AB98-669C6AE91704}" type="slidenum">
              <a:rPr lang="fr-FR" smtClean="0"/>
              <a:pPr/>
              <a:t>‹N°›</a:t>
            </a:fld>
            <a:endParaRPr lang="fr-FR"/>
          </a:p>
        </p:txBody>
      </p:sp>
    </p:spTree>
    <p:extLst>
      <p:ext uri="{BB962C8B-B14F-4D97-AF65-F5344CB8AC3E}">
        <p14:creationId xmlns:p14="http://schemas.microsoft.com/office/powerpoint/2010/main" xmlns="" val="1008073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484785"/>
            <a:ext cx="7772400" cy="1800200"/>
          </a:xfrm>
        </p:spPr>
        <p:txBody>
          <a:bodyPr>
            <a:normAutofit/>
          </a:bodyPr>
          <a:lstStyle/>
          <a:p>
            <a:r>
              <a:rPr lang="fr-FR" b="1" dirty="0" smtClean="0"/>
              <a:t>REGLEMENTATION DES REACTIFS ET DISPOSITIFS MEDICAUX</a:t>
            </a:r>
            <a:endParaRPr lang="fr-FR" b="1" dirty="0"/>
          </a:p>
        </p:txBody>
      </p:sp>
      <p:sp>
        <p:nvSpPr>
          <p:cNvPr id="3" name="Sous-titre 2"/>
          <p:cNvSpPr>
            <a:spLocks noGrp="1"/>
          </p:cNvSpPr>
          <p:nvPr>
            <p:ph type="subTitle" idx="1"/>
          </p:nvPr>
        </p:nvSpPr>
        <p:spPr>
          <a:xfrm>
            <a:off x="1331640" y="4509120"/>
            <a:ext cx="6400800" cy="1368152"/>
          </a:xfrm>
        </p:spPr>
        <p:txBody>
          <a:bodyPr>
            <a:noAutofit/>
          </a:bodyPr>
          <a:lstStyle/>
          <a:p>
            <a:pPr algn="just">
              <a:lnSpc>
                <a:spcPct val="80000"/>
              </a:lnSpc>
              <a:defRPr/>
            </a:pPr>
            <a:endParaRPr lang="fr-FR" sz="2000" b="1" dirty="0" smtClean="0"/>
          </a:p>
          <a:p>
            <a:pPr>
              <a:lnSpc>
                <a:spcPct val="80000"/>
              </a:lnSpc>
              <a:defRPr/>
            </a:pPr>
            <a:r>
              <a:rPr lang="fr-FR" sz="2000" b="1" dirty="0" smtClean="0"/>
              <a:t>Dr SANGO Fanta SANGHO, DGA/DPM</a:t>
            </a:r>
            <a:endParaRPr lang="fr-FR" sz="2000" b="1" dirty="0"/>
          </a:p>
          <a:p>
            <a:pPr>
              <a:lnSpc>
                <a:spcPct val="80000"/>
              </a:lnSpc>
              <a:defRPr/>
            </a:pPr>
            <a:r>
              <a:rPr lang="fr-FR" sz="2000" b="1" u="sng" dirty="0"/>
              <a:t>Dr </a:t>
            </a:r>
            <a:r>
              <a:rPr lang="fr-FR" sz="2000" b="1" u="sng" dirty="0" smtClean="0"/>
              <a:t>TRAORE </a:t>
            </a:r>
            <a:r>
              <a:rPr lang="fr-FR" sz="2000" b="1" u="sng" dirty="0" err="1" smtClean="0"/>
              <a:t>Assitan</a:t>
            </a:r>
            <a:r>
              <a:rPr lang="fr-FR" sz="2000" b="1" u="sng" dirty="0" smtClean="0"/>
              <a:t> KALOGA, Chef de division Réglementation</a:t>
            </a:r>
            <a:endParaRPr lang="fr-FR" sz="2000" b="1" u="sng"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D95CD8F2-D368-4DDB-8FB6-85CE1438408C}"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a:t>
            </a:fld>
            <a:endParaRPr lang="fr-F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16736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PLAN DE PRESENTATION</a:t>
            </a:r>
            <a:endParaRPr lang="fr-FR" b="1" dirty="0"/>
          </a:p>
        </p:txBody>
      </p:sp>
      <p:sp>
        <p:nvSpPr>
          <p:cNvPr id="3" name="Espace réservé du contenu 2"/>
          <p:cNvSpPr>
            <a:spLocks noGrp="1"/>
          </p:cNvSpPr>
          <p:nvPr>
            <p:ph idx="1"/>
          </p:nvPr>
        </p:nvSpPr>
        <p:spPr>
          <a:xfrm>
            <a:off x="457200" y="1340768"/>
            <a:ext cx="8229600" cy="4968552"/>
          </a:xfrm>
        </p:spPr>
        <p:txBody>
          <a:bodyPr>
            <a:noAutofit/>
          </a:bodyPr>
          <a:lstStyle/>
          <a:p>
            <a:pPr marL="0" indent="0" algn="just">
              <a:spcBef>
                <a:spcPts val="0"/>
              </a:spcBef>
              <a:buNone/>
            </a:pPr>
            <a:r>
              <a:rPr lang="fr-FR" sz="4000" dirty="0" smtClean="0"/>
              <a:t>Présentation de la DPM</a:t>
            </a:r>
          </a:p>
          <a:p>
            <a:pPr marL="0" indent="0" algn="just">
              <a:spcBef>
                <a:spcPts val="0"/>
              </a:spcBef>
              <a:buNone/>
            </a:pPr>
            <a:endParaRPr lang="fr-FR" sz="4000" dirty="0" smtClean="0"/>
          </a:p>
          <a:p>
            <a:pPr marL="0" indent="0" algn="just">
              <a:spcBef>
                <a:spcPts val="0"/>
              </a:spcBef>
              <a:buNone/>
            </a:pPr>
            <a:r>
              <a:rPr lang="fr-FR" sz="4000" dirty="0" smtClean="0"/>
              <a:t>Réglementation des réactifs et dispositifs médicaux</a:t>
            </a:r>
          </a:p>
          <a:p>
            <a:pPr marL="571500" indent="-571500" algn="just">
              <a:spcBef>
                <a:spcPts val="0"/>
              </a:spcBef>
              <a:buAutoNum type="romanUcPeriod"/>
            </a:pPr>
            <a:endParaRPr lang="fr-FR" sz="4000" dirty="0" smtClean="0"/>
          </a:p>
          <a:p>
            <a:pPr marL="0" indent="0" algn="just">
              <a:spcBef>
                <a:spcPts val="0"/>
              </a:spcBef>
              <a:buNone/>
            </a:pPr>
            <a:r>
              <a:rPr lang="fr-FR" sz="4000" dirty="0" smtClean="0"/>
              <a:t>Difficultés</a:t>
            </a:r>
          </a:p>
          <a:p>
            <a:pPr marL="571500" indent="-571500" algn="just">
              <a:spcBef>
                <a:spcPts val="0"/>
              </a:spcBef>
              <a:buAutoNum type="romanUcPeriod"/>
            </a:pPr>
            <a:endParaRPr lang="fr-FR" sz="4000" dirty="0" smtClean="0"/>
          </a:p>
          <a:p>
            <a:pPr marL="0" indent="0" algn="just">
              <a:spcBef>
                <a:spcPts val="0"/>
              </a:spcBef>
              <a:buNone/>
            </a:pPr>
            <a:r>
              <a:rPr lang="fr-FR" sz="4000" dirty="0" smtClean="0"/>
              <a:t>Perspectives</a:t>
            </a:r>
          </a:p>
        </p:txBody>
      </p:sp>
      <p:sp>
        <p:nvSpPr>
          <p:cNvPr id="4" name="Espace réservé du pied de page 3"/>
          <p:cNvSpPr>
            <a:spLocks noGrp="1"/>
          </p:cNvSpPr>
          <p:nvPr>
            <p:ph type="ftr" sz="quarter" idx="11"/>
          </p:nvPr>
        </p:nvSpPr>
        <p:spPr>
          <a:xfrm>
            <a:off x="2195736" y="6356350"/>
            <a:ext cx="4968552" cy="365125"/>
          </a:xfrm>
        </p:spPr>
        <p:txBody>
          <a:bodyPr/>
          <a:lstStyle/>
          <a:p>
            <a:r>
              <a:rPr lang="fr-FR" dirty="0" smtClean="0"/>
              <a:t>2ème journée scientifique SYNAPHARM</a:t>
            </a:r>
            <a:endParaRPr lang="fr-FR" dirty="0"/>
          </a:p>
        </p:txBody>
      </p:sp>
      <p:sp>
        <p:nvSpPr>
          <p:cNvPr id="5" name="Espace réservé de la date 4"/>
          <p:cNvSpPr>
            <a:spLocks noGrp="1"/>
          </p:cNvSpPr>
          <p:nvPr>
            <p:ph type="dt" sz="half" idx="10"/>
          </p:nvPr>
        </p:nvSpPr>
        <p:spPr/>
        <p:txBody>
          <a:bodyPr/>
          <a:lstStyle/>
          <a:p>
            <a:fld id="{40BA4719-5D11-45CD-954B-D6A9020292DA}"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2</a:t>
            </a:fld>
            <a:endParaRPr lang="fr-FR" dirty="0"/>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97693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64704"/>
            <a:ext cx="8229600" cy="799662"/>
          </a:xfrm>
        </p:spPr>
        <p:txBody>
          <a:bodyPr>
            <a:normAutofit fontScale="90000"/>
          </a:bodyPr>
          <a:lstStyle/>
          <a:p>
            <a:r>
              <a:rPr lang="fr-FR" sz="3200" b="1" dirty="0" smtClean="0"/>
              <a:t> </a:t>
            </a:r>
            <a:r>
              <a:rPr lang="fr-FR" sz="4900" b="1" dirty="0" smtClean="0"/>
              <a:t>Présentation de la DPM (1/6)</a:t>
            </a:r>
            <a:endParaRPr lang="fr-FR" sz="4900" b="1" dirty="0"/>
          </a:p>
        </p:txBody>
      </p:sp>
      <p:sp>
        <p:nvSpPr>
          <p:cNvPr id="3" name="Espace réservé du contenu 2"/>
          <p:cNvSpPr>
            <a:spLocks noGrp="1"/>
          </p:cNvSpPr>
          <p:nvPr>
            <p:ph idx="1"/>
          </p:nvPr>
        </p:nvSpPr>
        <p:spPr>
          <a:xfrm>
            <a:off x="457200" y="1600200"/>
            <a:ext cx="8435280" cy="4709120"/>
          </a:xfrm>
        </p:spPr>
        <p:txBody>
          <a:bodyPr>
            <a:normAutofit lnSpcReduction="10000"/>
          </a:bodyPr>
          <a:lstStyle/>
          <a:p>
            <a:pPr algn="just" eaLnBrk="0" hangingPunct="0">
              <a:lnSpc>
                <a:spcPct val="120000"/>
              </a:lnSpc>
              <a:spcBef>
                <a:spcPts val="1200"/>
              </a:spcBef>
              <a:buClr>
                <a:schemeClr val="folHlink"/>
              </a:buClr>
              <a:buSzPct val="60000"/>
              <a:buFont typeface="Wingdings" pitchFamily="2" charset="2"/>
              <a:buChar char="n"/>
            </a:pPr>
            <a:r>
              <a:rPr lang="fr-FR" altLang="fr-FR" sz="3600" dirty="0"/>
              <a:t>Créée par l’Ordonnance N°00-39/P-RM du 20 septembre 2000,</a:t>
            </a:r>
          </a:p>
          <a:p>
            <a:pPr marL="342900" lvl="1" indent="-342900" algn="just" eaLnBrk="0" hangingPunct="0">
              <a:lnSpc>
                <a:spcPct val="120000"/>
              </a:lnSpc>
              <a:spcBef>
                <a:spcPts val="1200"/>
              </a:spcBef>
              <a:buClr>
                <a:schemeClr val="folHlink"/>
              </a:buClr>
              <a:buSzPct val="60000"/>
              <a:buFont typeface="Wingdings" pitchFamily="2" charset="2"/>
              <a:buChar char="n"/>
            </a:pPr>
            <a:r>
              <a:rPr lang="fr-FR" altLang="fr-FR" sz="3600" dirty="0"/>
              <a:t> Organisation et modalités de fonctionnement définies par Décret N°00-585/P-RM 23 novembre 2000 qui a été modifié par le Décret </a:t>
            </a:r>
            <a:r>
              <a:rPr lang="fr-FR" altLang="fr-FR" sz="3600" dirty="0" smtClean="0"/>
              <a:t>N°2011-753/P-RM </a:t>
            </a:r>
            <a:r>
              <a:rPr lang="fr-FR" altLang="fr-FR" sz="3600" dirty="0"/>
              <a:t>du 17 novembre </a:t>
            </a:r>
            <a:r>
              <a:rPr lang="fr-FR" altLang="fr-FR" sz="3600" dirty="0" smtClean="0"/>
              <a:t>2011</a:t>
            </a:r>
            <a:r>
              <a:rPr lang="fr-FR" altLang="fr-FR" dirty="0"/>
              <a:t>.</a:t>
            </a:r>
          </a:p>
          <a:p>
            <a:pPr algn="just" eaLnBrk="0" hangingPunct="0">
              <a:lnSpc>
                <a:spcPct val="120000"/>
              </a:lnSpc>
              <a:spcBef>
                <a:spcPts val="1200"/>
              </a:spcBef>
              <a:buClr>
                <a:schemeClr val="folHlink"/>
              </a:buClr>
              <a:buSzPct val="60000"/>
              <a:buFont typeface="Wingdings" pitchFamily="2" charset="2"/>
              <a:buChar char="n"/>
            </a:pPr>
            <a:endParaRPr lang="fr-FR" sz="3600" dirty="0" smtClean="0"/>
          </a:p>
          <a:p>
            <a:pPr marL="0" indent="0">
              <a:buNone/>
            </a:pPr>
            <a:endParaRPr lang="fr-FR" dirty="0"/>
          </a:p>
        </p:txBody>
      </p:sp>
      <p:sp>
        <p:nvSpPr>
          <p:cNvPr id="4" name="Espace réservé du pied de page 3"/>
          <p:cNvSpPr>
            <a:spLocks noGrp="1"/>
          </p:cNvSpPr>
          <p:nvPr>
            <p:ph type="ftr" sz="quarter" idx="11"/>
          </p:nvPr>
        </p:nvSpPr>
        <p:spPr/>
        <p:txBody>
          <a:bodyPr/>
          <a:lstStyle/>
          <a:p>
            <a:r>
              <a:rPr lang="fr-FR" dirty="0" smtClean="0"/>
              <a:t>2ème journée scientifique SYNAPHARM</a:t>
            </a:r>
            <a:endParaRPr lang="fr-FR" dirty="0"/>
          </a:p>
        </p:txBody>
      </p:sp>
      <p:sp>
        <p:nvSpPr>
          <p:cNvPr id="5" name="Espace réservé de la date 4"/>
          <p:cNvSpPr>
            <a:spLocks noGrp="1"/>
          </p:cNvSpPr>
          <p:nvPr>
            <p:ph type="dt" sz="half" idx="10"/>
          </p:nvPr>
        </p:nvSpPr>
        <p:spPr/>
        <p:txBody>
          <a:bodyPr/>
          <a:lstStyle/>
          <a:p>
            <a:fld id="{48C841F9-EBF8-4292-95C2-6B1733032CF0}"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3</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1" y="133879"/>
            <a:ext cx="1080120" cy="8214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9498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64704"/>
            <a:ext cx="8229600" cy="835496"/>
          </a:xfrm>
        </p:spPr>
        <p:txBody>
          <a:bodyPr>
            <a:normAutofit fontScale="90000"/>
          </a:bodyPr>
          <a:lstStyle/>
          <a:p>
            <a:r>
              <a:rPr lang="fr-FR" sz="4900" b="1" dirty="0"/>
              <a:t>Présentation de la </a:t>
            </a:r>
            <a:r>
              <a:rPr lang="fr-FR" sz="4900" b="1" dirty="0" smtClean="0"/>
              <a:t>DPM (2/6)</a:t>
            </a:r>
            <a:endParaRPr lang="fr-FR" sz="4900" b="1" dirty="0"/>
          </a:p>
        </p:txBody>
      </p:sp>
      <p:sp>
        <p:nvSpPr>
          <p:cNvPr id="3" name="Espace réservé du contenu 2"/>
          <p:cNvSpPr>
            <a:spLocks noGrp="1"/>
          </p:cNvSpPr>
          <p:nvPr>
            <p:ph idx="1"/>
          </p:nvPr>
        </p:nvSpPr>
        <p:spPr>
          <a:xfrm>
            <a:off x="457200" y="1628800"/>
            <a:ext cx="8435280" cy="4752528"/>
          </a:xfrm>
        </p:spPr>
        <p:txBody>
          <a:bodyPr>
            <a:normAutofit fontScale="92500" lnSpcReduction="10000"/>
          </a:bodyPr>
          <a:lstStyle/>
          <a:p>
            <a:pPr marL="457200" lvl="1" indent="0" algn="just">
              <a:lnSpc>
                <a:spcPct val="120000"/>
              </a:lnSpc>
              <a:spcBef>
                <a:spcPts val="1200"/>
              </a:spcBef>
              <a:buClr>
                <a:srgbClr val="0000FF"/>
              </a:buClr>
              <a:buNone/>
            </a:pPr>
            <a:r>
              <a:rPr lang="fr-FR" sz="4000" b="1" dirty="0" smtClean="0"/>
              <a:t>Missions</a:t>
            </a:r>
          </a:p>
          <a:p>
            <a:pPr lvl="1" algn="just">
              <a:lnSpc>
                <a:spcPct val="120000"/>
              </a:lnSpc>
              <a:spcBef>
                <a:spcPts val="1200"/>
              </a:spcBef>
              <a:buClr>
                <a:srgbClr val="0000FF"/>
              </a:buClr>
              <a:buFont typeface="Wingdings" panose="05000000000000000000" pitchFamily="2" charset="2"/>
              <a:buChar char="q"/>
            </a:pPr>
            <a:r>
              <a:rPr lang="fr-FR" altLang="fr-FR" sz="3900" dirty="0" smtClean="0"/>
              <a:t>Elaborer </a:t>
            </a:r>
            <a:r>
              <a:rPr lang="fr-FR" altLang="fr-FR" sz="3900" dirty="0"/>
              <a:t>les éléments de la </a:t>
            </a:r>
            <a:r>
              <a:rPr lang="fr-FR" altLang="fr-FR" sz="3900" dirty="0" smtClean="0"/>
              <a:t>Politique Pharmaceutique Nationale (PPN), </a:t>
            </a:r>
            <a:endParaRPr lang="fr-FR" altLang="fr-FR" sz="3900" dirty="0"/>
          </a:p>
          <a:p>
            <a:pPr lvl="1" algn="just">
              <a:lnSpc>
                <a:spcPct val="120000"/>
              </a:lnSpc>
              <a:spcBef>
                <a:spcPts val="1200"/>
              </a:spcBef>
              <a:buClr>
                <a:srgbClr val="0000FF"/>
              </a:buClr>
              <a:buFont typeface="Wingdings" panose="05000000000000000000" pitchFamily="2" charset="2"/>
              <a:buChar char="q"/>
            </a:pPr>
            <a:r>
              <a:rPr lang="fr-FR" altLang="fr-FR" sz="3900" dirty="0"/>
              <a:t>Veiller à en assurer l’exécution et </a:t>
            </a:r>
            <a:r>
              <a:rPr lang="fr-FR" altLang="fr-FR" sz="3900" dirty="0" smtClean="0"/>
              <a:t>assurer </a:t>
            </a:r>
            <a:r>
              <a:rPr lang="fr-FR" altLang="fr-FR" sz="3900" dirty="0"/>
              <a:t>la coordination et le contrôle des services qui concourent à la mise en œuvre de cette politique.</a:t>
            </a:r>
          </a:p>
          <a:p>
            <a:endParaRPr lang="fr-FR" dirty="0" smtClean="0"/>
          </a:p>
          <a:p>
            <a:pPr marL="0" indent="0">
              <a:buNone/>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76B8471A-28BF-436E-825C-14CC36BFCD55}"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4</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65464"/>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52117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6712"/>
            <a:ext cx="8229600" cy="562597"/>
          </a:xfrm>
        </p:spPr>
        <p:txBody>
          <a:bodyPr>
            <a:normAutofit fontScale="90000"/>
          </a:bodyPr>
          <a:lstStyle/>
          <a:p>
            <a:r>
              <a:rPr lang="fr-FR" sz="3200" b="1" dirty="0" smtClean="0"/>
              <a:t> </a:t>
            </a:r>
            <a:r>
              <a:rPr lang="fr-FR" sz="4900" b="1" dirty="0" smtClean="0"/>
              <a:t>Présentation de la DPM (3/6)</a:t>
            </a:r>
            <a:endParaRPr lang="fr-FR" sz="4900" b="1" dirty="0"/>
          </a:p>
        </p:txBody>
      </p:sp>
      <p:sp>
        <p:nvSpPr>
          <p:cNvPr id="3" name="Espace réservé du contenu 2"/>
          <p:cNvSpPr>
            <a:spLocks noGrp="1"/>
          </p:cNvSpPr>
          <p:nvPr>
            <p:ph idx="1"/>
          </p:nvPr>
        </p:nvSpPr>
        <p:spPr>
          <a:xfrm>
            <a:off x="107504" y="1413164"/>
            <a:ext cx="8928992" cy="5040172"/>
          </a:xfrm>
        </p:spPr>
        <p:txBody>
          <a:bodyPr>
            <a:normAutofit fontScale="92500" lnSpcReduction="10000"/>
          </a:bodyPr>
          <a:lstStyle/>
          <a:p>
            <a:pPr marL="457200" lvl="1" indent="0" algn="just">
              <a:lnSpc>
                <a:spcPct val="120000"/>
              </a:lnSpc>
              <a:buNone/>
            </a:pPr>
            <a:r>
              <a:rPr lang="fr-FR" altLang="fr-FR" sz="3200" b="1" dirty="0"/>
              <a:t>A ce titre elle est chargée </a:t>
            </a:r>
            <a:r>
              <a:rPr lang="fr-FR" altLang="fr-FR" sz="3200" b="1" dirty="0" smtClean="0"/>
              <a:t>:</a:t>
            </a:r>
            <a:endParaRPr lang="fr-FR" altLang="fr-FR" sz="3200" dirty="0" smtClean="0"/>
          </a:p>
          <a:p>
            <a:pPr lvl="1" algn="just">
              <a:lnSpc>
                <a:spcPct val="120000"/>
              </a:lnSpc>
              <a:buFont typeface="Wingdings" pitchFamily="2" charset="2"/>
              <a:buChar char="v"/>
            </a:pPr>
            <a:r>
              <a:rPr lang="fr-FR" altLang="fr-FR" sz="3200" dirty="0" smtClean="0"/>
              <a:t>Définir </a:t>
            </a:r>
            <a:r>
              <a:rPr lang="fr-FR" altLang="fr-FR" sz="3200" dirty="0"/>
              <a:t>la réglementation pharmaceutique ;</a:t>
            </a:r>
          </a:p>
          <a:p>
            <a:pPr lvl="1" algn="just">
              <a:lnSpc>
                <a:spcPct val="120000"/>
              </a:lnSpc>
              <a:buFont typeface="Wingdings" pitchFamily="2" charset="2"/>
              <a:buChar char="v"/>
            </a:pPr>
            <a:r>
              <a:rPr lang="fr-FR" altLang="fr-FR" sz="3200" dirty="0"/>
              <a:t>Instruire et suivre les dossiers </a:t>
            </a:r>
            <a:r>
              <a:rPr lang="fr-FR" altLang="fr-FR" sz="3200" dirty="0" smtClean="0"/>
              <a:t>d’Autorisation </a:t>
            </a:r>
            <a:r>
              <a:rPr lang="fr-FR" altLang="fr-FR" sz="3200" dirty="0"/>
              <a:t>de; </a:t>
            </a:r>
            <a:r>
              <a:rPr lang="fr-FR" altLang="fr-FR" sz="3200" dirty="0" smtClean="0"/>
              <a:t>Mise </a:t>
            </a:r>
            <a:r>
              <a:rPr lang="fr-FR" altLang="fr-FR" sz="3200" dirty="0"/>
              <a:t>sur le </a:t>
            </a:r>
            <a:r>
              <a:rPr lang="fr-FR" altLang="fr-FR" sz="3200" dirty="0" smtClean="0"/>
              <a:t>Marché (AMM) national </a:t>
            </a:r>
            <a:r>
              <a:rPr lang="fr-FR" altLang="fr-FR" sz="3200" dirty="0"/>
              <a:t>des médicaments ;</a:t>
            </a:r>
          </a:p>
          <a:p>
            <a:pPr lvl="1" algn="just">
              <a:lnSpc>
                <a:spcPct val="120000"/>
              </a:lnSpc>
              <a:buFont typeface="Wingdings" pitchFamily="2" charset="2"/>
              <a:buChar char="v"/>
            </a:pPr>
            <a:r>
              <a:rPr lang="fr-FR" altLang="fr-FR" sz="3200" dirty="0"/>
              <a:t>Elaborer et mettre en œuvre les programmes nationaux des médicaments ;</a:t>
            </a:r>
          </a:p>
          <a:p>
            <a:pPr lvl="1" algn="just">
              <a:lnSpc>
                <a:spcPct val="120000"/>
              </a:lnSpc>
              <a:buFont typeface="Wingdings" pitchFamily="2" charset="2"/>
              <a:buChar char="v"/>
            </a:pPr>
            <a:r>
              <a:rPr lang="fr-FR" altLang="fr-FR" sz="3200" dirty="0"/>
              <a:t>Développer des outils d’aide à l’usage rationnel des médicaments.</a:t>
            </a:r>
          </a:p>
          <a:p>
            <a:pPr marL="0" indent="0">
              <a:buNone/>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1B48ACEA-F9C3-4234-9997-5CD4AA90976B}"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5</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1"/>
            <a:ext cx="946845" cy="720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17844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08720"/>
            <a:ext cx="8229600" cy="508917"/>
          </a:xfrm>
        </p:spPr>
        <p:txBody>
          <a:bodyPr>
            <a:normAutofit fontScale="90000"/>
          </a:bodyPr>
          <a:lstStyle/>
          <a:p>
            <a:r>
              <a:rPr lang="fr-FR" sz="3200" b="1" dirty="0" smtClean="0"/>
              <a:t> </a:t>
            </a:r>
            <a:r>
              <a:rPr lang="fr-FR" sz="4900" b="1" dirty="0"/>
              <a:t>Présentation de la DPM </a:t>
            </a:r>
            <a:r>
              <a:rPr lang="fr-FR" sz="4900" b="1" dirty="0" smtClean="0"/>
              <a:t>(4/6)</a:t>
            </a:r>
            <a:endParaRPr lang="fr-FR" sz="4900" b="1" dirty="0"/>
          </a:p>
        </p:txBody>
      </p:sp>
      <p:sp>
        <p:nvSpPr>
          <p:cNvPr id="3" name="Espace réservé du contenu 2"/>
          <p:cNvSpPr>
            <a:spLocks noGrp="1"/>
          </p:cNvSpPr>
          <p:nvPr>
            <p:ph idx="1"/>
          </p:nvPr>
        </p:nvSpPr>
        <p:spPr>
          <a:xfrm>
            <a:off x="251520" y="1484784"/>
            <a:ext cx="8712968" cy="4968552"/>
          </a:xfrm>
        </p:spPr>
        <p:txBody>
          <a:bodyPr>
            <a:normAutofit fontScale="85000" lnSpcReduction="20000"/>
          </a:bodyPr>
          <a:lstStyle/>
          <a:p>
            <a:pPr marL="457200" lvl="1" indent="0" algn="just">
              <a:buNone/>
            </a:pPr>
            <a:r>
              <a:rPr lang="fr-FR" sz="4200" dirty="0"/>
              <a:t>Trois divisions composent la </a:t>
            </a:r>
            <a:r>
              <a:rPr lang="fr-FR" sz="4200" dirty="0" smtClean="0"/>
              <a:t>DPM</a:t>
            </a:r>
            <a:r>
              <a:rPr lang="fr-FR" sz="4200" b="1" dirty="0"/>
              <a:t> </a:t>
            </a:r>
          </a:p>
          <a:p>
            <a:pPr marL="457200" lvl="1" indent="0" algn="just">
              <a:buFont typeface="Wingdings" pitchFamily="2" charset="2"/>
              <a:buNone/>
            </a:pPr>
            <a:r>
              <a:rPr lang="fr-FR" sz="4200" b="1" dirty="0" smtClean="0"/>
              <a:t> 1</a:t>
            </a:r>
            <a:r>
              <a:rPr lang="fr-FR" altLang="fr-FR" sz="4200" dirty="0" smtClean="0"/>
              <a:t>.</a:t>
            </a:r>
            <a:r>
              <a:rPr lang="fr-FR" altLang="fr-FR" sz="4200" b="1" dirty="0" smtClean="0"/>
              <a:t> </a:t>
            </a:r>
            <a:r>
              <a:rPr lang="fr-FR" altLang="fr-FR" sz="4200" b="1" dirty="0"/>
              <a:t>Division Réglementation et Suivi de l’exercice de la profession pharmaceutique : 3 sections </a:t>
            </a:r>
          </a:p>
          <a:p>
            <a:pPr marL="457200" lvl="1" indent="0" algn="just">
              <a:spcBef>
                <a:spcPts val="0"/>
              </a:spcBef>
              <a:buFont typeface="Wingdings" pitchFamily="2" charset="2"/>
              <a:buNone/>
            </a:pPr>
            <a:r>
              <a:rPr lang="fr-FR" altLang="fr-FR" b="1" dirty="0"/>
              <a:t>       </a:t>
            </a:r>
            <a:endParaRPr lang="fr-FR" altLang="fr-FR" dirty="0"/>
          </a:p>
          <a:p>
            <a:pPr algn="just">
              <a:spcBef>
                <a:spcPts val="1200"/>
              </a:spcBef>
              <a:buFont typeface="Wingdings" panose="05000000000000000000" pitchFamily="2" charset="2"/>
              <a:buChar char="Ø"/>
            </a:pPr>
            <a:r>
              <a:rPr lang="fr-FR" altLang="fr-FR" sz="4200" dirty="0" smtClean="0"/>
              <a:t> </a:t>
            </a:r>
            <a:r>
              <a:rPr lang="fr-FR" altLang="fr-FR" sz="4200" dirty="0"/>
              <a:t>Réglementation, </a:t>
            </a:r>
          </a:p>
          <a:p>
            <a:pPr algn="just">
              <a:spcBef>
                <a:spcPts val="1200"/>
              </a:spcBef>
              <a:buFont typeface="Wingdings" panose="05000000000000000000" pitchFamily="2" charset="2"/>
              <a:buChar char="Ø"/>
            </a:pPr>
            <a:r>
              <a:rPr lang="fr-FR" altLang="fr-FR" sz="4200" dirty="0" smtClean="0"/>
              <a:t> Suivi </a:t>
            </a:r>
            <a:r>
              <a:rPr lang="fr-FR" altLang="fr-FR" sz="4200" dirty="0"/>
              <a:t>et Contrôle de l’Exercice de la Profession Pharmaceutique </a:t>
            </a:r>
            <a:r>
              <a:rPr lang="fr-FR" altLang="fr-FR" sz="4200" dirty="0" smtClean="0"/>
              <a:t> et </a:t>
            </a:r>
            <a:endParaRPr lang="fr-FR" altLang="fr-FR" sz="4200" dirty="0"/>
          </a:p>
          <a:p>
            <a:pPr algn="just">
              <a:spcBef>
                <a:spcPts val="1200"/>
              </a:spcBef>
              <a:buFont typeface="Wingdings" panose="05000000000000000000" pitchFamily="2" charset="2"/>
              <a:buChar char="Ø"/>
            </a:pPr>
            <a:r>
              <a:rPr lang="fr-FR" altLang="fr-FR" sz="4200" dirty="0" smtClean="0"/>
              <a:t> </a:t>
            </a:r>
            <a:r>
              <a:rPr lang="fr-FR" altLang="fr-FR" sz="4200" dirty="0"/>
              <a:t>Homologation des produits </a:t>
            </a:r>
            <a:r>
              <a:rPr lang="fr-FR" altLang="fr-FR" sz="4200" dirty="0" smtClean="0"/>
              <a:t>pharmaceutiques;</a:t>
            </a:r>
            <a:endParaRPr lang="fr-FR" sz="4200" dirty="0" smtClean="0"/>
          </a:p>
          <a:p>
            <a:pPr marL="0" indent="0">
              <a:buNone/>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BC8BA006-F1E0-46E0-91F6-EC5209694C17}"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6</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9" y="188641"/>
            <a:ext cx="1008112" cy="766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37910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6712"/>
            <a:ext cx="8229600" cy="648072"/>
          </a:xfrm>
        </p:spPr>
        <p:txBody>
          <a:bodyPr>
            <a:noAutofit/>
          </a:bodyPr>
          <a:lstStyle/>
          <a:p>
            <a:r>
              <a:rPr lang="fr-FR" b="1" dirty="0" smtClean="0"/>
              <a:t>  </a:t>
            </a:r>
            <a:r>
              <a:rPr lang="fr-FR" b="1" dirty="0"/>
              <a:t>Présentation de la DPM </a:t>
            </a:r>
            <a:r>
              <a:rPr lang="fr-FR" b="1" dirty="0" smtClean="0"/>
              <a:t>(5/6)</a:t>
            </a:r>
            <a:endParaRPr lang="fr-FR" b="1" dirty="0"/>
          </a:p>
        </p:txBody>
      </p:sp>
      <p:sp>
        <p:nvSpPr>
          <p:cNvPr id="3" name="Espace réservé du contenu 2"/>
          <p:cNvSpPr>
            <a:spLocks noGrp="1"/>
          </p:cNvSpPr>
          <p:nvPr>
            <p:ph idx="1"/>
          </p:nvPr>
        </p:nvSpPr>
        <p:spPr>
          <a:xfrm>
            <a:off x="107504" y="1484784"/>
            <a:ext cx="8856984" cy="4896544"/>
          </a:xfrm>
        </p:spPr>
        <p:txBody>
          <a:bodyPr>
            <a:normAutofit fontScale="92500"/>
          </a:bodyPr>
          <a:lstStyle/>
          <a:p>
            <a:pPr marL="457200" lvl="1" indent="0" algn="just">
              <a:lnSpc>
                <a:spcPct val="120000"/>
              </a:lnSpc>
              <a:spcBef>
                <a:spcPts val="0"/>
              </a:spcBef>
              <a:buFont typeface="Wingdings" pitchFamily="2" charset="2"/>
              <a:buNone/>
            </a:pPr>
            <a:r>
              <a:rPr lang="fr-FR" sz="4200" b="1" dirty="0" smtClean="0"/>
              <a:t>2</a:t>
            </a:r>
            <a:r>
              <a:rPr lang="fr-FR" altLang="fr-FR" sz="4200" dirty="0" smtClean="0"/>
              <a:t>. </a:t>
            </a:r>
            <a:r>
              <a:rPr lang="fr-FR" altLang="fr-FR" sz="4200" b="1" dirty="0" smtClean="0"/>
              <a:t>Division </a:t>
            </a:r>
            <a:r>
              <a:rPr lang="fr-FR" altLang="fr-FR" sz="4200" b="1" dirty="0"/>
              <a:t>Assurance Qualité et Economie du Médicament </a:t>
            </a:r>
            <a:r>
              <a:rPr lang="fr-FR" altLang="fr-FR" sz="4200" b="1" dirty="0" smtClean="0"/>
              <a:t>: 3 sections</a:t>
            </a:r>
          </a:p>
          <a:p>
            <a:pPr marL="457200" lvl="1" indent="0" algn="just">
              <a:lnSpc>
                <a:spcPct val="120000"/>
              </a:lnSpc>
              <a:spcBef>
                <a:spcPts val="0"/>
              </a:spcBef>
              <a:buFont typeface="Wingdings" pitchFamily="2" charset="2"/>
              <a:buNone/>
            </a:pPr>
            <a:endParaRPr lang="fr-FR" altLang="fr-FR" sz="3900" b="1" dirty="0" smtClean="0"/>
          </a:p>
          <a:p>
            <a:pPr algn="just">
              <a:lnSpc>
                <a:spcPct val="120000"/>
              </a:lnSpc>
              <a:spcBef>
                <a:spcPts val="0"/>
              </a:spcBef>
              <a:buFont typeface="Wingdings" panose="05000000000000000000" pitchFamily="2" charset="2"/>
              <a:buChar char="ü"/>
            </a:pPr>
            <a:r>
              <a:rPr lang="fr-FR" altLang="fr-FR" sz="3900" dirty="0" smtClean="0"/>
              <a:t> Recherche et Evaluation, </a:t>
            </a:r>
          </a:p>
          <a:p>
            <a:pPr algn="just">
              <a:lnSpc>
                <a:spcPct val="120000"/>
              </a:lnSpc>
              <a:spcBef>
                <a:spcPts val="0"/>
              </a:spcBef>
              <a:buFont typeface="Wingdings" panose="05000000000000000000" pitchFamily="2" charset="2"/>
              <a:buChar char="ü"/>
            </a:pPr>
            <a:r>
              <a:rPr lang="fr-FR" altLang="fr-FR" sz="3900" dirty="0" smtClean="0"/>
              <a:t> Approvisionnement des établissements de santé en médicaments essentiels, </a:t>
            </a:r>
          </a:p>
          <a:p>
            <a:pPr algn="just">
              <a:lnSpc>
                <a:spcPct val="120000"/>
              </a:lnSpc>
              <a:spcBef>
                <a:spcPts val="0"/>
              </a:spcBef>
              <a:buFont typeface="Wingdings" panose="05000000000000000000" pitchFamily="2" charset="2"/>
              <a:buChar char="ü"/>
            </a:pPr>
            <a:r>
              <a:rPr lang="fr-FR" altLang="fr-FR" sz="3900" dirty="0" smtClean="0"/>
              <a:t> Formation, Information et Communication;</a:t>
            </a:r>
            <a:endParaRPr lang="fr-FR" altLang="fr-FR" sz="3900"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F6F4576D-A0D7-4F6A-8527-E04B4E824B9E}"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7</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9" y="188641"/>
            <a:ext cx="1008112" cy="766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2654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64703"/>
            <a:ext cx="8229600" cy="993949"/>
          </a:xfrm>
        </p:spPr>
        <p:txBody>
          <a:bodyPr>
            <a:noAutofit/>
          </a:bodyPr>
          <a:lstStyle/>
          <a:p>
            <a:r>
              <a:rPr lang="fr-FR" b="1" dirty="0" smtClean="0"/>
              <a:t>  </a:t>
            </a:r>
            <a:r>
              <a:rPr lang="fr-FR" b="1" dirty="0"/>
              <a:t>Présentation de la DPM </a:t>
            </a:r>
            <a:r>
              <a:rPr lang="fr-FR" b="1" dirty="0" smtClean="0"/>
              <a:t>(6/6)</a:t>
            </a:r>
            <a:endParaRPr lang="fr-FR" b="1" dirty="0"/>
          </a:p>
        </p:txBody>
      </p:sp>
      <p:sp>
        <p:nvSpPr>
          <p:cNvPr id="3" name="Espace réservé du contenu 2"/>
          <p:cNvSpPr>
            <a:spLocks noGrp="1"/>
          </p:cNvSpPr>
          <p:nvPr>
            <p:ph idx="1"/>
          </p:nvPr>
        </p:nvSpPr>
        <p:spPr>
          <a:xfrm>
            <a:off x="251520" y="1844824"/>
            <a:ext cx="8784976" cy="4536504"/>
          </a:xfrm>
        </p:spPr>
        <p:txBody>
          <a:bodyPr>
            <a:normAutofit fontScale="92500" lnSpcReduction="10000"/>
          </a:bodyPr>
          <a:lstStyle/>
          <a:p>
            <a:pPr marL="457200" lvl="1" indent="0" algn="just">
              <a:buFont typeface="Wingdings" pitchFamily="2" charset="2"/>
              <a:buNone/>
            </a:pPr>
            <a:r>
              <a:rPr lang="fr-FR" sz="4000" b="1" dirty="0" smtClean="0"/>
              <a:t>3</a:t>
            </a:r>
            <a:r>
              <a:rPr lang="fr-FR" altLang="fr-FR" sz="4000" dirty="0" smtClean="0"/>
              <a:t>. </a:t>
            </a:r>
            <a:r>
              <a:rPr lang="fr-FR" altLang="fr-FR" sz="4000" b="1" dirty="0" smtClean="0"/>
              <a:t>Division </a:t>
            </a:r>
            <a:r>
              <a:rPr lang="fr-FR" altLang="fr-FR" sz="4000" b="1" dirty="0"/>
              <a:t>des Laboratoires d’Analyses </a:t>
            </a:r>
            <a:r>
              <a:rPr lang="fr-FR" altLang="fr-FR" sz="4000" b="1" dirty="0" smtClean="0"/>
              <a:t>Biomédicales: 2 sections</a:t>
            </a:r>
            <a:endParaRPr lang="fr-FR" altLang="fr-FR" sz="4000" b="1" dirty="0"/>
          </a:p>
          <a:p>
            <a:pPr marL="457200" lvl="1" indent="0" algn="just">
              <a:lnSpc>
                <a:spcPct val="110000"/>
              </a:lnSpc>
              <a:spcBef>
                <a:spcPts val="0"/>
              </a:spcBef>
              <a:buFont typeface="Wingdings" pitchFamily="2" charset="2"/>
              <a:buNone/>
            </a:pPr>
            <a:endParaRPr lang="fr-FR" altLang="fr-FR" sz="3900" dirty="0"/>
          </a:p>
          <a:p>
            <a:pPr algn="just">
              <a:lnSpc>
                <a:spcPct val="110000"/>
              </a:lnSpc>
              <a:spcBef>
                <a:spcPts val="0"/>
              </a:spcBef>
              <a:buFont typeface="Courier New" panose="02070309020205020404" pitchFamily="49" charset="0"/>
              <a:buChar char="o"/>
            </a:pPr>
            <a:r>
              <a:rPr lang="fr-FR" altLang="fr-FR" sz="3900" dirty="0" smtClean="0"/>
              <a:t>Réglementation </a:t>
            </a:r>
            <a:r>
              <a:rPr lang="fr-FR" altLang="fr-FR" sz="3900" dirty="0"/>
              <a:t>de l’exercice de la profession des analyses biomédicales et </a:t>
            </a:r>
            <a:endParaRPr lang="fr-FR" altLang="fr-FR" sz="3900" dirty="0" smtClean="0"/>
          </a:p>
          <a:p>
            <a:pPr marL="0" indent="0" algn="just">
              <a:lnSpc>
                <a:spcPct val="110000"/>
              </a:lnSpc>
              <a:spcBef>
                <a:spcPts val="0"/>
              </a:spcBef>
              <a:buNone/>
            </a:pPr>
            <a:endParaRPr lang="fr-FR" altLang="fr-FR" sz="3900" dirty="0"/>
          </a:p>
          <a:p>
            <a:pPr algn="just">
              <a:lnSpc>
                <a:spcPct val="110000"/>
              </a:lnSpc>
              <a:spcBef>
                <a:spcPts val="0"/>
              </a:spcBef>
              <a:buFont typeface="Courier New" panose="02070309020205020404" pitchFamily="49" charset="0"/>
              <a:buChar char="o"/>
            </a:pPr>
            <a:r>
              <a:rPr lang="fr-FR" altLang="fr-FR" sz="3900" dirty="0" smtClean="0"/>
              <a:t>Suivi/évaluation </a:t>
            </a:r>
            <a:r>
              <a:rPr lang="fr-FR" altLang="fr-FR" sz="3900" dirty="0"/>
              <a:t>des laboratoires d’analyse biomédicale</a:t>
            </a:r>
            <a:r>
              <a:rPr lang="fr-FR" altLang="fr-FR" sz="3600" dirty="0"/>
              <a:t>.</a:t>
            </a:r>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119FD920-5D28-4EF4-97E1-930091E6F268}"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8</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397980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0652"/>
            <a:ext cx="8229600" cy="1154212"/>
          </a:xfrm>
        </p:spPr>
        <p:txBody>
          <a:bodyPr>
            <a:noAutofit/>
          </a:bodyPr>
          <a:lstStyle/>
          <a:p>
            <a:r>
              <a:rPr lang="fr-FR" b="1" dirty="0" smtClean="0"/>
              <a:t> </a:t>
            </a:r>
            <a:r>
              <a:rPr lang="fr-FR" b="1" dirty="0"/>
              <a:t>Réglementation des </a:t>
            </a:r>
            <a:r>
              <a:rPr lang="fr-FR" b="1" dirty="0" smtClean="0"/>
              <a:t>Réactifs </a:t>
            </a:r>
            <a:r>
              <a:rPr lang="fr-FR" b="1" dirty="0"/>
              <a:t>et </a:t>
            </a:r>
            <a:r>
              <a:rPr lang="fr-FR" b="1" dirty="0" smtClean="0"/>
              <a:t>Dispositifs Médicaux (1/10)</a:t>
            </a:r>
            <a:endParaRPr lang="fr-FR" b="1" dirty="0"/>
          </a:p>
        </p:txBody>
      </p:sp>
      <p:sp>
        <p:nvSpPr>
          <p:cNvPr id="3" name="Espace réservé du contenu 2"/>
          <p:cNvSpPr>
            <a:spLocks noGrp="1"/>
          </p:cNvSpPr>
          <p:nvPr>
            <p:ph idx="1"/>
          </p:nvPr>
        </p:nvSpPr>
        <p:spPr>
          <a:xfrm>
            <a:off x="323528" y="2276872"/>
            <a:ext cx="8568952" cy="3960440"/>
          </a:xfrm>
        </p:spPr>
        <p:txBody>
          <a:bodyPr>
            <a:normAutofit/>
          </a:bodyPr>
          <a:lstStyle/>
          <a:p>
            <a:pPr algn="just">
              <a:buFont typeface="Arial" charset="0"/>
              <a:buChar char="•"/>
              <a:defRPr/>
            </a:pPr>
            <a:endParaRPr lang="fr-FR" b="1" dirty="0" smtClean="0"/>
          </a:p>
          <a:p>
            <a:pPr marL="0" indent="0" algn="just">
              <a:buNone/>
              <a:defRPr/>
            </a:pPr>
            <a:r>
              <a:rPr lang="fr-FR" sz="3600" b="1" dirty="0" smtClean="0"/>
              <a:t>Arrêté </a:t>
            </a:r>
            <a:r>
              <a:rPr lang="fr-FR" sz="3600" b="1" dirty="0"/>
              <a:t>interministériel N°05-2203/MS-MEP-SG du 20 septembre 2005 </a:t>
            </a:r>
            <a:r>
              <a:rPr lang="fr-FR" sz="3600" dirty="0"/>
              <a:t>déterminant les modalités de demande </a:t>
            </a:r>
            <a:r>
              <a:rPr lang="fr-FR" sz="3600" dirty="0" smtClean="0"/>
              <a:t>d’AMM des médicaments à usage humain et vétérinaire (</a:t>
            </a:r>
            <a:r>
              <a:rPr lang="fr-FR" sz="3600" i="1" dirty="0" smtClean="0"/>
              <a:t>texte en cours de révision</a:t>
            </a:r>
            <a:r>
              <a:rPr lang="fr-FR" sz="3600" dirty="0" smtClean="0"/>
              <a:t>)</a:t>
            </a:r>
            <a:endParaRPr lang="fr-FR" sz="3600"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72241517-657F-4A57-95F0-04D9ACA607E0}"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9</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652250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08720"/>
            <a:ext cx="8229600" cy="1296144"/>
          </a:xfrm>
        </p:spPr>
        <p:txBody>
          <a:bodyPr>
            <a:noAutofit/>
          </a:bodyPr>
          <a:lstStyle/>
          <a:p>
            <a:r>
              <a:rPr lang="fr-FR" b="1" dirty="0"/>
              <a:t>Réglementation des Réactifs et Dispositifs Médicaux </a:t>
            </a:r>
            <a:r>
              <a:rPr lang="fr-FR" b="1" dirty="0" smtClean="0"/>
              <a:t>(2/10</a:t>
            </a:r>
            <a:r>
              <a:rPr lang="fr-FR" b="1" dirty="0"/>
              <a:t>)</a:t>
            </a:r>
          </a:p>
        </p:txBody>
      </p:sp>
      <p:sp>
        <p:nvSpPr>
          <p:cNvPr id="3" name="Espace réservé du contenu 2"/>
          <p:cNvSpPr>
            <a:spLocks noGrp="1"/>
          </p:cNvSpPr>
          <p:nvPr>
            <p:ph idx="1"/>
          </p:nvPr>
        </p:nvSpPr>
        <p:spPr>
          <a:xfrm>
            <a:off x="323528" y="2204864"/>
            <a:ext cx="8568952" cy="4104456"/>
          </a:xfrm>
        </p:spPr>
        <p:txBody>
          <a:bodyPr>
            <a:normAutofit lnSpcReduction="10000"/>
          </a:bodyPr>
          <a:lstStyle/>
          <a:p>
            <a:pPr marL="0" indent="0" algn="just">
              <a:buNone/>
            </a:pPr>
            <a:r>
              <a:rPr lang="fr-FR" sz="3600" b="1" dirty="0" smtClean="0"/>
              <a:t>Chapitre V : Article 26</a:t>
            </a:r>
          </a:p>
          <a:p>
            <a:pPr marL="0" indent="0" algn="just">
              <a:buNone/>
            </a:pPr>
            <a:endParaRPr lang="fr-FR" b="1" dirty="0" smtClean="0"/>
          </a:p>
          <a:p>
            <a:pPr algn="just"/>
            <a:r>
              <a:rPr lang="fr-FR" sz="3600" dirty="0" smtClean="0"/>
              <a:t>Pas d’AMM pour les réactifs et les dispositifs médicaux mais sont soumis à un contrôle à l’importation.</a:t>
            </a:r>
            <a:endParaRPr lang="fr-FR" sz="3600" dirty="0"/>
          </a:p>
          <a:p>
            <a:pPr algn="just"/>
            <a:r>
              <a:rPr lang="fr-FR" sz="3600" dirty="0" smtClean="0">
                <a:solidFill>
                  <a:srgbClr val="0070C0"/>
                </a:solidFill>
              </a:rPr>
              <a:t>Le contrôle à l’importation est effectué sous l’autorité du DPM.</a:t>
            </a:r>
            <a:endParaRPr lang="fr-FR" sz="3600" dirty="0">
              <a:solidFill>
                <a:srgbClr val="0070C0"/>
              </a:solidFill>
            </a:endParaRPr>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6E776BCB-435C-4FEA-9857-19B43EEB19B9}"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10</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64458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7672" y="1079415"/>
            <a:ext cx="8229600" cy="909425"/>
          </a:xfrm>
        </p:spPr>
        <p:txBody>
          <a:bodyPr>
            <a:noAutofit/>
          </a:bodyPr>
          <a:lstStyle/>
          <a:p>
            <a:r>
              <a:rPr lang="fr-FR" b="1" dirty="0"/>
              <a:t>Réglementation des Réactifs et Dispositifs Médicaux </a:t>
            </a:r>
            <a:r>
              <a:rPr lang="fr-FR" b="1" dirty="0" smtClean="0"/>
              <a:t>(3/10</a:t>
            </a:r>
            <a:r>
              <a:rPr lang="fr-FR" b="1" dirty="0"/>
              <a:t>)</a:t>
            </a:r>
          </a:p>
        </p:txBody>
      </p:sp>
      <p:sp>
        <p:nvSpPr>
          <p:cNvPr id="3" name="Espace réservé du contenu 2"/>
          <p:cNvSpPr>
            <a:spLocks noGrp="1"/>
          </p:cNvSpPr>
          <p:nvPr>
            <p:ph idx="1"/>
          </p:nvPr>
        </p:nvSpPr>
        <p:spPr>
          <a:xfrm>
            <a:off x="323528" y="2060848"/>
            <a:ext cx="8723490" cy="4392488"/>
          </a:xfrm>
        </p:spPr>
        <p:txBody>
          <a:bodyPr>
            <a:noAutofit/>
          </a:bodyPr>
          <a:lstStyle/>
          <a:p>
            <a:pPr marL="0" indent="0" algn="just">
              <a:buNone/>
            </a:pPr>
            <a:r>
              <a:rPr lang="fr-FR" sz="3600" b="1" dirty="0" smtClean="0"/>
              <a:t>Chapitre V: </a:t>
            </a:r>
            <a:r>
              <a:rPr lang="fr-FR" sz="3600" b="1" dirty="0"/>
              <a:t>Article 28: </a:t>
            </a:r>
            <a:endParaRPr lang="fr-FR" sz="3600" b="1" dirty="0" smtClean="0"/>
          </a:p>
          <a:p>
            <a:pPr marL="0" indent="0" algn="just">
              <a:buNone/>
            </a:pPr>
            <a:r>
              <a:rPr lang="fr-FR" sz="3600" dirty="0" smtClean="0"/>
              <a:t>On entend par dispositifs médicaux tout instrument, appareil, équipement, matière, produit, à l’exception des produits d’origine humaine et animale, ou autre article seul ou en association, y compris les accessoires et logiciels intervenant </a:t>
            </a:r>
            <a:r>
              <a:rPr lang="fr-FR" sz="3600" dirty="0"/>
              <a:t>dans son </a:t>
            </a:r>
            <a:r>
              <a:rPr lang="fr-FR" sz="3600" dirty="0" smtClean="0"/>
              <a:t>fonctionnement,</a:t>
            </a:r>
            <a:endParaRPr lang="fr-FR" sz="3600" dirty="0"/>
          </a:p>
        </p:txBody>
      </p:sp>
      <p:sp>
        <p:nvSpPr>
          <p:cNvPr id="4" name="Espace réservé du pied de page 3"/>
          <p:cNvSpPr>
            <a:spLocks noGrp="1"/>
          </p:cNvSpPr>
          <p:nvPr>
            <p:ph type="ftr" sz="quarter" idx="11"/>
          </p:nvPr>
        </p:nvSpPr>
        <p:spPr>
          <a:xfrm>
            <a:off x="3131840" y="6381328"/>
            <a:ext cx="2895600" cy="293117"/>
          </a:xfrm>
        </p:spPr>
        <p:txBody>
          <a:bodyPr/>
          <a:lstStyle/>
          <a:p>
            <a:r>
              <a:rPr lang="fr-FR" dirty="0" smtClean="0"/>
              <a:t>2ème journée scientifique SYNAPHARM</a:t>
            </a:r>
            <a:endParaRPr lang="fr-FR" dirty="0"/>
          </a:p>
        </p:txBody>
      </p:sp>
      <p:sp>
        <p:nvSpPr>
          <p:cNvPr id="5" name="Espace réservé de la date 4"/>
          <p:cNvSpPr>
            <a:spLocks noGrp="1"/>
          </p:cNvSpPr>
          <p:nvPr>
            <p:ph type="dt" sz="half" idx="10"/>
          </p:nvPr>
        </p:nvSpPr>
        <p:spPr/>
        <p:txBody>
          <a:bodyPr/>
          <a:lstStyle/>
          <a:p>
            <a:fld id="{DDBC3D19-E2E7-4010-968E-B9C0B9940573}"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11</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197051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0652"/>
            <a:ext cx="8229600" cy="1154211"/>
          </a:xfrm>
        </p:spPr>
        <p:txBody>
          <a:bodyPr>
            <a:noAutofit/>
          </a:bodyPr>
          <a:lstStyle/>
          <a:p>
            <a:r>
              <a:rPr lang="fr-FR" b="1" dirty="0" smtClean="0"/>
              <a:t> </a:t>
            </a:r>
            <a:r>
              <a:rPr lang="fr-FR" b="1" dirty="0"/>
              <a:t>Réglementation des Réactifs et Dispositifs Médicaux </a:t>
            </a:r>
            <a:r>
              <a:rPr lang="fr-FR" b="1" dirty="0" smtClean="0"/>
              <a:t>(4/10</a:t>
            </a:r>
            <a:r>
              <a:rPr lang="fr-FR" b="1" dirty="0"/>
              <a:t>)</a:t>
            </a:r>
          </a:p>
        </p:txBody>
      </p:sp>
      <p:sp>
        <p:nvSpPr>
          <p:cNvPr id="3" name="Espace réservé du contenu 2"/>
          <p:cNvSpPr>
            <a:spLocks noGrp="1"/>
          </p:cNvSpPr>
          <p:nvPr>
            <p:ph idx="1"/>
          </p:nvPr>
        </p:nvSpPr>
        <p:spPr>
          <a:xfrm>
            <a:off x="323528" y="2204864"/>
            <a:ext cx="8712968" cy="4176464"/>
          </a:xfrm>
        </p:spPr>
        <p:txBody>
          <a:bodyPr>
            <a:normAutofit/>
          </a:bodyPr>
          <a:lstStyle/>
          <a:p>
            <a:pPr marL="0" indent="0" algn="just">
              <a:buNone/>
            </a:pPr>
            <a:r>
              <a:rPr lang="fr-FR" sz="3600" dirty="0" smtClean="0"/>
              <a:t>destiné </a:t>
            </a:r>
            <a:r>
              <a:rPr lang="fr-FR" sz="3600" dirty="0"/>
              <a:t>par le fabricant à être utilisé chez l’homme ou à l’animal à des fins médicales et dont l’action principale voulue n’est pas obtenue par des moyens pharmacologiques ou </a:t>
            </a:r>
            <a:r>
              <a:rPr lang="fr-FR" sz="3600" dirty="0" smtClean="0"/>
              <a:t>immunologiques </a:t>
            </a:r>
            <a:r>
              <a:rPr lang="fr-FR" sz="3600" dirty="0"/>
              <a:t>ni par métabolisme, mais dont la fonction </a:t>
            </a:r>
            <a:r>
              <a:rPr lang="fr-FR" sz="3600" dirty="0" smtClean="0"/>
              <a:t>peut être </a:t>
            </a:r>
            <a:r>
              <a:rPr lang="fr-FR" sz="3600" dirty="0"/>
              <a:t>assistée par de tels </a:t>
            </a:r>
            <a:r>
              <a:rPr lang="fr-FR" sz="3600" dirty="0" smtClean="0"/>
              <a:t>moyens.</a:t>
            </a:r>
            <a:endParaRPr lang="fr-FR" sz="3600"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828A5F4D-C373-45FE-8C3C-F7DB4744C6BE}"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12</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959711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6713"/>
            <a:ext cx="8229600" cy="1296144"/>
          </a:xfrm>
        </p:spPr>
        <p:txBody>
          <a:bodyPr>
            <a:noAutofit/>
          </a:bodyPr>
          <a:lstStyle/>
          <a:p>
            <a:r>
              <a:rPr lang="fr-FR" b="1" dirty="0"/>
              <a:t>Réglementation des Réactifs et Dispositifs Médicaux </a:t>
            </a:r>
            <a:r>
              <a:rPr lang="fr-FR" b="1" dirty="0" smtClean="0"/>
              <a:t>(5/10</a:t>
            </a:r>
            <a:r>
              <a:rPr lang="fr-FR" b="1" dirty="0"/>
              <a:t>)</a:t>
            </a:r>
          </a:p>
        </p:txBody>
      </p:sp>
      <p:sp>
        <p:nvSpPr>
          <p:cNvPr id="3" name="Espace réservé du contenu 2"/>
          <p:cNvSpPr>
            <a:spLocks noGrp="1"/>
          </p:cNvSpPr>
          <p:nvPr>
            <p:ph idx="1"/>
          </p:nvPr>
        </p:nvSpPr>
        <p:spPr>
          <a:xfrm>
            <a:off x="457200" y="2060848"/>
            <a:ext cx="8229600" cy="4464496"/>
          </a:xfrm>
        </p:spPr>
        <p:txBody>
          <a:bodyPr>
            <a:noAutofit/>
          </a:bodyPr>
          <a:lstStyle/>
          <a:p>
            <a:pPr marL="0" indent="0" algn="just">
              <a:buNone/>
            </a:pPr>
            <a:r>
              <a:rPr lang="fr-FR" sz="3600" b="1" dirty="0" smtClean="0"/>
              <a:t>Chapitre V: </a:t>
            </a:r>
            <a:r>
              <a:rPr lang="fr-FR" sz="3600" b="1" dirty="0"/>
              <a:t>Article </a:t>
            </a:r>
            <a:r>
              <a:rPr lang="fr-FR" sz="3600" b="1" dirty="0" smtClean="0"/>
              <a:t>30: </a:t>
            </a:r>
          </a:p>
          <a:p>
            <a:pPr marL="0" indent="0" algn="just">
              <a:buNone/>
            </a:pPr>
            <a:r>
              <a:rPr lang="fr-FR" sz="3600" dirty="0" smtClean="0"/>
              <a:t>On entend par </a:t>
            </a:r>
            <a:r>
              <a:rPr lang="fr-FR" sz="3600" b="1" dirty="0" smtClean="0"/>
              <a:t>réactifs d’analyse de biologie médicale </a:t>
            </a:r>
            <a:r>
              <a:rPr lang="fr-FR" sz="3600" dirty="0" smtClean="0"/>
              <a:t>toutes substances chimiques ou biologiques spécialement préparées pour leur utilisation in vitro (au labo, pas sur un homme ou un animal), utilisées isolement ou en association, en vue d’analyse de biologie médicale.</a:t>
            </a:r>
            <a:endParaRPr lang="fr-FR" sz="3600"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1F1E404D-ACF8-4526-B171-863B632E816B}"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13</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9" y="188641"/>
            <a:ext cx="1008112" cy="766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19989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96752"/>
            <a:ext cx="8229600" cy="936104"/>
          </a:xfrm>
        </p:spPr>
        <p:txBody>
          <a:bodyPr>
            <a:noAutofit/>
          </a:bodyPr>
          <a:lstStyle/>
          <a:p>
            <a:r>
              <a:rPr lang="fr-FR" b="1" dirty="0"/>
              <a:t>Réglementation des Réactifs et Dispositifs Médicaux </a:t>
            </a:r>
            <a:r>
              <a:rPr lang="fr-FR" b="1" dirty="0" smtClean="0"/>
              <a:t>(6/10</a:t>
            </a:r>
            <a:r>
              <a:rPr lang="fr-FR" b="1" dirty="0"/>
              <a:t>)</a:t>
            </a:r>
          </a:p>
        </p:txBody>
      </p:sp>
      <p:sp>
        <p:nvSpPr>
          <p:cNvPr id="3" name="Espace réservé du contenu 2"/>
          <p:cNvSpPr>
            <a:spLocks noGrp="1"/>
          </p:cNvSpPr>
          <p:nvPr>
            <p:ph idx="1"/>
          </p:nvPr>
        </p:nvSpPr>
        <p:spPr>
          <a:xfrm>
            <a:off x="323528" y="2348880"/>
            <a:ext cx="8640960" cy="4032448"/>
          </a:xfrm>
        </p:spPr>
        <p:txBody>
          <a:bodyPr>
            <a:normAutofit/>
          </a:bodyPr>
          <a:lstStyle/>
          <a:p>
            <a:pPr marL="0" indent="0" algn="just">
              <a:buNone/>
              <a:defRPr/>
            </a:pPr>
            <a:r>
              <a:rPr lang="fr-FR" sz="3600" b="1" dirty="0" smtClean="0"/>
              <a:t>Article 32: Le dossier de demande d’importation:</a:t>
            </a:r>
          </a:p>
          <a:p>
            <a:pPr algn="just">
              <a:defRPr/>
            </a:pPr>
            <a:r>
              <a:rPr lang="fr-FR" sz="3600" dirty="0" smtClean="0"/>
              <a:t>Non et adresse complète du demandeur ou de l’importateur;</a:t>
            </a:r>
          </a:p>
          <a:p>
            <a:pPr algn="just">
              <a:defRPr/>
            </a:pPr>
            <a:r>
              <a:rPr lang="fr-FR" sz="3600" dirty="0" smtClean="0"/>
              <a:t>Nom et adresse complète du fournisseur;</a:t>
            </a:r>
          </a:p>
          <a:p>
            <a:pPr algn="just">
              <a:defRPr/>
            </a:pPr>
            <a:r>
              <a:rPr lang="fr-FR" sz="3600" dirty="0" smtClean="0"/>
              <a:t>Nom et adresse complète du fabricant; </a:t>
            </a:r>
          </a:p>
          <a:p>
            <a:pPr algn="just">
              <a:buFontTx/>
              <a:buChar char="-"/>
              <a:defRPr/>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9D4D8FDC-371D-42C7-B47B-207962906683}"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14</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696809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0653"/>
            <a:ext cx="8229600" cy="996031"/>
          </a:xfrm>
        </p:spPr>
        <p:txBody>
          <a:bodyPr>
            <a:noAutofit/>
          </a:bodyPr>
          <a:lstStyle/>
          <a:p>
            <a:r>
              <a:rPr lang="fr-FR" b="1" dirty="0"/>
              <a:t>Réglementation des Réactifs et Dispositifs Médicaux </a:t>
            </a:r>
            <a:r>
              <a:rPr lang="fr-FR" b="1" dirty="0" smtClean="0"/>
              <a:t>(7/10</a:t>
            </a:r>
            <a:r>
              <a:rPr lang="fr-FR" b="1" dirty="0"/>
              <a:t>)</a:t>
            </a:r>
          </a:p>
        </p:txBody>
      </p:sp>
      <p:sp>
        <p:nvSpPr>
          <p:cNvPr id="3" name="Espace réservé du contenu 2"/>
          <p:cNvSpPr>
            <a:spLocks noGrp="1"/>
          </p:cNvSpPr>
          <p:nvPr>
            <p:ph idx="1"/>
          </p:nvPr>
        </p:nvSpPr>
        <p:spPr>
          <a:xfrm>
            <a:off x="323528" y="2276872"/>
            <a:ext cx="8568952" cy="3849291"/>
          </a:xfrm>
        </p:spPr>
        <p:txBody>
          <a:bodyPr>
            <a:normAutofit lnSpcReduction="10000"/>
          </a:bodyPr>
          <a:lstStyle/>
          <a:p>
            <a:pPr marL="0" indent="0" algn="just">
              <a:buNone/>
              <a:defRPr/>
            </a:pPr>
            <a:r>
              <a:rPr lang="fr-FR" sz="3600" b="1" dirty="0"/>
              <a:t>Article 32: Le dossier de demande d’importation:</a:t>
            </a:r>
          </a:p>
          <a:p>
            <a:pPr algn="just">
              <a:defRPr/>
            </a:pPr>
            <a:r>
              <a:rPr lang="fr-FR" sz="3600" dirty="0" smtClean="0"/>
              <a:t>Dossier de fabrication: description et spécification des matières premières, tests effectués sur le produit fini et les résultats obtenus;</a:t>
            </a:r>
          </a:p>
          <a:p>
            <a:pPr algn="just">
              <a:defRPr/>
            </a:pPr>
            <a:r>
              <a:rPr lang="fr-FR" sz="3600" dirty="0" smtClean="0"/>
              <a:t>Certificat d’origine du produit;</a:t>
            </a:r>
          </a:p>
          <a:p>
            <a:pPr algn="just">
              <a:buFontTx/>
              <a:buChar char="-"/>
              <a:defRPr/>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E8073429-B518-4AC0-AF55-9537C6DD9E51}"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15</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46551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6712"/>
            <a:ext cx="8229600" cy="1353988"/>
          </a:xfrm>
        </p:spPr>
        <p:txBody>
          <a:bodyPr>
            <a:noAutofit/>
          </a:bodyPr>
          <a:lstStyle/>
          <a:p>
            <a:r>
              <a:rPr lang="fr-FR" b="1" dirty="0"/>
              <a:t>Réglementation des Réactifs et Dispositifs Médicaux </a:t>
            </a:r>
            <a:r>
              <a:rPr lang="fr-FR" b="1" dirty="0" smtClean="0"/>
              <a:t>(8/10</a:t>
            </a:r>
            <a:r>
              <a:rPr lang="fr-FR" b="1" dirty="0"/>
              <a:t>)</a:t>
            </a:r>
          </a:p>
        </p:txBody>
      </p:sp>
      <p:sp>
        <p:nvSpPr>
          <p:cNvPr id="3" name="Espace réservé du contenu 2"/>
          <p:cNvSpPr>
            <a:spLocks noGrp="1"/>
          </p:cNvSpPr>
          <p:nvPr>
            <p:ph idx="1"/>
          </p:nvPr>
        </p:nvSpPr>
        <p:spPr>
          <a:xfrm>
            <a:off x="179512" y="2060848"/>
            <a:ext cx="8856983" cy="4392488"/>
          </a:xfrm>
        </p:spPr>
        <p:txBody>
          <a:bodyPr>
            <a:normAutofit fontScale="92500" lnSpcReduction="20000"/>
          </a:bodyPr>
          <a:lstStyle/>
          <a:p>
            <a:pPr marL="0" indent="0" algn="just">
              <a:buNone/>
              <a:defRPr/>
            </a:pPr>
            <a:r>
              <a:rPr lang="fr-FR" sz="3900" b="1" dirty="0"/>
              <a:t>Article 32: Le dossier de demande d’importation:</a:t>
            </a:r>
          </a:p>
          <a:p>
            <a:pPr algn="just">
              <a:defRPr/>
            </a:pPr>
            <a:r>
              <a:rPr lang="fr-FR" sz="3900" dirty="0" smtClean="0"/>
              <a:t>Certificat de Bonnes Pratiques de Fabrication (BPF);</a:t>
            </a:r>
          </a:p>
          <a:p>
            <a:pPr algn="just">
              <a:defRPr/>
            </a:pPr>
            <a:r>
              <a:rPr lang="fr-FR" sz="3900" dirty="0" smtClean="0"/>
              <a:t>Tout autre document ou certificat pouvant attesté la conformité du produit aux normes en vigueur;</a:t>
            </a:r>
          </a:p>
          <a:p>
            <a:pPr algn="just">
              <a:defRPr/>
            </a:pPr>
            <a:r>
              <a:rPr lang="fr-FR" sz="3900" dirty="0" smtClean="0"/>
              <a:t>Facture correspondant aux produits objets de l’importation;</a:t>
            </a:r>
          </a:p>
          <a:p>
            <a:pPr algn="just">
              <a:buFontTx/>
              <a:buChar char="-"/>
              <a:defRPr/>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B4B358D3-41D1-4977-875A-4381B88533A2}"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16</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9" y="188641"/>
            <a:ext cx="1008112" cy="766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065432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08719"/>
            <a:ext cx="8229600" cy="1296145"/>
          </a:xfrm>
        </p:spPr>
        <p:txBody>
          <a:bodyPr>
            <a:noAutofit/>
          </a:bodyPr>
          <a:lstStyle/>
          <a:p>
            <a:r>
              <a:rPr lang="fr-FR" b="1" dirty="0"/>
              <a:t>Réglementation des Réactifs et Dispositifs Médicaux </a:t>
            </a:r>
            <a:r>
              <a:rPr lang="fr-FR" b="1" dirty="0" smtClean="0"/>
              <a:t>(9/10</a:t>
            </a:r>
            <a:r>
              <a:rPr lang="fr-FR" b="1" dirty="0"/>
              <a:t>)</a:t>
            </a:r>
          </a:p>
        </p:txBody>
      </p:sp>
      <p:sp>
        <p:nvSpPr>
          <p:cNvPr id="3" name="Espace réservé du contenu 2"/>
          <p:cNvSpPr>
            <a:spLocks noGrp="1"/>
          </p:cNvSpPr>
          <p:nvPr>
            <p:ph idx="1"/>
          </p:nvPr>
        </p:nvSpPr>
        <p:spPr>
          <a:xfrm>
            <a:off x="107504" y="2204864"/>
            <a:ext cx="8928992" cy="4248472"/>
          </a:xfrm>
        </p:spPr>
        <p:txBody>
          <a:bodyPr>
            <a:normAutofit fontScale="92500" lnSpcReduction="20000"/>
          </a:bodyPr>
          <a:lstStyle/>
          <a:p>
            <a:pPr marL="0" indent="0" algn="just">
              <a:buNone/>
              <a:defRPr/>
            </a:pPr>
            <a:r>
              <a:rPr lang="fr-FR" sz="3800" b="1" dirty="0" smtClean="0"/>
              <a:t>Décret N°91-106/P-RM du 15 mars 1991 </a:t>
            </a:r>
            <a:r>
              <a:rPr lang="fr-FR" sz="3800" dirty="0" smtClean="0"/>
              <a:t>portant organisation de l’exercice privé des professions sanitaires:</a:t>
            </a:r>
          </a:p>
          <a:p>
            <a:pPr marL="0" indent="0" algn="just">
              <a:buNone/>
              <a:defRPr/>
            </a:pPr>
            <a:r>
              <a:rPr lang="fr-FR" sz="3800" b="1" dirty="0" smtClean="0"/>
              <a:t>Chapitre VI: Article 34</a:t>
            </a:r>
            <a:r>
              <a:rPr lang="fr-FR" sz="3800" dirty="0" smtClean="0"/>
              <a:t>: sont réservées aux pharmaciens:</a:t>
            </a:r>
          </a:p>
          <a:p>
            <a:pPr algn="just">
              <a:buFontTx/>
              <a:buChar char="-"/>
              <a:defRPr/>
            </a:pPr>
            <a:r>
              <a:rPr lang="fr-FR" sz="3800" b="1" dirty="0" smtClean="0"/>
              <a:t>La préparation et la vente des médicaments;</a:t>
            </a:r>
          </a:p>
          <a:p>
            <a:pPr algn="just">
              <a:buFontTx/>
              <a:buChar char="-"/>
              <a:defRPr/>
            </a:pPr>
            <a:r>
              <a:rPr lang="fr-FR" sz="3800" b="1" dirty="0" smtClean="0"/>
              <a:t>La vente de produits ou objets abortifs ainsi que des contraceptifs à base d’hormone;</a:t>
            </a:r>
          </a:p>
          <a:p>
            <a:pPr marL="0" indent="0" algn="just">
              <a:buNone/>
              <a:defRPr/>
            </a:pPr>
            <a:endParaRPr lang="fr-FR" dirty="0" smtClean="0"/>
          </a:p>
          <a:p>
            <a:pPr algn="just">
              <a:buFontTx/>
              <a:buChar char="-"/>
              <a:defRPr/>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6945275F-F516-4DC1-B4C1-FFDE638AA685}"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17</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36861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0652"/>
            <a:ext cx="8229600" cy="1226219"/>
          </a:xfrm>
        </p:spPr>
        <p:txBody>
          <a:bodyPr>
            <a:noAutofit/>
          </a:bodyPr>
          <a:lstStyle/>
          <a:p>
            <a:r>
              <a:rPr lang="fr-FR" b="1" dirty="0"/>
              <a:t>Réglementation des Réactifs et Dispositifs Médicaux </a:t>
            </a:r>
            <a:r>
              <a:rPr lang="fr-FR" b="1" dirty="0" smtClean="0"/>
              <a:t>(10/10</a:t>
            </a:r>
            <a:r>
              <a:rPr lang="fr-FR" b="1" dirty="0"/>
              <a:t>)</a:t>
            </a:r>
          </a:p>
        </p:txBody>
      </p:sp>
      <p:sp>
        <p:nvSpPr>
          <p:cNvPr id="3" name="Espace réservé du contenu 2"/>
          <p:cNvSpPr>
            <a:spLocks noGrp="1"/>
          </p:cNvSpPr>
          <p:nvPr>
            <p:ph idx="1"/>
          </p:nvPr>
        </p:nvSpPr>
        <p:spPr>
          <a:xfrm>
            <a:off x="179512" y="2276872"/>
            <a:ext cx="8712968" cy="4104456"/>
          </a:xfrm>
        </p:spPr>
        <p:txBody>
          <a:bodyPr>
            <a:normAutofit fontScale="92500" lnSpcReduction="20000"/>
          </a:bodyPr>
          <a:lstStyle/>
          <a:p>
            <a:pPr marL="0" indent="0" algn="just">
              <a:buNone/>
              <a:defRPr/>
            </a:pPr>
            <a:r>
              <a:rPr lang="fr-FR" sz="3900" b="1" dirty="0" smtClean="0"/>
              <a:t>Article 34</a:t>
            </a:r>
            <a:r>
              <a:rPr lang="fr-FR" sz="3900" dirty="0" smtClean="0"/>
              <a:t>: sont réservées aux pharmaciens:</a:t>
            </a:r>
          </a:p>
          <a:p>
            <a:pPr algn="just">
              <a:buFontTx/>
              <a:buChar char="-"/>
              <a:defRPr/>
            </a:pPr>
            <a:r>
              <a:rPr lang="fr-FR" sz="3900" b="1" dirty="0"/>
              <a:t>La vente de plantes médicinales inscrites aux pharmacopées </a:t>
            </a:r>
            <a:r>
              <a:rPr lang="fr-FR" sz="3900" b="1" dirty="0" smtClean="0"/>
              <a:t>autorisées;</a:t>
            </a:r>
            <a:endParaRPr lang="fr-FR" sz="3900" b="1" dirty="0"/>
          </a:p>
          <a:p>
            <a:pPr algn="just">
              <a:buFontTx/>
              <a:buChar char="-"/>
              <a:defRPr/>
            </a:pPr>
            <a:r>
              <a:rPr lang="fr-FR" sz="3900" b="1" dirty="0" smtClean="0"/>
              <a:t>La vente des réactifs conditionnés et destinés au diagnostic médical ou à celui de la grossesse;</a:t>
            </a:r>
          </a:p>
          <a:p>
            <a:pPr algn="just">
              <a:buFontTx/>
              <a:buChar char="-"/>
              <a:defRPr/>
            </a:pPr>
            <a:r>
              <a:rPr lang="fr-FR" sz="3900" b="1" dirty="0" smtClean="0"/>
              <a:t>La vente des seringues et aiguilles destinées aux injections parentérales;</a:t>
            </a:r>
          </a:p>
          <a:p>
            <a:pPr marL="0" indent="0" algn="just">
              <a:buNone/>
              <a:defRPr/>
            </a:pPr>
            <a:endParaRPr lang="fr-FR" dirty="0" smtClean="0"/>
          </a:p>
          <a:p>
            <a:pPr algn="just">
              <a:buFontTx/>
              <a:buChar char="-"/>
              <a:defRPr/>
            </a:pPr>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D50B82B0-1D87-4974-9428-35E6F8571361}"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18</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1489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b="1" dirty="0" smtClean="0"/>
              <a:t> Difficultés</a:t>
            </a:r>
            <a:endParaRPr lang="fr-FR" b="1" dirty="0"/>
          </a:p>
        </p:txBody>
      </p:sp>
      <p:sp>
        <p:nvSpPr>
          <p:cNvPr id="3" name="Espace réservé du contenu 2"/>
          <p:cNvSpPr>
            <a:spLocks noGrp="1"/>
          </p:cNvSpPr>
          <p:nvPr>
            <p:ph idx="1"/>
          </p:nvPr>
        </p:nvSpPr>
        <p:spPr>
          <a:xfrm>
            <a:off x="179511" y="1484784"/>
            <a:ext cx="8728961" cy="4824536"/>
          </a:xfrm>
        </p:spPr>
        <p:txBody>
          <a:bodyPr>
            <a:normAutofit/>
          </a:bodyPr>
          <a:lstStyle/>
          <a:p>
            <a:pPr algn="just">
              <a:defRPr/>
            </a:pPr>
            <a:r>
              <a:rPr lang="fr-FR" sz="3600" dirty="0" smtClean="0"/>
              <a:t>Importation des réactifs et des dispositifs médicaux par des non professionnels de la santé;</a:t>
            </a:r>
          </a:p>
          <a:p>
            <a:pPr algn="just">
              <a:defRPr/>
            </a:pPr>
            <a:r>
              <a:rPr lang="fr-FR" sz="3600" dirty="0" smtClean="0"/>
              <a:t>Facture et/ou sans demande déposée à la DPM pour autorisation d’importation;</a:t>
            </a:r>
          </a:p>
          <a:p>
            <a:pPr algn="just">
              <a:defRPr/>
            </a:pPr>
            <a:r>
              <a:rPr lang="fr-FR" sz="3600" dirty="0" smtClean="0"/>
              <a:t>Pas de directive pour la réglementation même au niveau UEMOA;</a:t>
            </a:r>
            <a:endParaRPr lang="fr-FR" sz="3600" dirty="0"/>
          </a:p>
          <a:p>
            <a:pPr algn="just">
              <a:defRPr/>
            </a:pPr>
            <a:endParaRPr lang="fr-FR" dirty="0"/>
          </a:p>
          <a:p>
            <a:pPr algn="just">
              <a:defRPr/>
            </a:pP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DDBAED77-B8E3-48FC-9E90-754D7B64D5B9}"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19</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03248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b="1" dirty="0" smtClean="0"/>
              <a:t> Perspectives (1/5)</a:t>
            </a:r>
            <a:endParaRPr lang="fr-FR" b="1" dirty="0"/>
          </a:p>
        </p:txBody>
      </p:sp>
      <p:sp>
        <p:nvSpPr>
          <p:cNvPr id="3" name="Espace réservé du contenu 2"/>
          <p:cNvSpPr>
            <a:spLocks noGrp="1"/>
          </p:cNvSpPr>
          <p:nvPr>
            <p:ph idx="1"/>
          </p:nvPr>
        </p:nvSpPr>
        <p:spPr>
          <a:xfrm>
            <a:off x="251520" y="1484784"/>
            <a:ext cx="8568952" cy="4752528"/>
          </a:xfrm>
        </p:spPr>
        <p:txBody>
          <a:bodyPr>
            <a:normAutofit/>
          </a:bodyPr>
          <a:lstStyle/>
          <a:p>
            <a:pPr algn="just">
              <a:buFontTx/>
              <a:buChar char="-"/>
              <a:defRPr/>
            </a:pPr>
            <a:r>
              <a:rPr lang="fr-FR" sz="3600" dirty="0" smtClean="0"/>
              <a:t>Enregistrement des réactifs et des Dispositifs Médicaux (DM);</a:t>
            </a:r>
          </a:p>
          <a:p>
            <a:pPr algn="just">
              <a:buFontTx/>
              <a:buChar char="-"/>
              <a:defRPr/>
            </a:pPr>
            <a:r>
              <a:rPr lang="fr-FR" sz="3600" dirty="0" smtClean="0"/>
              <a:t>Importation </a:t>
            </a:r>
            <a:r>
              <a:rPr lang="fr-FR" sz="3600" b="1" dirty="0" smtClean="0"/>
              <a:t>uniquement</a:t>
            </a:r>
            <a:r>
              <a:rPr lang="fr-FR" sz="3600" dirty="0" smtClean="0"/>
              <a:t> par les établissements d’importation et de vente en gros de produits pharmaceutiques;</a:t>
            </a:r>
          </a:p>
          <a:p>
            <a:pPr algn="just">
              <a:buFontTx/>
              <a:buChar char="-"/>
              <a:defRPr/>
            </a:pPr>
            <a:r>
              <a:rPr lang="fr-FR" sz="3600" dirty="0" smtClean="0"/>
              <a:t>Sensibilisation </a:t>
            </a:r>
            <a:r>
              <a:rPr lang="fr-FR" sz="3600" dirty="0"/>
              <a:t>d</a:t>
            </a:r>
            <a:r>
              <a:rPr lang="fr-FR" sz="3600" dirty="0" smtClean="0"/>
              <a:t>es pharmaciens,  </a:t>
            </a:r>
          </a:p>
          <a:p>
            <a:pPr algn="just">
              <a:buFontTx/>
              <a:buChar char="-"/>
              <a:defRPr/>
            </a:pPr>
            <a:endParaRPr lang="fr-FR" dirty="0" smtClean="0"/>
          </a:p>
          <a:p>
            <a:pPr marL="0" indent="0" algn="just">
              <a:buFont typeface="Wingdings" panose="05000000000000000000" pitchFamily="2" charset="2"/>
              <a:buNone/>
              <a:defRPr/>
            </a:pPr>
            <a:endParaRPr lang="fr-FR" dirty="0"/>
          </a:p>
          <a:p>
            <a:pPr algn="just">
              <a:defRPr/>
            </a:pP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F7B2BF86-244D-4A5D-BDDD-C4427194EB31}"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20</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415747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b="1" dirty="0" smtClean="0"/>
              <a:t> Perspectives (2/5)</a:t>
            </a:r>
            <a:endParaRPr lang="fr-FR" b="1" dirty="0"/>
          </a:p>
        </p:txBody>
      </p:sp>
      <p:sp>
        <p:nvSpPr>
          <p:cNvPr id="3" name="Espace réservé du contenu 2"/>
          <p:cNvSpPr>
            <a:spLocks noGrp="1"/>
          </p:cNvSpPr>
          <p:nvPr>
            <p:ph idx="1"/>
          </p:nvPr>
        </p:nvSpPr>
        <p:spPr>
          <a:xfrm>
            <a:off x="179512" y="1268760"/>
            <a:ext cx="8712968" cy="5184576"/>
          </a:xfrm>
        </p:spPr>
        <p:txBody>
          <a:bodyPr>
            <a:normAutofit fontScale="92500" lnSpcReduction="10000"/>
          </a:bodyPr>
          <a:lstStyle/>
          <a:p>
            <a:pPr marL="0" indent="0" algn="just">
              <a:buNone/>
              <a:defRPr/>
            </a:pPr>
            <a:r>
              <a:rPr lang="fr-FR" sz="3900" b="1" dirty="0" smtClean="0"/>
              <a:t>Recommandations de la 4</a:t>
            </a:r>
            <a:r>
              <a:rPr lang="fr-FR" sz="3900" b="1" baseline="30000" dirty="0" smtClean="0"/>
              <a:t>ème</a:t>
            </a:r>
            <a:r>
              <a:rPr lang="fr-FR" sz="3900" b="1" dirty="0" smtClean="0"/>
              <a:t> Conférence Africaine des Régulateurs Pharmaceutiques (</a:t>
            </a:r>
            <a:r>
              <a:rPr lang="fr-FR" sz="3900" b="1" i="1" dirty="0" smtClean="0"/>
              <a:t>2-4 décembre 2015, </a:t>
            </a:r>
            <a:r>
              <a:rPr lang="fr-FR" sz="3900" b="1" i="1" dirty="0" err="1" smtClean="0"/>
              <a:t>Addis</a:t>
            </a:r>
            <a:r>
              <a:rPr lang="fr-FR" sz="3900" b="1" i="1" dirty="0" smtClean="0"/>
              <a:t> </a:t>
            </a:r>
            <a:r>
              <a:rPr lang="fr-FR" sz="3900" b="1" i="1" dirty="0" err="1" smtClean="0"/>
              <a:t>Abeba</a:t>
            </a:r>
            <a:r>
              <a:rPr lang="fr-FR" sz="3900" b="1" i="1" dirty="0" smtClean="0"/>
              <a:t>, Ethiopie</a:t>
            </a:r>
            <a:r>
              <a:rPr lang="fr-FR" sz="3900" b="1" dirty="0" smtClean="0"/>
              <a:t>)</a:t>
            </a:r>
          </a:p>
          <a:p>
            <a:pPr algn="just">
              <a:buFont typeface="Wingdings" panose="05000000000000000000" pitchFamily="2" charset="2"/>
              <a:buChar char="q"/>
              <a:defRPr/>
            </a:pPr>
            <a:r>
              <a:rPr lang="fr-FR" sz="3900" b="1" dirty="0" smtClean="0"/>
              <a:t> A L’OMS</a:t>
            </a:r>
          </a:p>
          <a:p>
            <a:pPr algn="just">
              <a:buFontTx/>
              <a:buChar char="-"/>
              <a:defRPr/>
            </a:pPr>
            <a:r>
              <a:rPr lang="fr-FR" sz="3900" dirty="0" smtClean="0"/>
              <a:t>Développer des lignes directrices et soutenir les Etats membres pour établir des systèmes de réglementation:</a:t>
            </a:r>
          </a:p>
          <a:p>
            <a:pPr lvl="1" algn="just">
              <a:buFont typeface="Wingdings" panose="05000000000000000000" pitchFamily="2" charset="2"/>
              <a:buChar char="§"/>
              <a:defRPr/>
            </a:pPr>
            <a:r>
              <a:rPr lang="fr-FR" sz="3500" dirty="0" smtClean="0"/>
              <a:t>D</a:t>
            </a:r>
            <a:r>
              <a:rPr lang="fr-FR" sz="3800" dirty="0" smtClean="0"/>
              <a:t>es DM ;</a:t>
            </a:r>
          </a:p>
          <a:p>
            <a:pPr lvl="1" algn="just">
              <a:buFont typeface="Wingdings" panose="05000000000000000000" pitchFamily="2" charset="2"/>
              <a:buChar char="§"/>
              <a:defRPr/>
            </a:pPr>
            <a:r>
              <a:rPr lang="fr-FR" sz="3800" dirty="0" smtClean="0"/>
              <a:t>Du sang </a:t>
            </a:r>
            <a:r>
              <a:rPr lang="fr-FR" sz="3800" dirty="0"/>
              <a:t>et des produits sanguins;</a:t>
            </a:r>
          </a:p>
          <a:p>
            <a:pPr algn="just">
              <a:buFontTx/>
              <a:buChar char="-"/>
              <a:defRPr/>
            </a:pPr>
            <a:endParaRPr lang="fr-FR" dirty="0" smtClean="0"/>
          </a:p>
          <a:p>
            <a:pPr algn="just">
              <a:buFontTx/>
              <a:buChar char="-"/>
              <a:defRPr/>
            </a:pPr>
            <a:endParaRPr lang="fr-FR" dirty="0" smtClean="0"/>
          </a:p>
          <a:p>
            <a:pPr marL="0" indent="0" algn="just">
              <a:buFont typeface="Wingdings" panose="05000000000000000000" pitchFamily="2" charset="2"/>
              <a:buNone/>
              <a:defRPr/>
            </a:pPr>
            <a:endParaRPr lang="fr-FR" dirty="0"/>
          </a:p>
          <a:p>
            <a:pPr algn="just">
              <a:defRPr/>
            </a:pP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F7B2BF86-244D-4A5D-BDDD-C4427194EB31}"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21</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217935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b="1" dirty="0" smtClean="0"/>
              <a:t> Perspectives (3/5)</a:t>
            </a:r>
            <a:endParaRPr lang="fr-FR" b="1" dirty="0"/>
          </a:p>
        </p:txBody>
      </p:sp>
      <p:sp>
        <p:nvSpPr>
          <p:cNvPr id="3" name="Espace réservé du contenu 2"/>
          <p:cNvSpPr>
            <a:spLocks noGrp="1"/>
          </p:cNvSpPr>
          <p:nvPr>
            <p:ph idx="1"/>
          </p:nvPr>
        </p:nvSpPr>
        <p:spPr>
          <a:xfrm>
            <a:off x="107504" y="1600200"/>
            <a:ext cx="8928992" cy="4781128"/>
          </a:xfrm>
        </p:spPr>
        <p:txBody>
          <a:bodyPr>
            <a:normAutofit fontScale="85000" lnSpcReduction="20000"/>
          </a:bodyPr>
          <a:lstStyle/>
          <a:p>
            <a:pPr marL="0" indent="0" algn="just">
              <a:buNone/>
              <a:defRPr/>
            </a:pPr>
            <a:r>
              <a:rPr lang="fr-FR" sz="4100" b="1" dirty="0" smtClean="0"/>
              <a:t>Recommandations de la 4</a:t>
            </a:r>
            <a:r>
              <a:rPr lang="fr-FR" sz="4100" b="1" baseline="30000" dirty="0" smtClean="0"/>
              <a:t>ème</a:t>
            </a:r>
            <a:r>
              <a:rPr lang="fr-FR" sz="4100" b="1" dirty="0" smtClean="0"/>
              <a:t> Conférence Africaine des Régulateurs Pharmaceutiques </a:t>
            </a:r>
          </a:p>
          <a:p>
            <a:pPr algn="just">
              <a:buFont typeface="Wingdings" panose="05000000000000000000" pitchFamily="2" charset="2"/>
              <a:buChar char="q"/>
              <a:defRPr/>
            </a:pPr>
            <a:r>
              <a:rPr lang="fr-FR" sz="4100" b="1" dirty="0" smtClean="0"/>
              <a:t>Au NEPAD</a:t>
            </a:r>
          </a:p>
          <a:p>
            <a:pPr algn="just">
              <a:buFontTx/>
              <a:buChar char="-"/>
              <a:defRPr/>
            </a:pPr>
            <a:r>
              <a:rPr lang="fr-FR" sz="4100" dirty="0" smtClean="0"/>
              <a:t>Plaider auprès des Etats membres pour l’intégration des DM, du sang et de produits sanguins dans les fonctions et les responsabilités des Autorités Nationales de Réglementations Pharmaceutiques (</a:t>
            </a:r>
            <a:r>
              <a:rPr lang="fr-FR" sz="4100" dirty="0" err="1" smtClean="0"/>
              <a:t>ANRPs</a:t>
            </a:r>
            <a:r>
              <a:rPr lang="fr-FR" sz="4100" dirty="0" smtClean="0"/>
              <a:t>), y compris les investissements nécessaires dans les ressources humaines et autres capacités;</a:t>
            </a:r>
          </a:p>
          <a:p>
            <a:pPr algn="just">
              <a:buFontTx/>
              <a:buChar char="-"/>
              <a:defRPr/>
            </a:pPr>
            <a:endParaRPr lang="fr-FR" dirty="0" smtClean="0"/>
          </a:p>
          <a:p>
            <a:pPr marL="0" indent="0" algn="just">
              <a:buFont typeface="Wingdings" panose="05000000000000000000" pitchFamily="2" charset="2"/>
              <a:buNone/>
              <a:defRPr/>
            </a:pPr>
            <a:endParaRPr lang="fr-FR" dirty="0"/>
          </a:p>
          <a:p>
            <a:pPr algn="just">
              <a:defRPr/>
            </a:pP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F7B2BF86-244D-4A5D-BDDD-C4427194EB31}"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22</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46960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b="1" dirty="0" smtClean="0"/>
              <a:t> Perspectives (4/5)</a:t>
            </a:r>
            <a:endParaRPr lang="fr-FR" b="1" dirty="0"/>
          </a:p>
        </p:txBody>
      </p:sp>
      <p:sp>
        <p:nvSpPr>
          <p:cNvPr id="3" name="Espace réservé du contenu 2"/>
          <p:cNvSpPr>
            <a:spLocks noGrp="1"/>
          </p:cNvSpPr>
          <p:nvPr>
            <p:ph idx="1"/>
          </p:nvPr>
        </p:nvSpPr>
        <p:spPr>
          <a:xfrm>
            <a:off x="107504" y="1268760"/>
            <a:ext cx="8928992" cy="5184576"/>
          </a:xfrm>
        </p:spPr>
        <p:txBody>
          <a:bodyPr>
            <a:normAutofit fontScale="92500" lnSpcReduction="20000"/>
          </a:bodyPr>
          <a:lstStyle/>
          <a:p>
            <a:pPr marL="0" indent="0" algn="just">
              <a:buNone/>
              <a:defRPr/>
            </a:pPr>
            <a:r>
              <a:rPr lang="fr-FR" sz="3900" b="1" dirty="0" smtClean="0"/>
              <a:t>Recommandations de la 4</a:t>
            </a:r>
            <a:r>
              <a:rPr lang="fr-FR" sz="3900" b="1" baseline="30000" dirty="0" smtClean="0"/>
              <a:t>ème</a:t>
            </a:r>
            <a:r>
              <a:rPr lang="fr-FR" sz="3900" b="1" dirty="0" smtClean="0"/>
              <a:t> Conférence Africaine des Régulateurs Pharmaceutiques </a:t>
            </a:r>
          </a:p>
          <a:p>
            <a:pPr algn="just">
              <a:buFont typeface="Wingdings" panose="05000000000000000000" pitchFamily="2" charset="2"/>
              <a:buChar char="q"/>
              <a:defRPr/>
            </a:pPr>
            <a:r>
              <a:rPr lang="fr-FR" sz="3900" b="1" dirty="0" smtClean="0"/>
              <a:t>Aux Etats membres </a:t>
            </a:r>
          </a:p>
          <a:p>
            <a:pPr algn="just">
              <a:buFontTx/>
              <a:buChar char="-"/>
              <a:defRPr/>
            </a:pPr>
            <a:r>
              <a:rPr lang="fr-FR" sz="3900" dirty="0" smtClean="0"/>
              <a:t>Prioriser les DM dans leurs activités de réglementation pharmaceutique;</a:t>
            </a:r>
          </a:p>
          <a:p>
            <a:pPr algn="just">
              <a:buFontTx/>
              <a:buChar char="-"/>
              <a:defRPr/>
            </a:pPr>
            <a:r>
              <a:rPr lang="fr-FR" sz="3900" dirty="0" smtClean="0"/>
              <a:t>Prioriser le sang et les produits sanguins dans leurs activités de réglementation pharmaceutique en tenant compte du contexte particulier des systèmes nationaux de transfusion sanguine</a:t>
            </a:r>
          </a:p>
          <a:p>
            <a:pPr algn="just">
              <a:buFontTx/>
              <a:buChar char="-"/>
              <a:defRPr/>
            </a:pPr>
            <a:endParaRPr lang="fr-FR" dirty="0" smtClean="0"/>
          </a:p>
          <a:p>
            <a:pPr marL="0" indent="0" algn="just">
              <a:buNone/>
              <a:defRPr/>
            </a:pPr>
            <a:endParaRPr lang="fr-FR" dirty="0" smtClean="0"/>
          </a:p>
          <a:p>
            <a:pPr marL="0" indent="0" algn="just">
              <a:buFont typeface="Wingdings" panose="05000000000000000000" pitchFamily="2" charset="2"/>
              <a:buNone/>
              <a:defRPr/>
            </a:pPr>
            <a:endParaRPr lang="fr-FR" dirty="0"/>
          </a:p>
          <a:p>
            <a:pPr algn="just">
              <a:defRPr/>
            </a:pP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F7B2BF86-244D-4A5D-BDDD-C4427194EB31}"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23</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735151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b="1" dirty="0" smtClean="0"/>
              <a:t> Perspectives (5/5)</a:t>
            </a:r>
            <a:endParaRPr lang="fr-FR" b="1" dirty="0"/>
          </a:p>
        </p:txBody>
      </p:sp>
      <p:sp>
        <p:nvSpPr>
          <p:cNvPr id="3" name="Espace réservé du contenu 2"/>
          <p:cNvSpPr>
            <a:spLocks noGrp="1"/>
          </p:cNvSpPr>
          <p:nvPr>
            <p:ph idx="1"/>
          </p:nvPr>
        </p:nvSpPr>
        <p:spPr>
          <a:xfrm>
            <a:off x="179512" y="1412776"/>
            <a:ext cx="8712968" cy="4968552"/>
          </a:xfrm>
        </p:spPr>
        <p:txBody>
          <a:bodyPr>
            <a:normAutofit lnSpcReduction="10000"/>
          </a:bodyPr>
          <a:lstStyle/>
          <a:p>
            <a:pPr marL="0" indent="0" algn="just">
              <a:buNone/>
              <a:defRPr/>
            </a:pPr>
            <a:r>
              <a:rPr lang="fr-FR" sz="3600" b="1" dirty="0" smtClean="0"/>
              <a:t>Recommandations de la 4</a:t>
            </a:r>
            <a:r>
              <a:rPr lang="fr-FR" sz="3600" b="1" baseline="30000" dirty="0" smtClean="0"/>
              <a:t>ème</a:t>
            </a:r>
            <a:r>
              <a:rPr lang="fr-FR" sz="3600" b="1" dirty="0" smtClean="0"/>
              <a:t> Conférence Africaine des Régulateurs Pharmaceutiques </a:t>
            </a:r>
          </a:p>
          <a:p>
            <a:pPr algn="just">
              <a:buFont typeface="Wingdings" panose="05000000000000000000" pitchFamily="2" charset="2"/>
              <a:buChar char="q"/>
              <a:defRPr/>
            </a:pPr>
            <a:r>
              <a:rPr lang="fr-FR" sz="3600" b="1" dirty="0" smtClean="0"/>
              <a:t>Aux Etats membres </a:t>
            </a:r>
          </a:p>
          <a:p>
            <a:pPr algn="just">
              <a:buFontTx/>
              <a:buChar char="-"/>
              <a:defRPr/>
            </a:pPr>
            <a:r>
              <a:rPr lang="fr-FR" sz="3600" dirty="0" smtClean="0"/>
              <a:t>Identifier et utiliser l’expertise nationale ou régionale et les capacités nécessaires (par ex, l’ingénierie et l’expertise en matière de rayonnement nucléaire) pour compléter les capacités des </a:t>
            </a:r>
            <a:r>
              <a:rPr lang="fr-FR" sz="3600" dirty="0" err="1" smtClean="0"/>
              <a:t>ANRPs</a:t>
            </a:r>
            <a:r>
              <a:rPr lang="fr-FR" sz="3600" dirty="0" smtClean="0"/>
              <a:t> dans la réglementation des DM, du sang et des produits sanguins,</a:t>
            </a:r>
          </a:p>
          <a:p>
            <a:pPr algn="just">
              <a:buFontTx/>
              <a:buChar char="-"/>
              <a:defRPr/>
            </a:pPr>
            <a:endParaRPr lang="fr-FR" dirty="0" smtClean="0"/>
          </a:p>
          <a:p>
            <a:pPr marL="0" indent="0" algn="just">
              <a:buFont typeface="Wingdings" panose="05000000000000000000" pitchFamily="2" charset="2"/>
              <a:buNone/>
              <a:defRPr/>
            </a:pPr>
            <a:endParaRPr lang="fr-FR" dirty="0"/>
          </a:p>
          <a:p>
            <a:pPr algn="just">
              <a:defRPr/>
            </a:pP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2ème journée scientifique SYNAPHARM</a:t>
            </a:r>
            <a:endParaRPr lang="fr-FR"/>
          </a:p>
        </p:txBody>
      </p:sp>
      <p:sp>
        <p:nvSpPr>
          <p:cNvPr id="5" name="Espace réservé de la date 4"/>
          <p:cNvSpPr>
            <a:spLocks noGrp="1"/>
          </p:cNvSpPr>
          <p:nvPr>
            <p:ph type="dt" sz="half" idx="10"/>
          </p:nvPr>
        </p:nvSpPr>
        <p:spPr/>
        <p:txBody>
          <a:bodyPr/>
          <a:lstStyle/>
          <a:p>
            <a:fld id="{F7B2BF86-244D-4A5D-BDDD-C4427194EB31}" type="datetime1">
              <a:rPr lang="fr-FR" smtClean="0"/>
              <a:pPr/>
              <a:t>12/12/2015</a:t>
            </a:fld>
            <a:endParaRPr lang="fr-FR"/>
          </a:p>
        </p:txBody>
      </p:sp>
      <p:sp>
        <p:nvSpPr>
          <p:cNvPr id="6" name="Espace réservé du numéro de diapositive 5"/>
          <p:cNvSpPr>
            <a:spLocks noGrp="1"/>
          </p:cNvSpPr>
          <p:nvPr>
            <p:ph type="sldNum" sz="quarter" idx="12"/>
          </p:nvPr>
        </p:nvSpPr>
        <p:spPr/>
        <p:txBody>
          <a:bodyPr/>
          <a:lstStyle/>
          <a:p>
            <a:fld id="{B6FA1C7B-0517-4F75-AB98-669C6AE91704}" type="slidenum">
              <a:rPr lang="fr-FR" smtClean="0"/>
              <a:pPr/>
              <a:t>24</a:t>
            </a:fld>
            <a:endParaRPr lang="fr-F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409413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Grp="1" noRot="1" noChangeArrowheads="1"/>
          </p:cNvSpPr>
          <p:nvPr>
            <p:ph type="body" sz="half" idx="1"/>
          </p:nvPr>
        </p:nvSpPr>
        <p:spPr>
          <a:xfrm>
            <a:off x="301625" y="1676400"/>
            <a:ext cx="4191000" cy="3696816"/>
          </a:xfrm>
        </p:spPr>
        <p:txBody>
          <a:bodyPr>
            <a:normAutofit fontScale="25000" lnSpcReduction="20000"/>
          </a:bodyPr>
          <a:lstStyle/>
          <a:p>
            <a:pPr eaLnBrk="1" hangingPunct="1">
              <a:buFont typeface="Wingdings" panose="05000000000000000000" pitchFamily="2" charset="2"/>
              <a:buNone/>
              <a:defRPr/>
            </a:pPr>
            <a:r>
              <a:rPr lang="fr-FR" b="1" dirty="0" smtClean="0">
                <a:solidFill>
                  <a:srgbClr val="00FF00"/>
                </a:solidFill>
              </a:rPr>
              <a:t>		</a:t>
            </a:r>
          </a:p>
          <a:p>
            <a:pPr marL="0" indent="0" algn="ctr">
              <a:spcBef>
                <a:spcPct val="0"/>
              </a:spcBef>
              <a:buNone/>
              <a:defRPr/>
            </a:pPr>
            <a:r>
              <a:rPr lang="fr-FR" sz="6300" b="1" dirty="0">
                <a:latin typeface="+mj-lt"/>
                <a:ea typeface="+mj-ea"/>
                <a:cs typeface="+mj-cs"/>
              </a:rPr>
              <a:t>     </a:t>
            </a:r>
            <a:r>
              <a:rPr lang="fr-FR" sz="14400" b="1" dirty="0" smtClean="0">
                <a:latin typeface="+mj-lt"/>
                <a:ea typeface="+mj-ea"/>
                <a:cs typeface="+mj-cs"/>
              </a:rPr>
              <a:t>MERCI POUR VOTRE ECOUTE ATTENTIVE</a:t>
            </a:r>
          </a:p>
          <a:p>
            <a:pPr marL="0" indent="0" algn="ctr">
              <a:spcBef>
                <a:spcPct val="0"/>
              </a:spcBef>
              <a:buNone/>
              <a:defRPr/>
            </a:pPr>
            <a:endParaRPr lang="fr-FR" sz="6300" b="1" dirty="0">
              <a:latin typeface="+mj-lt"/>
              <a:ea typeface="+mj-ea"/>
              <a:cs typeface="+mj-cs"/>
            </a:endParaRPr>
          </a:p>
          <a:p>
            <a:pPr marL="0" indent="0" algn="ctr">
              <a:spcBef>
                <a:spcPct val="0"/>
              </a:spcBef>
              <a:buNone/>
              <a:defRPr/>
            </a:pPr>
            <a:endParaRPr lang="fr-FR" sz="6300" b="1" dirty="0" smtClean="0">
              <a:latin typeface="+mj-lt"/>
              <a:ea typeface="+mj-ea"/>
              <a:cs typeface="+mj-cs"/>
            </a:endParaRPr>
          </a:p>
          <a:p>
            <a:pPr marL="0" indent="0" algn="ctr">
              <a:spcBef>
                <a:spcPct val="0"/>
              </a:spcBef>
              <a:buNone/>
              <a:defRPr/>
            </a:pPr>
            <a:endParaRPr lang="fr-FR" sz="6300" b="1" dirty="0">
              <a:latin typeface="+mj-lt"/>
              <a:ea typeface="+mj-ea"/>
              <a:cs typeface="+mj-cs"/>
            </a:endParaRPr>
          </a:p>
          <a:p>
            <a:pPr marL="0" indent="0" algn="ctr">
              <a:spcBef>
                <a:spcPct val="0"/>
              </a:spcBef>
              <a:buNone/>
              <a:defRPr/>
            </a:pPr>
            <a:endParaRPr lang="fr-FR" sz="6300" b="1" dirty="0" smtClean="0">
              <a:latin typeface="+mj-lt"/>
              <a:ea typeface="+mj-ea"/>
              <a:cs typeface="+mj-cs"/>
            </a:endParaRPr>
          </a:p>
          <a:p>
            <a:pPr marL="0" indent="0" algn="ctr">
              <a:spcBef>
                <a:spcPct val="0"/>
              </a:spcBef>
              <a:buNone/>
              <a:defRPr/>
            </a:pPr>
            <a:endParaRPr lang="fr-FR" sz="6300" b="1" dirty="0">
              <a:latin typeface="+mj-lt"/>
              <a:ea typeface="+mj-ea"/>
              <a:cs typeface="+mj-cs"/>
            </a:endParaRPr>
          </a:p>
          <a:p>
            <a:pPr marL="0" indent="0" algn="ctr">
              <a:spcBef>
                <a:spcPct val="0"/>
              </a:spcBef>
              <a:buNone/>
              <a:defRPr/>
            </a:pPr>
            <a:endParaRPr lang="fr-FR" sz="6300" b="1" dirty="0" smtClean="0">
              <a:latin typeface="+mj-lt"/>
              <a:ea typeface="+mj-ea"/>
              <a:cs typeface="+mj-cs"/>
            </a:endParaRPr>
          </a:p>
          <a:p>
            <a:pPr marL="0" indent="0" algn="ctr">
              <a:spcBef>
                <a:spcPct val="0"/>
              </a:spcBef>
              <a:buNone/>
              <a:defRPr/>
            </a:pPr>
            <a:endParaRPr lang="fr-FR" sz="6300" b="1" dirty="0">
              <a:latin typeface="+mj-lt"/>
              <a:ea typeface="+mj-ea"/>
              <a:cs typeface="+mj-cs"/>
            </a:endParaRPr>
          </a:p>
          <a:p>
            <a:pPr marL="0" indent="0" algn="ctr">
              <a:spcBef>
                <a:spcPct val="0"/>
              </a:spcBef>
              <a:buNone/>
              <a:defRPr/>
            </a:pPr>
            <a:endParaRPr lang="fr-FR" sz="6300" b="1" dirty="0" smtClean="0">
              <a:latin typeface="+mj-lt"/>
              <a:ea typeface="+mj-ea"/>
              <a:cs typeface="+mj-cs"/>
            </a:endParaRPr>
          </a:p>
          <a:p>
            <a:pPr marL="0" indent="0" algn="ctr">
              <a:spcBef>
                <a:spcPct val="0"/>
              </a:spcBef>
              <a:buNone/>
              <a:defRPr/>
            </a:pPr>
            <a:r>
              <a:rPr lang="fr-FR" sz="16000" b="1" dirty="0" smtClean="0">
                <a:latin typeface="+mj-lt"/>
                <a:ea typeface="+mj-ea"/>
                <a:cs typeface="+mj-cs"/>
              </a:rPr>
              <a:t>QUETIONS!!!</a:t>
            </a:r>
            <a:endParaRPr lang="fr-FR" sz="16000" b="1" dirty="0">
              <a:latin typeface="+mj-lt"/>
              <a:ea typeface="+mj-ea"/>
              <a:cs typeface="+mj-cs"/>
            </a:endParaRPr>
          </a:p>
          <a:p>
            <a:pPr eaLnBrk="1" hangingPunct="1">
              <a:buFont typeface="Wingdings" panose="05000000000000000000" pitchFamily="2" charset="2"/>
              <a:buNone/>
              <a:defRPr/>
            </a:pPr>
            <a:r>
              <a:rPr lang="fr-FR" b="1" dirty="0" smtClean="0">
                <a:solidFill>
                  <a:srgbClr val="FFFF66"/>
                </a:solidFill>
                <a:latin typeface="Tahoma" pitchFamily="34" charset="0"/>
              </a:rPr>
              <a:t>      </a:t>
            </a:r>
          </a:p>
          <a:p>
            <a:pPr eaLnBrk="1" hangingPunct="1">
              <a:buFont typeface="Wingdings" panose="05000000000000000000" pitchFamily="2" charset="2"/>
              <a:buNone/>
              <a:defRPr/>
            </a:pPr>
            <a:endParaRPr lang="fr-FR" b="1" dirty="0" smtClean="0">
              <a:solidFill>
                <a:srgbClr val="00FF00"/>
              </a:solidFill>
            </a:endParaRPr>
          </a:p>
          <a:p>
            <a:pPr eaLnBrk="1" hangingPunct="1">
              <a:buFont typeface="Wingdings" panose="05000000000000000000" pitchFamily="2" charset="2"/>
              <a:buNone/>
              <a:defRPr/>
            </a:pPr>
            <a:endParaRPr lang="fr-FR" b="1" dirty="0" smtClean="0">
              <a:solidFill>
                <a:srgbClr val="00FF00"/>
              </a:solidFill>
            </a:endParaRPr>
          </a:p>
          <a:p>
            <a:pPr eaLnBrk="1" hangingPunct="1">
              <a:buFont typeface="Wingdings" panose="05000000000000000000" pitchFamily="2" charset="2"/>
              <a:buNone/>
              <a:defRPr/>
            </a:pPr>
            <a:r>
              <a:rPr lang="fr-FR" b="1" dirty="0" smtClean="0">
                <a:solidFill>
                  <a:srgbClr val="00FF00"/>
                </a:solidFill>
              </a:rPr>
              <a:t>  </a:t>
            </a:r>
          </a:p>
          <a:p>
            <a:pPr eaLnBrk="1" hangingPunct="1">
              <a:buFont typeface="Wingdings" panose="05000000000000000000" pitchFamily="2" charset="2"/>
              <a:buNone/>
              <a:defRPr/>
            </a:pPr>
            <a:endParaRPr lang="fr-FR" b="1" dirty="0" smtClean="0">
              <a:solidFill>
                <a:srgbClr val="00FF00"/>
              </a:solidFill>
            </a:endParaRPr>
          </a:p>
          <a:p>
            <a:pPr eaLnBrk="1" hangingPunct="1">
              <a:buFont typeface="Wingdings" panose="05000000000000000000" pitchFamily="2" charset="2"/>
              <a:buNone/>
              <a:defRPr/>
            </a:pPr>
            <a:r>
              <a:rPr lang="fr-FR" b="1" dirty="0" smtClean="0">
                <a:solidFill>
                  <a:srgbClr val="00FF00"/>
                </a:solidFill>
              </a:rPr>
              <a:t>	    </a:t>
            </a:r>
          </a:p>
        </p:txBody>
      </p:sp>
      <p:pic>
        <p:nvPicPr>
          <p:cNvPr id="65541" name="Picture 3" descr="MCj03554010000[1]"/>
          <p:cNvPicPr>
            <a:picLocks noGrp="1" noChangeAspect="1" noChangeArrowheads="1"/>
          </p:cNvPicPr>
          <p:nvPr>
            <p:ph type="clipArt" sz="half" idx="2"/>
          </p:nvPr>
        </p:nvPicPr>
        <p:blipFill>
          <a:blip r:embed="rId3" cstate="print">
            <a:extLst>
              <a:ext uri="{28A0092B-C50C-407E-A947-70E740481C1C}">
                <a14:useLocalDpi xmlns:a14="http://schemas.microsoft.com/office/drawing/2010/main" xmlns="" val="0"/>
              </a:ext>
            </a:extLst>
          </a:blip>
          <a:srcRect/>
          <a:stretch>
            <a:fillRect/>
          </a:stretch>
        </p:blipFill>
        <p:spPr>
          <a:xfrm>
            <a:off x="5032375" y="1704975"/>
            <a:ext cx="3125788" cy="3095625"/>
          </a:xfrm>
        </p:spPr>
      </p:pic>
      <p:sp>
        <p:nvSpPr>
          <p:cNvPr id="2" name="Espace réservé du pied de page 1"/>
          <p:cNvSpPr>
            <a:spLocks noGrp="1"/>
          </p:cNvSpPr>
          <p:nvPr>
            <p:ph type="ftr" sz="quarter" idx="11"/>
          </p:nvPr>
        </p:nvSpPr>
        <p:spPr/>
        <p:txBody>
          <a:bodyPr/>
          <a:lstStyle/>
          <a:p>
            <a:pPr>
              <a:defRPr/>
            </a:pPr>
            <a:r>
              <a:rPr lang="fr-FR" smtClean="0"/>
              <a:t>2ème journée scientifique SYNAPHARM</a:t>
            </a:r>
            <a:endParaRPr lang="fr-FR"/>
          </a:p>
        </p:txBody>
      </p:sp>
      <p:sp>
        <p:nvSpPr>
          <p:cNvPr id="3" name="Espace réservé de la date 2"/>
          <p:cNvSpPr>
            <a:spLocks noGrp="1"/>
          </p:cNvSpPr>
          <p:nvPr>
            <p:ph type="dt" sz="half" idx="10"/>
          </p:nvPr>
        </p:nvSpPr>
        <p:spPr/>
        <p:txBody>
          <a:bodyPr/>
          <a:lstStyle/>
          <a:p>
            <a:pPr>
              <a:defRPr/>
            </a:pPr>
            <a:fld id="{C2D595A9-C1E7-4533-A1E1-0ACA30B4C5C1}" type="datetime1">
              <a:rPr lang="fr-FR" smtClean="0"/>
              <a:pPr>
                <a:defRPr/>
              </a:pPr>
              <a:t>12/12/2015</a:t>
            </a:fld>
            <a:endParaRPr lang="fr-FR"/>
          </a:p>
        </p:txBody>
      </p:sp>
      <p:sp>
        <p:nvSpPr>
          <p:cNvPr id="4" name="Espace réservé du numéro de diapositive 3"/>
          <p:cNvSpPr>
            <a:spLocks noGrp="1"/>
          </p:cNvSpPr>
          <p:nvPr>
            <p:ph type="sldNum" sz="quarter" idx="12"/>
          </p:nvPr>
        </p:nvSpPr>
        <p:spPr/>
        <p:txBody>
          <a:bodyPr/>
          <a:lstStyle/>
          <a:p>
            <a:pPr>
              <a:defRPr/>
            </a:pPr>
            <a:fld id="{81151E55-8A81-4725-BFAA-26285BE3B234}" type="slidenum">
              <a:rPr lang="fr-FR" smtClean="0"/>
              <a:pPr>
                <a:defRPr/>
              </a:pPr>
              <a:t>25</a:t>
            </a:fld>
            <a:endParaRPr lang="fr-F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3528" y="188640"/>
            <a:ext cx="1133475"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7118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4769</TotalTime>
  <Words>1177</Words>
  <Application>Microsoft Office PowerPoint</Application>
  <PresentationFormat>Affichage à l'écran (4:3)</PresentationFormat>
  <Paragraphs>219</Paragraphs>
  <Slides>25</Slides>
  <Notes>3</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Thème Office</vt:lpstr>
      <vt:lpstr>REGLEMENTATION DES REACTIFS ET DISPOSITIFS MEDICAUX</vt:lpstr>
      <vt:lpstr>PLAN DE PRESENTATION</vt:lpstr>
      <vt:lpstr> Présentation de la DPM (1/6)</vt:lpstr>
      <vt:lpstr>Présentation de la DPM (2/6)</vt:lpstr>
      <vt:lpstr> Présentation de la DPM (3/6)</vt:lpstr>
      <vt:lpstr> Présentation de la DPM (4/6)</vt:lpstr>
      <vt:lpstr>  Présentation de la DPM (5/6)</vt:lpstr>
      <vt:lpstr>  Présentation de la DPM (6/6)</vt:lpstr>
      <vt:lpstr> Réglementation des Réactifs et Dispositifs Médicaux (1/10)</vt:lpstr>
      <vt:lpstr>Réglementation des Réactifs et Dispositifs Médicaux (2/10)</vt:lpstr>
      <vt:lpstr>Réglementation des Réactifs et Dispositifs Médicaux (3/10)</vt:lpstr>
      <vt:lpstr> Réglementation des Réactifs et Dispositifs Médicaux (4/10)</vt:lpstr>
      <vt:lpstr>Réglementation des Réactifs et Dispositifs Médicaux (5/10)</vt:lpstr>
      <vt:lpstr>Réglementation des Réactifs et Dispositifs Médicaux (6/10)</vt:lpstr>
      <vt:lpstr>Réglementation des Réactifs et Dispositifs Médicaux (7/10)</vt:lpstr>
      <vt:lpstr>Réglementation des Réactifs et Dispositifs Médicaux (8/10)</vt:lpstr>
      <vt:lpstr>Réglementation des Réactifs et Dispositifs Médicaux (9/10)</vt:lpstr>
      <vt:lpstr>Réglementation des Réactifs et Dispositifs Médicaux (10/10)</vt:lpstr>
      <vt:lpstr> Difficultés</vt:lpstr>
      <vt:lpstr> Perspectives (1/5)</vt:lpstr>
      <vt:lpstr> Perspectives (2/5)</vt:lpstr>
      <vt:lpstr> Perspectives (3/5)</vt:lpstr>
      <vt:lpstr> Perspectives (4/5)</vt:lpstr>
      <vt:lpstr> Perspectives (5/5)</vt:lpstr>
      <vt:lpstr>Diapositive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POLITIQUES PHARMACEUTIQUES ET LES REGLEMENTATIONS</dc:title>
  <dc:creator>Assitan  Kaloga</dc:creator>
  <cp:lastModifiedBy>user</cp:lastModifiedBy>
  <cp:revision>221</cp:revision>
  <dcterms:created xsi:type="dcterms:W3CDTF">2015-04-23T08:57:17Z</dcterms:created>
  <dcterms:modified xsi:type="dcterms:W3CDTF">2015-12-12T09:24:26Z</dcterms:modified>
</cp:coreProperties>
</file>