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297" r:id="rId3"/>
    <p:sldId id="273" r:id="rId4"/>
    <p:sldId id="274" r:id="rId5"/>
    <p:sldId id="272" r:id="rId6"/>
    <p:sldId id="299" r:id="rId7"/>
    <p:sldId id="275" r:id="rId8"/>
    <p:sldId id="276" r:id="rId9"/>
    <p:sldId id="300" r:id="rId10"/>
    <p:sldId id="257" r:id="rId11"/>
    <p:sldId id="303" r:id="rId12"/>
    <p:sldId id="258" r:id="rId13"/>
    <p:sldId id="259" r:id="rId14"/>
    <p:sldId id="260" r:id="rId15"/>
    <p:sldId id="283" r:id="rId16"/>
    <p:sldId id="284" r:id="rId17"/>
    <p:sldId id="298" r:id="rId18"/>
    <p:sldId id="307" r:id="rId19"/>
    <p:sldId id="308" r:id="rId20"/>
    <p:sldId id="263" r:id="rId21"/>
    <p:sldId id="264" r:id="rId22"/>
    <p:sldId id="286" r:id="rId23"/>
    <p:sldId id="287" r:id="rId24"/>
    <p:sldId id="288" r:id="rId25"/>
    <p:sldId id="289" r:id="rId26"/>
    <p:sldId id="265" r:id="rId27"/>
    <p:sldId id="291" r:id="rId28"/>
    <p:sldId id="290" r:id="rId29"/>
    <p:sldId id="279" r:id="rId30"/>
    <p:sldId id="281" r:id="rId31"/>
    <p:sldId id="282" r:id="rId32"/>
    <p:sldId id="301" r:id="rId33"/>
    <p:sldId id="293" r:id="rId34"/>
    <p:sldId id="294" r:id="rId35"/>
    <p:sldId id="295" r:id="rId36"/>
    <p:sldId id="296" r:id="rId37"/>
    <p:sldId id="304" r:id="rId38"/>
    <p:sldId id="305" r:id="rId39"/>
    <p:sldId id="302" r:id="rId40"/>
  </p:sldIdLst>
  <p:sldSz cx="9144000" cy="6858000" type="screen4x3"/>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77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fr-FR"/>
          </a:p>
        </p:txBody>
      </p:sp>
      <p:sp>
        <p:nvSpPr>
          <p:cNvPr id="3" name="Espace réservé de la date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8F887B68-051C-42F1-8A60-9D42F6DD5590}" type="datetimeFigureOut">
              <a:rPr lang="fr-FR" smtClean="0"/>
              <a:pPr/>
              <a:t>25/02/2016</a:t>
            </a:fld>
            <a:endParaRPr lang="fr-FR"/>
          </a:p>
        </p:txBody>
      </p:sp>
      <p:sp>
        <p:nvSpPr>
          <p:cNvPr id="4" name="Espace réservé de l'image des diapositives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fr-FR"/>
          </a:p>
        </p:txBody>
      </p:sp>
      <p:sp>
        <p:nvSpPr>
          <p:cNvPr id="5" name="Espace réservé des commentaires 4"/>
          <p:cNvSpPr>
            <a:spLocks noGrp="1"/>
          </p:cNvSpPr>
          <p:nvPr>
            <p:ph type="body" sz="quarter" idx="3"/>
          </p:nvPr>
        </p:nvSpPr>
        <p:spPr>
          <a:xfrm>
            <a:off x="709930" y="4861441"/>
            <a:ext cx="5679440" cy="4605576"/>
          </a:xfrm>
          <a:prstGeom prst="rect">
            <a:avLst/>
          </a:prstGeom>
        </p:spPr>
        <p:txBody>
          <a:bodyPr vert="horz" lIns="99048" tIns="49524" rIns="99048" bIns="49524"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0C777720-BDE2-4605-BF88-393F1AF50C68}"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0C777720-BDE2-4605-BF88-393F1AF50C68}" type="slidenum">
              <a:rPr lang="fr-FR" smtClean="0"/>
              <a:pPr/>
              <a:t>21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0C777720-BDE2-4605-BF88-393F1AF50C68}" type="slidenum">
              <a:rPr lang="fr-FR" smtClean="0"/>
              <a:pPr/>
              <a:t>34</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6F60713B-9A58-4C15-B7DF-2766CC124CE0}" type="slidenum">
              <a:rPr lang="fr-FR" smtClean="0"/>
              <a:pPr/>
              <a:t>39</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r>
              <a:rPr lang="fr-FR" smtClean="0"/>
              <a:t>Synappo, 25/02/2016</a:t>
            </a:r>
            <a:endParaRPr lang="fr-FR"/>
          </a:p>
        </p:txBody>
      </p:sp>
      <p:sp>
        <p:nvSpPr>
          <p:cNvPr id="5" name="Espace réservé du pied de page 4"/>
          <p:cNvSpPr>
            <a:spLocks noGrp="1"/>
          </p:cNvSpPr>
          <p:nvPr>
            <p:ph type="ftr" sz="quarter" idx="11"/>
          </p:nvPr>
        </p:nvSpPr>
        <p:spPr/>
        <p:txBody>
          <a:bodyPr/>
          <a:lstStyle/>
          <a:p>
            <a:r>
              <a:rPr lang="fr-FR" smtClean="0"/>
              <a:t>La responsabilité médicale du pharmacien</a:t>
            </a:r>
            <a:endParaRPr lang="fr-FR"/>
          </a:p>
        </p:txBody>
      </p:sp>
      <p:sp>
        <p:nvSpPr>
          <p:cNvPr id="6" name="Espace réservé du numéro de diapositive 5"/>
          <p:cNvSpPr>
            <a:spLocks noGrp="1"/>
          </p:cNvSpPr>
          <p:nvPr>
            <p:ph type="sldNum" sz="quarter" idx="12"/>
          </p:nvPr>
        </p:nvSpPr>
        <p:spPr/>
        <p:txBody>
          <a:bodyPr/>
          <a:lstStyle/>
          <a:p>
            <a:fld id="{F7C5BFBF-BACF-4C24-A5FC-0EAE733CDB9F}" type="slidenum">
              <a:rPr lang="fr-FR" smtClean="0"/>
              <a:pPr/>
              <a:t>‹N°›</a:t>
            </a:fld>
            <a:endParaRPr lang="fr-FR"/>
          </a:p>
        </p:txBody>
      </p:sp>
    </p:spTree>
  </p:cSld>
  <p:clrMapOvr>
    <a:masterClrMapping/>
  </p:clrMapOvr>
  <p:transition>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Synappo, 25/02/2016</a:t>
            </a:r>
            <a:endParaRPr lang="fr-FR"/>
          </a:p>
        </p:txBody>
      </p:sp>
      <p:sp>
        <p:nvSpPr>
          <p:cNvPr id="5" name="Espace réservé du pied de page 4"/>
          <p:cNvSpPr>
            <a:spLocks noGrp="1"/>
          </p:cNvSpPr>
          <p:nvPr>
            <p:ph type="ftr" sz="quarter" idx="11"/>
          </p:nvPr>
        </p:nvSpPr>
        <p:spPr/>
        <p:txBody>
          <a:bodyPr/>
          <a:lstStyle/>
          <a:p>
            <a:r>
              <a:rPr lang="fr-FR" smtClean="0"/>
              <a:t>La responsabilité médicale du pharmacien</a:t>
            </a:r>
            <a:endParaRPr lang="fr-FR"/>
          </a:p>
        </p:txBody>
      </p:sp>
      <p:sp>
        <p:nvSpPr>
          <p:cNvPr id="6" name="Espace réservé du numéro de diapositive 5"/>
          <p:cNvSpPr>
            <a:spLocks noGrp="1"/>
          </p:cNvSpPr>
          <p:nvPr>
            <p:ph type="sldNum" sz="quarter" idx="12"/>
          </p:nvPr>
        </p:nvSpPr>
        <p:spPr/>
        <p:txBody>
          <a:bodyPr/>
          <a:lstStyle/>
          <a:p>
            <a:fld id="{F7C5BFBF-BACF-4C24-A5FC-0EAE733CDB9F}" type="slidenum">
              <a:rPr lang="fr-FR" smtClean="0"/>
              <a:pPr/>
              <a:t>‹N°›</a:t>
            </a:fld>
            <a:endParaRPr lang="fr-FR"/>
          </a:p>
        </p:txBody>
      </p:sp>
    </p:spTree>
  </p:cSld>
  <p:clrMapOvr>
    <a:masterClrMapping/>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r>
              <a:rPr lang="fr-FR" smtClean="0"/>
              <a:t>Synappo, 25/02/2016</a:t>
            </a:r>
            <a:endParaRPr lang="fr-FR"/>
          </a:p>
        </p:txBody>
      </p:sp>
      <p:sp>
        <p:nvSpPr>
          <p:cNvPr id="5" name="Espace réservé du pied de page 4"/>
          <p:cNvSpPr>
            <a:spLocks noGrp="1"/>
          </p:cNvSpPr>
          <p:nvPr>
            <p:ph type="ftr" sz="quarter" idx="11"/>
          </p:nvPr>
        </p:nvSpPr>
        <p:spPr/>
        <p:txBody>
          <a:bodyPr/>
          <a:lstStyle/>
          <a:p>
            <a:r>
              <a:rPr lang="fr-FR" smtClean="0"/>
              <a:t>La responsabilité médicale du pharmacien</a:t>
            </a:r>
            <a:endParaRPr lang="fr-FR"/>
          </a:p>
        </p:txBody>
      </p:sp>
      <p:sp>
        <p:nvSpPr>
          <p:cNvPr id="6" name="Espace réservé du numéro de diapositive 5"/>
          <p:cNvSpPr>
            <a:spLocks noGrp="1"/>
          </p:cNvSpPr>
          <p:nvPr>
            <p:ph type="sldNum" sz="quarter" idx="12"/>
          </p:nvPr>
        </p:nvSpPr>
        <p:spPr/>
        <p:txBody>
          <a:bodyPr/>
          <a:lstStyle/>
          <a:p>
            <a:fld id="{F7C5BFBF-BACF-4C24-A5FC-0EAE733CDB9F}" type="slidenum">
              <a:rPr lang="fr-FR" smtClean="0"/>
              <a:pPr/>
              <a:t>‹N°›</a:t>
            </a:fld>
            <a:endParaRPr lang="fr-FR"/>
          </a:p>
        </p:txBody>
      </p:sp>
    </p:spTree>
  </p:cSld>
  <p:clrMapOvr>
    <a:masterClrMapping/>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r>
              <a:rPr lang="fr-FR" smtClean="0"/>
              <a:t>Synappo, 25/02/2016</a:t>
            </a:r>
            <a:endParaRPr lang="fr-FR"/>
          </a:p>
        </p:txBody>
      </p:sp>
      <p:sp>
        <p:nvSpPr>
          <p:cNvPr id="6" name="Espace réservé du pied de page 5"/>
          <p:cNvSpPr>
            <a:spLocks noGrp="1"/>
          </p:cNvSpPr>
          <p:nvPr>
            <p:ph type="ftr" sz="quarter" idx="11"/>
          </p:nvPr>
        </p:nvSpPr>
        <p:spPr/>
        <p:txBody>
          <a:bodyPr/>
          <a:lstStyle/>
          <a:p>
            <a:r>
              <a:rPr lang="fr-FR" smtClean="0"/>
              <a:t>La responsabilité médicale du pharmacien</a:t>
            </a:r>
            <a:endParaRPr lang="fr-FR"/>
          </a:p>
        </p:txBody>
      </p:sp>
      <p:sp>
        <p:nvSpPr>
          <p:cNvPr id="7" name="Espace réservé du numéro de diapositive 6"/>
          <p:cNvSpPr>
            <a:spLocks noGrp="1"/>
          </p:cNvSpPr>
          <p:nvPr>
            <p:ph type="sldNum" sz="quarter" idx="12"/>
          </p:nvPr>
        </p:nvSpPr>
        <p:spPr/>
        <p:txBody>
          <a:bodyPr/>
          <a:lstStyle/>
          <a:p>
            <a:fld id="{F7C5BFBF-BACF-4C24-A5FC-0EAE733CDB9F}" type="slidenum">
              <a:rPr lang="fr-FR" smtClean="0"/>
              <a:pPr/>
              <a:t>‹N°›</a:t>
            </a:fld>
            <a:endParaRPr lang="fr-FR"/>
          </a:p>
        </p:txBody>
      </p:sp>
    </p:spTree>
  </p:cSld>
  <p:clrMapOvr>
    <a:masterClrMapping/>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r>
              <a:rPr lang="fr-FR" smtClean="0"/>
              <a:t>Synappo, 25/02/2016</a:t>
            </a:r>
            <a:endParaRPr lang="fr-FR"/>
          </a:p>
        </p:txBody>
      </p:sp>
      <p:sp>
        <p:nvSpPr>
          <p:cNvPr id="8" name="Espace réservé du pied de page 7"/>
          <p:cNvSpPr>
            <a:spLocks noGrp="1"/>
          </p:cNvSpPr>
          <p:nvPr>
            <p:ph type="ftr" sz="quarter" idx="11"/>
          </p:nvPr>
        </p:nvSpPr>
        <p:spPr/>
        <p:txBody>
          <a:bodyPr/>
          <a:lstStyle/>
          <a:p>
            <a:r>
              <a:rPr lang="fr-FR" smtClean="0"/>
              <a:t>La responsabilité médicale du pharmacien</a:t>
            </a:r>
            <a:endParaRPr lang="fr-FR"/>
          </a:p>
        </p:txBody>
      </p:sp>
      <p:sp>
        <p:nvSpPr>
          <p:cNvPr id="9" name="Espace réservé du numéro de diapositive 8"/>
          <p:cNvSpPr>
            <a:spLocks noGrp="1"/>
          </p:cNvSpPr>
          <p:nvPr>
            <p:ph type="sldNum" sz="quarter" idx="12"/>
          </p:nvPr>
        </p:nvSpPr>
        <p:spPr/>
        <p:txBody>
          <a:bodyPr/>
          <a:lstStyle/>
          <a:p>
            <a:fld id="{F7C5BFBF-BACF-4C24-A5FC-0EAE733CDB9F}" type="slidenum">
              <a:rPr lang="fr-FR" smtClean="0"/>
              <a:pPr/>
              <a:t>‹N°›</a:t>
            </a:fld>
            <a:endParaRPr lang="fr-FR"/>
          </a:p>
        </p:txBody>
      </p:sp>
    </p:spTree>
  </p:cSld>
  <p:clrMapOvr>
    <a:masterClrMapping/>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r>
              <a:rPr lang="fr-FR" smtClean="0"/>
              <a:t>Synappo, 25/02/2016</a:t>
            </a:r>
            <a:endParaRPr lang="fr-FR"/>
          </a:p>
        </p:txBody>
      </p:sp>
      <p:sp>
        <p:nvSpPr>
          <p:cNvPr id="4" name="Espace réservé du pied de page 3"/>
          <p:cNvSpPr>
            <a:spLocks noGrp="1"/>
          </p:cNvSpPr>
          <p:nvPr>
            <p:ph type="ftr" sz="quarter" idx="11"/>
          </p:nvPr>
        </p:nvSpPr>
        <p:spPr/>
        <p:txBody>
          <a:bodyPr/>
          <a:lstStyle/>
          <a:p>
            <a:r>
              <a:rPr lang="fr-FR" smtClean="0"/>
              <a:t>La responsabilité médicale du pharmacien</a:t>
            </a:r>
            <a:endParaRPr lang="fr-FR"/>
          </a:p>
        </p:txBody>
      </p:sp>
      <p:sp>
        <p:nvSpPr>
          <p:cNvPr id="5" name="Espace réservé du numéro de diapositive 4"/>
          <p:cNvSpPr>
            <a:spLocks noGrp="1"/>
          </p:cNvSpPr>
          <p:nvPr>
            <p:ph type="sldNum" sz="quarter" idx="12"/>
          </p:nvPr>
        </p:nvSpPr>
        <p:spPr/>
        <p:txBody>
          <a:bodyPr/>
          <a:lstStyle/>
          <a:p>
            <a:fld id="{F7C5BFBF-BACF-4C24-A5FC-0EAE733CDB9F}" type="slidenum">
              <a:rPr lang="fr-FR" smtClean="0"/>
              <a:pPr/>
              <a:t>‹N°›</a:t>
            </a:fld>
            <a:endParaRPr lang="fr-FR"/>
          </a:p>
        </p:txBody>
      </p:sp>
    </p:spTree>
  </p:cSld>
  <p:clrMapOvr>
    <a:masterClrMapping/>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Synappo, 25/02/2016</a:t>
            </a:r>
            <a:endParaRPr lang="fr-FR"/>
          </a:p>
        </p:txBody>
      </p:sp>
      <p:sp>
        <p:nvSpPr>
          <p:cNvPr id="3" name="Espace réservé du pied de page 2"/>
          <p:cNvSpPr>
            <a:spLocks noGrp="1"/>
          </p:cNvSpPr>
          <p:nvPr>
            <p:ph type="ftr" sz="quarter" idx="11"/>
          </p:nvPr>
        </p:nvSpPr>
        <p:spPr/>
        <p:txBody>
          <a:bodyPr/>
          <a:lstStyle/>
          <a:p>
            <a:r>
              <a:rPr lang="fr-FR" smtClean="0"/>
              <a:t>La responsabilité médicale du pharmacien</a:t>
            </a:r>
            <a:endParaRPr lang="fr-FR"/>
          </a:p>
        </p:txBody>
      </p:sp>
      <p:sp>
        <p:nvSpPr>
          <p:cNvPr id="4" name="Espace réservé du numéro de diapositive 3"/>
          <p:cNvSpPr>
            <a:spLocks noGrp="1"/>
          </p:cNvSpPr>
          <p:nvPr>
            <p:ph type="sldNum" sz="quarter" idx="12"/>
          </p:nvPr>
        </p:nvSpPr>
        <p:spPr/>
        <p:txBody>
          <a:bodyPr/>
          <a:lstStyle/>
          <a:p>
            <a:fld id="{F7C5BFBF-BACF-4C24-A5FC-0EAE733CDB9F}" type="slidenum">
              <a:rPr lang="fr-FR" smtClean="0"/>
              <a:pPr/>
              <a:t>‹N°›</a:t>
            </a:fld>
            <a:endParaRPr lang="fr-FR"/>
          </a:p>
        </p:txBody>
      </p:sp>
    </p:spTree>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Synappo, 25/02/2016</a:t>
            </a:r>
            <a:endParaRPr lang="fr-FR"/>
          </a:p>
        </p:txBody>
      </p:sp>
      <p:sp>
        <p:nvSpPr>
          <p:cNvPr id="6" name="Espace réservé du pied de page 5"/>
          <p:cNvSpPr>
            <a:spLocks noGrp="1"/>
          </p:cNvSpPr>
          <p:nvPr>
            <p:ph type="ftr" sz="quarter" idx="11"/>
          </p:nvPr>
        </p:nvSpPr>
        <p:spPr/>
        <p:txBody>
          <a:bodyPr/>
          <a:lstStyle/>
          <a:p>
            <a:r>
              <a:rPr lang="fr-FR" smtClean="0"/>
              <a:t>La responsabilité médicale du pharmacien</a:t>
            </a:r>
            <a:endParaRPr lang="fr-FR"/>
          </a:p>
        </p:txBody>
      </p:sp>
      <p:sp>
        <p:nvSpPr>
          <p:cNvPr id="7" name="Espace réservé du numéro de diapositive 6"/>
          <p:cNvSpPr>
            <a:spLocks noGrp="1"/>
          </p:cNvSpPr>
          <p:nvPr>
            <p:ph type="sldNum" sz="quarter" idx="12"/>
          </p:nvPr>
        </p:nvSpPr>
        <p:spPr/>
        <p:txBody>
          <a:bodyPr/>
          <a:lstStyle/>
          <a:p>
            <a:fld id="{F7C5BFBF-BACF-4C24-A5FC-0EAE733CDB9F}" type="slidenum">
              <a:rPr lang="fr-FR" smtClean="0"/>
              <a:pPr/>
              <a:t>‹N°›</a:t>
            </a:fld>
            <a:endParaRPr lang="fr-FR"/>
          </a:p>
        </p:txBody>
      </p:sp>
    </p:spTree>
  </p:cSld>
  <p:clrMapOvr>
    <a:masterClrMapping/>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Synappo, 25/02/2016</a:t>
            </a:r>
            <a:endParaRPr lang="fr-FR"/>
          </a:p>
        </p:txBody>
      </p:sp>
      <p:sp>
        <p:nvSpPr>
          <p:cNvPr id="6" name="Espace réservé du pied de page 5"/>
          <p:cNvSpPr>
            <a:spLocks noGrp="1"/>
          </p:cNvSpPr>
          <p:nvPr>
            <p:ph type="ftr" sz="quarter" idx="11"/>
          </p:nvPr>
        </p:nvSpPr>
        <p:spPr/>
        <p:txBody>
          <a:bodyPr/>
          <a:lstStyle/>
          <a:p>
            <a:r>
              <a:rPr lang="fr-FR" smtClean="0"/>
              <a:t>La responsabilité médicale du pharmacien</a:t>
            </a:r>
            <a:endParaRPr lang="fr-FR"/>
          </a:p>
        </p:txBody>
      </p:sp>
      <p:sp>
        <p:nvSpPr>
          <p:cNvPr id="7" name="Espace réservé du numéro de diapositive 6"/>
          <p:cNvSpPr>
            <a:spLocks noGrp="1"/>
          </p:cNvSpPr>
          <p:nvPr>
            <p:ph type="sldNum" sz="quarter" idx="12"/>
          </p:nvPr>
        </p:nvSpPr>
        <p:spPr/>
        <p:txBody>
          <a:bodyPr/>
          <a:lstStyle/>
          <a:p>
            <a:fld id="{F7C5BFBF-BACF-4C24-A5FC-0EAE733CDB9F}" type="slidenum">
              <a:rPr lang="fr-FR" smtClean="0"/>
              <a:pPr/>
              <a:t>‹N°›</a:t>
            </a:fld>
            <a:endParaRPr lang="fr-FR"/>
          </a:p>
        </p:txBody>
      </p:sp>
    </p:spTree>
  </p:cSld>
  <p:clrMapOvr>
    <a:masterClrMapping/>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Synappo, 25/02/2016</a:t>
            </a:r>
            <a:endParaRPr lang="fr-FR"/>
          </a:p>
        </p:txBody>
      </p:sp>
      <p:sp>
        <p:nvSpPr>
          <p:cNvPr id="5" name="Espace réservé du pied de page 4"/>
          <p:cNvSpPr>
            <a:spLocks noGrp="1"/>
          </p:cNvSpPr>
          <p:nvPr>
            <p:ph type="ftr" sz="quarter" idx="11"/>
          </p:nvPr>
        </p:nvSpPr>
        <p:spPr/>
        <p:txBody>
          <a:bodyPr/>
          <a:lstStyle/>
          <a:p>
            <a:r>
              <a:rPr lang="fr-FR" smtClean="0"/>
              <a:t>La responsabilité médicale du pharmacien</a:t>
            </a:r>
            <a:endParaRPr lang="fr-FR"/>
          </a:p>
        </p:txBody>
      </p:sp>
      <p:sp>
        <p:nvSpPr>
          <p:cNvPr id="6" name="Espace réservé du numéro de diapositive 5"/>
          <p:cNvSpPr>
            <a:spLocks noGrp="1"/>
          </p:cNvSpPr>
          <p:nvPr>
            <p:ph type="sldNum" sz="quarter" idx="12"/>
          </p:nvPr>
        </p:nvSpPr>
        <p:spPr/>
        <p:txBody>
          <a:bodyPr/>
          <a:lstStyle/>
          <a:p>
            <a:fld id="{F7C5BFBF-BACF-4C24-A5FC-0EAE733CDB9F}" type="slidenum">
              <a:rPr lang="fr-FR" smtClean="0"/>
              <a:pPr/>
              <a:t>‹N°›</a:t>
            </a:fld>
            <a:endParaRPr lang="fr-FR"/>
          </a:p>
        </p:txBody>
      </p:sp>
    </p:spTree>
  </p:cSld>
  <p:clrMapOvr>
    <a:masterClrMapping/>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Synappo, 25/02/2016</a:t>
            </a:r>
            <a:endParaRPr lang="fr-FR"/>
          </a:p>
        </p:txBody>
      </p:sp>
      <p:sp>
        <p:nvSpPr>
          <p:cNvPr id="5" name="Espace réservé du pied de page 4"/>
          <p:cNvSpPr>
            <a:spLocks noGrp="1"/>
          </p:cNvSpPr>
          <p:nvPr>
            <p:ph type="ftr" sz="quarter" idx="11"/>
          </p:nvPr>
        </p:nvSpPr>
        <p:spPr/>
        <p:txBody>
          <a:bodyPr/>
          <a:lstStyle/>
          <a:p>
            <a:r>
              <a:rPr lang="fr-FR" smtClean="0"/>
              <a:t>La responsabilité médicale du pharmacien</a:t>
            </a:r>
            <a:endParaRPr lang="fr-FR"/>
          </a:p>
        </p:txBody>
      </p:sp>
      <p:sp>
        <p:nvSpPr>
          <p:cNvPr id="6" name="Espace réservé du numéro de diapositive 5"/>
          <p:cNvSpPr>
            <a:spLocks noGrp="1"/>
          </p:cNvSpPr>
          <p:nvPr>
            <p:ph type="sldNum" sz="quarter" idx="12"/>
          </p:nvPr>
        </p:nvSpPr>
        <p:spPr/>
        <p:txBody>
          <a:bodyPr/>
          <a:lstStyle/>
          <a:p>
            <a:fld id="{F7C5BFBF-BACF-4C24-A5FC-0EAE733CDB9F}" type="slidenum">
              <a:rPr lang="fr-FR" smtClean="0"/>
              <a:pPr/>
              <a:t>‹N°›</a:t>
            </a:fld>
            <a:endParaRPr lang="fr-FR"/>
          </a:p>
        </p:txBody>
      </p:sp>
    </p:spTree>
  </p:cSld>
  <p:clrMapOvr>
    <a:masterClrMapping/>
  </p:clrMapOvr>
  <p:transition>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smtClean="0"/>
              <a:t>Synappo, 25/02/2016</a:t>
            </a:r>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La responsabilité médicale du pharmacien</a:t>
            </a: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C5BFBF-BACF-4C24-A5FC-0EAE733CDB9F}"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edge/>
  </p:transition>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www.sante.gov.ml/"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FR" sz="3600" dirty="0" smtClean="0"/>
              <a:t>La responsabilité médicale du pharmacien</a:t>
            </a:r>
            <a:endParaRPr lang="fr-FR" sz="3600" dirty="0"/>
          </a:p>
        </p:txBody>
      </p:sp>
      <p:sp>
        <p:nvSpPr>
          <p:cNvPr id="3" name="Sous-titre 2"/>
          <p:cNvSpPr>
            <a:spLocks noGrp="1"/>
          </p:cNvSpPr>
          <p:nvPr>
            <p:ph type="subTitle" idx="1"/>
          </p:nvPr>
        </p:nvSpPr>
        <p:spPr/>
        <p:txBody>
          <a:bodyPr>
            <a:normAutofit/>
          </a:bodyPr>
          <a:lstStyle/>
          <a:p>
            <a:r>
              <a:rPr lang="fr-FR" sz="2800" dirty="0" smtClean="0"/>
              <a:t>Dr </a:t>
            </a:r>
            <a:r>
              <a:rPr lang="fr-FR" sz="2800" dirty="0" err="1" smtClean="0"/>
              <a:t>Lasseni</a:t>
            </a:r>
            <a:r>
              <a:rPr lang="fr-FR" sz="2800" dirty="0" smtClean="0"/>
              <a:t> Konaté,</a:t>
            </a:r>
          </a:p>
          <a:p>
            <a:r>
              <a:rPr lang="fr-FR" sz="2800" dirty="0" smtClean="0"/>
              <a:t>Médecin de santé publique à la retraite</a:t>
            </a:r>
            <a:endParaRPr lang="fr-FR" sz="2800" dirty="0"/>
          </a:p>
        </p:txBody>
      </p:sp>
      <p:sp>
        <p:nvSpPr>
          <p:cNvPr id="4" name="Espace réservé de la date 3"/>
          <p:cNvSpPr>
            <a:spLocks noGrp="1"/>
          </p:cNvSpPr>
          <p:nvPr>
            <p:ph type="dt" sz="half" idx="10"/>
          </p:nvPr>
        </p:nvSpPr>
        <p:spPr/>
        <p:txBody>
          <a:bodyPr/>
          <a:lstStyle/>
          <a:p>
            <a:r>
              <a:rPr lang="fr-FR" smtClean="0"/>
              <a:t>Synappo, 25/02/2016</a:t>
            </a:r>
            <a:endParaRPr lang="fr-FR"/>
          </a:p>
        </p:txBody>
      </p:sp>
      <p:sp>
        <p:nvSpPr>
          <p:cNvPr id="5" name="Espace réservé du numéro de diapositive 4"/>
          <p:cNvSpPr>
            <a:spLocks noGrp="1"/>
          </p:cNvSpPr>
          <p:nvPr>
            <p:ph type="sldNum" sz="quarter" idx="12"/>
          </p:nvPr>
        </p:nvSpPr>
        <p:spPr/>
        <p:txBody>
          <a:bodyPr/>
          <a:lstStyle/>
          <a:p>
            <a:fld id="{F7C5BFBF-BACF-4C24-A5FC-0EAE733CDB9F}" type="slidenum">
              <a:rPr lang="fr-FR" smtClean="0"/>
              <a:pPr/>
              <a:t>1</a:t>
            </a:fld>
            <a:endParaRPr lang="fr-FR"/>
          </a:p>
        </p:txBody>
      </p:sp>
      <p:sp>
        <p:nvSpPr>
          <p:cNvPr id="6" name="Espace réservé du pied de page 5"/>
          <p:cNvSpPr>
            <a:spLocks noGrp="1"/>
          </p:cNvSpPr>
          <p:nvPr>
            <p:ph type="ftr" sz="quarter" idx="11"/>
          </p:nvPr>
        </p:nvSpPr>
        <p:spPr/>
        <p:txBody>
          <a:bodyPr/>
          <a:lstStyle/>
          <a:p>
            <a:r>
              <a:rPr lang="fr-FR" smtClean="0"/>
              <a:t>La responsabilité médicale du pharmacien</a:t>
            </a:r>
            <a:endParaRPr lang="fr-FR"/>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dirty="0" smtClean="0"/>
              <a:t>Plan de l’exposé</a:t>
            </a:r>
            <a:endParaRPr lang="fr-FR" sz="2800" b="1" dirty="0"/>
          </a:p>
        </p:txBody>
      </p:sp>
      <p:sp>
        <p:nvSpPr>
          <p:cNvPr id="3" name="Espace réservé du contenu 2"/>
          <p:cNvSpPr>
            <a:spLocks noGrp="1"/>
          </p:cNvSpPr>
          <p:nvPr>
            <p:ph idx="1"/>
          </p:nvPr>
        </p:nvSpPr>
        <p:spPr/>
        <p:txBody>
          <a:bodyPr>
            <a:normAutofit/>
          </a:bodyPr>
          <a:lstStyle/>
          <a:p>
            <a:pPr marL="514350" indent="-514350">
              <a:buNone/>
            </a:pPr>
            <a:r>
              <a:rPr lang="fr-FR" sz="2400" dirty="0" smtClean="0"/>
              <a:t>Introduction</a:t>
            </a:r>
          </a:p>
          <a:p>
            <a:pPr marL="514350" indent="-514350">
              <a:buFont typeface="+mj-lt"/>
              <a:buAutoNum type="arabicParenR"/>
            </a:pPr>
            <a:r>
              <a:rPr lang="fr-FR" sz="2400" dirty="0" smtClean="0"/>
              <a:t>Le médicament et le monopole pharmaceutique</a:t>
            </a:r>
          </a:p>
          <a:p>
            <a:pPr marL="514350" indent="-514350">
              <a:buFont typeface="+mj-lt"/>
              <a:buAutoNum type="arabicParenR"/>
            </a:pPr>
            <a:r>
              <a:rPr lang="fr-FR" sz="2400" dirty="0" smtClean="0"/>
              <a:t>Obligations du pharmacien</a:t>
            </a:r>
          </a:p>
          <a:p>
            <a:pPr marL="514350" indent="-514350">
              <a:buFont typeface="+mj-lt"/>
              <a:buAutoNum type="arabicParenR"/>
            </a:pPr>
            <a:r>
              <a:rPr lang="fr-FR" sz="2400" dirty="0" smtClean="0"/>
              <a:t>Obligations spécifiques du pharmacien d’officine</a:t>
            </a:r>
          </a:p>
          <a:p>
            <a:pPr marL="514350" indent="-514350">
              <a:buFont typeface="+mj-lt"/>
              <a:buAutoNum type="arabicParenR"/>
            </a:pPr>
            <a:r>
              <a:rPr lang="fr-FR" sz="2400" dirty="0" smtClean="0"/>
              <a:t>Obligations du vendeur professionnel</a:t>
            </a:r>
          </a:p>
          <a:p>
            <a:pPr marL="514350" indent="-514350">
              <a:buFont typeface="+mj-lt"/>
              <a:buAutoNum type="arabicParenR"/>
            </a:pPr>
            <a:r>
              <a:rPr lang="fr-FR" sz="2400" dirty="0" smtClean="0"/>
              <a:t>Les relations juridiques pharmacien - patient</a:t>
            </a:r>
          </a:p>
          <a:p>
            <a:pPr marL="514350" indent="-514350">
              <a:buFont typeface="+mj-lt"/>
              <a:buAutoNum type="arabicParenR"/>
            </a:pPr>
            <a:r>
              <a:rPr lang="fr-FR" sz="2400" dirty="0" smtClean="0"/>
              <a:t>Responsabilité du pharmacien d’officine</a:t>
            </a:r>
          </a:p>
          <a:p>
            <a:pPr marL="1314450" lvl="2" indent="-514350">
              <a:buFont typeface="+mj-lt"/>
              <a:buAutoNum type="alphaLcParenR"/>
            </a:pPr>
            <a:r>
              <a:rPr lang="fr-FR" dirty="0" smtClean="0"/>
              <a:t>Responsabilité civile (3 principes généraux)</a:t>
            </a:r>
          </a:p>
          <a:p>
            <a:pPr marL="1314450" lvl="2" indent="-514350">
              <a:buFont typeface="+mj-lt"/>
              <a:buAutoNum type="alphaLcParenR"/>
            </a:pPr>
            <a:r>
              <a:rPr lang="fr-FR" dirty="0" smtClean="0"/>
              <a:t>Responsabilité disciplinaire</a:t>
            </a:r>
          </a:p>
          <a:p>
            <a:pPr marL="1314450" lvl="2" indent="-514350">
              <a:buFont typeface="+mj-lt"/>
              <a:buAutoNum type="alphaLcParenR"/>
            </a:pPr>
            <a:r>
              <a:rPr lang="fr-FR" dirty="0" smtClean="0"/>
              <a:t>Responsabilité pénale</a:t>
            </a:r>
          </a:p>
          <a:p>
            <a:endParaRPr lang="fr-FR" sz="2400" dirty="0"/>
          </a:p>
        </p:txBody>
      </p:sp>
      <p:sp>
        <p:nvSpPr>
          <p:cNvPr id="4" name="Espace réservé de la date 3"/>
          <p:cNvSpPr>
            <a:spLocks noGrp="1"/>
          </p:cNvSpPr>
          <p:nvPr>
            <p:ph type="dt" sz="half" idx="10"/>
          </p:nvPr>
        </p:nvSpPr>
        <p:spPr/>
        <p:txBody>
          <a:bodyPr/>
          <a:lstStyle/>
          <a:p>
            <a:r>
              <a:rPr lang="fr-FR" smtClean="0"/>
              <a:t>Synappo, 25/02/2016</a:t>
            </a:r>
            <a:endParaRPr lang="fr-FR"/>
          </a:p>
        </p:txBody>
      </p:sp>
      <p:sp>
        <p:nvSpPr>
          <p:cNvPr id="5" name="Espace réservé du pied de page 4"/>
          <p:cNvSpPr>
            <a:spLocks noGrp="1"/>
          </p:cNvSpPr>
          <p:nvPr>
            <p:ph type="ftr" sz="quarter" idx="11"/>
          </p:nvPr>
        </p:nvSpPr>
        <p:spPr/>
        <p:txBody>
          <a:bodyPr/>
          <a:lstStyle/>
          <a:p>
            <a:r>
              <a:rPr lang="fr-FR" smtClean="0"/>
              <a:t>La responsabilité médicale du pharmacien</a:t>
            </a:r>
            <a:endParaRPr lang="fr-FR"/>
          </a:p>
        </p:txBody>
      </p:sp>
      <p:sp>
        <p:nvSpPr>
          <p:cNvPr id="6" name="Espace réservé du numéro de diapositive 5"/>
          <p:cNvSpPr>
            <a:spLocks noGrp="1"/>
          </p:cNvSpPr>
          <p:nvPr>
            <p:ph type="sldNum" sz="quarter" idx="12"/>
          </p:nvPr>
        </p:nvSpPr>
        <p:spPr/>
        <p:txBody>
          <a:bodyPr/>
          <a:lstStyle/>
          <a:p>
            <a:fld id="{F7C5BFBF-BACF-4C24-A5FC-0EAE733CDB9F}" type="slidenum">
              <a:rPr lang="fr-FR" smtClean="0"/>
              <a:pPr/>
              <a:t>2</a:t>
            </a:fld>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heckerboard(across)">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heckerboard(across)">
                                      <p:cBhvr>
                                        <p:cTn id="37" dur="500"/>
                                        <p:tgtEl>
                                          <p:spTgt spid="3">
                                            <p:txEl>
                                              <p:pRg st="6" end="6"/>
                                            </p:txEl>
                                          </p:spTgt>
                                        </p:tgtEl>
                                      </p:cBhvr>
                                    </p:animEffect>
                                  </p:childTnLst>
                                </p:cTn>
                              </p:par>
                              <p:par>
                                <p:cTn id="38" presetID="5" presetClass="entr" presetSubtype="10" fill="hold" grpId="0" nodeType="with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Effect transition="in" filter="checkerboard(across)">
                                      <p:cBhvr>
                                        <p:cTn id="40" dur="500"/>
                                        <p:tgtEl>
                                          <p:spTgt spid="3">
                                            <p:txEl>
                                              <p:pRg st="7" end="7"/>
                                            </p:txEl>
                                          </p:spTgt>
                                        </p:tgtEl>
                                      </p:cBhvr>
                                    </p:animEffect>
                                  </p:childTnLst>
                                </p:cTn>
                              </p:par>
                              <p:par>
                                <p:cTn id="41" presetID="5" presetClass="entr" presetSubtype="10" fill="hold" grpId="0" nodeType="with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Effect transition="in" filter="checkerboard(across)">
                                      <p:cBhvr>
                                        <p:cTn id="43" dur="500"/>
                                        <p:tgtEl>
                                          <p:spTgt spid="3">
                                            <p:txEl>
                                              <p:pRg st="8" end="8"/>
                                            </p:txEl>
                                          </p:spTgt>
                                        </p:tgtEl>
                                      </p:cBhvr>
                                    </p:animEffect>
                                  </p:childTnLst>
                                </p:cTn>
                              </p:par>
                              <p:par>
                                <p:cTn id="44" presetID="5" presetClass="entr" presetSubtype="10" fill="hold" grpId="0" nodeType="withEffect">
                                  <p:stCondLst>
                                    <p:cond delay="0"/>
                                  </p:stCondLst>
                                  <p:childTnLst>
                                    <p:set>
                                      <p:cBhvr>
                                        <p:cTn id="45" dur="1" fill="hold">
                                          <p:stCondLst>
                                            <p:cond delay="0"/>
                                          </p:stCondLst>
                                        </p:cTn>
                                        <p:tgtEl>
                                          <p:spTgt spid="3">
                                            <p:txEl>
                                              <p:pRg st="9" end="9"/>
                                            </p:txEl>
                                          </p:spTgt>
                                        </p:tgtEl>
                                        <p:attrNameLst>
                                          <p:attrName>style.visibility</p:attrName>
                                        </p:attrNameLst>
                                      </p:cBhvr>
                                      <p:to>
                                        <p:strVal val="visible"/>
                                      </p:to>
                                    </p:set>
                                    <p:animEffect transition="in" filter="checkerboard(across)">
                                      <p:cBhvr>
                                        <p:cTn id="46"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dirty="0" smtClean="0"/>
              <a:t>Introduction </a:t>
            </a:r>
            <a:endParaRPr lang="fr-FR" sz="2800" dirty="0"/>
          </a:p>
        </p:txBody>
      </p:sp>
      <p:sp>
        <p:nvSpPr>
          <p:cNvPr id="3" name="Espace réservé du contenu 2"/>
          <p:cNvSpPr>
            <a:spLocks noGrp="1"/>
          </p:cNvSpPr>
          <p:nvPr>
            <p:ph idx="1"/>
          </p:nvPr>
        </p:nvSpPr>
        <p:spPr/>
        <p:txBody>
          <a:bodyPr>
            <a:normAutofit/>
          </a:bodyPr>
          <a:lstStyle/>
          <a:p>
            <a:r>
              <a:rPr lang="fr-FR" sz="2400" dirty="0" smtClean="0"/>
              <a:t>L’article 17 de la Constitution se lit comme suit : </a:t>
            </a:r>
            <a:r>
              <a:rPr lang="fr-FR" sz="2400" i="1" dirty="0" smtClean="0"/>
              <a:t>« L'éducation, l'instruction, la formation, le travail, le logement, les loisirs, </a:t>
            </a:r>
            <a:r>
              <a:rPr lang="fr-FR" sz="2400" b="1" i="1" dirty="0" smtClean="0"/>
              <a:t>la santé</a:t>
            </a:r>
            <a:r>
              <a:rPr lang="fr-FR" sz="2400" i="1" dirty="0" smtClean="0"/>
              <a:t>, et la protection sociale constituent des droits reconnus ».</a:t>
            </a:r>
            <a:endParaRPr lang="fr-FR" sz="2400" dirty="0" smtClean="0"/>
          </a:p>
          <a:p>
            <a:r>
              <a:rPr lang="fr-FR" sz="2400" dirty="0" smtClean="0"/>
              <a:t>Afin de jouir de son droit, humain et constitutionnel, à la santé, lorsqu’il a des ennuis de santé, il s’établit une relation, juridique et thérapeutique, entre les professionnels de la Santé (médecin, </a:t>
            </a:r>
            <a:r>
              <a:rPr lang="fr-FR" sz="2400" b="1" dirty="0" smtClean="0"/>
              <a:t>pharmacien</a:t>
            </a:r>
            <a:r>
              <a:rPr lang="fr-FR" sz="2400" dirty="0" smtClean="0"/>
              <a:t>, infirmier, sage-femme, etc.) et le citoyen, le </a:t>
            </a:r>
            <a:r>
              <a:rPr lang="fr-FR" sz="2400" b="1" dirty="0" smtClean="0"/>
              <a:t>patient</a:t>
            </a:r>
            <a:r>
              <a:rPr lang="fr-FR" sz="2400" dirty="0" smtClean="0"/>
              <a:t>. </a:t>
            </a:r>
          </a:p>
          <a:p>
            <a:r>
              <a:rPr lang="fr-FR" sz="2400" dirty="0" smtClean="0"/>
              <a:t>Cette relation crée des obligations de part et d’autre ; ainsi, elle permet l’accomplissement de l’obligation médicale. </a:t>
            </a:r>
          </a:p>
          <a:p>
            <a:endParaRPr lang="fr-FR" sz="2400" dirty="0"/>
          </a:p>
        </p:txBody>
      </p:sp>
      <p:sp>
        <p:nvSpPr>
          <p:cNvPr id="4" name="Espace réservé de la date 3"/>
          <p:cNvSpPr>
            <a:spLocks noGrp="1"/>
          </p:cNvSpPr>
          <p:nvPr>
            <p:ph type="dt" sz="half" idx="10"/>
          </p:nvPr>
        </p:nvSpPr>
        <p:spPr/>
        <p:txBody>
          <a:bodyPr/>
          <a:lstStyle/>
          <a:p>
            <a:r>
              <a:rPr lang="fr-FR" smtClean="0"/>
              <a:t>Synappo, 25/02/2016</a:t>
            </a:r>
            <a:endParaRPr lang="fr-FR"/>
          </a:p>
        </p:txBody>
      </p:sp>
      <p:sp>
        <p:nvSpPr>
          <p:cNvPr id="5" name="Espace réservé du numéro de diapositive 4"/>
          <p:cNvSpPr>
            <a:spLocks noGrp="1"/>
          </p:cNvSpPr>
          <p:nvPr>
            <p:ph type="sldNum" sz="quarter" idx="12"/>
          </p:nvPr>
        </p:nvSpPr>
        <p:spPr/>
        <p:txBody>
          <a:bodyPr/>
          <a:lstStyle/>
          <a:p>
            <a:fld id="{F7C5BFBF-BACF-4C24-A5FC-0EAE733CDB9F}" type="slidenum">
              <a:rPr lang="fr-FR" smtClean="0"/>
              <a:pPr/>
              <a:t>3</a:t>
            </a:fld>
            <a:endParaRPr lang="fr-FR"/>
          </a:p>
        </p:txBody>
      </p:sp>
      <p:sp>
        <p:nvSpPr>
          <p:cNvPr id="6" name="Espace réservé du pied de page 5"/>
          <p:cNvSpPr>
            <a:spLocks noGrp="1"/>
          </p:cNvSpPr>
          <p:nvPr>
            <p:ph type="ftr" sz="quarter" idx="11"/>
          </p:nvPr>
        </p:nvSpPr>
        <p:spPr/>
        <p:txBody>
          <a:bodyPr/>
          <a:lstStyle/>
          <a:p>
            <a:r>
              <a:rPr lang="fr-FR" smtClean="0"/>
              <a:t>La responsabilité médicale du pharmacien</a:t>
            </a: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dirty="0" smtClean="0"/>
              <a:t>Introduction </a:t>
            </a:r>
            <a:endParaRPr lang="fr-FR" sz="2800" dirty="0"/>
          </a:p>
        </p:txBody>
      </p:sp>
      <p:sp>
        <p:nvSpPr>
          <p:cNvPr id="3" name="Espace réservé du contenu 2"/>
          <p:cNvSpPr>
            <a:spLocks noGrp="1"/>
          </p:cNvSpPr>
          <p:nvPr>
            <p:ph idx="1"/>
          </p:nvPr>
        </p:nvSpPr>
        <p:spPr/>
        <p:txBody>
          <a:bodyPr>
            <a:normAutofit/>
          </a:bodyPr>
          <a:lstStyle/>
          <a:p>
            <a:r>
              <a:rPr lang="fr-FR" sz="2400" dirty="0" smtClean="0"/>
              <a:t>Dans cette perspective, on peut noter que : </a:t>
            </a:r>
          </a:p>
          <a:p>
            <a:pPr lvl="1"/>
            <a:r>
              <a:rPr lang="fr-FR" sz="2400" i="1" dirty="0" smtClean="0"/>
              <a:t>« Telle que cernée par les auteurs et la jurisprudence, </a:t>
            </a:r>
            <a:r>
              <a:rPr lang="fr-FR" sz="2400" b="1" i="1" dirty="0" smtClean="0"/>
              <a:t>l’obligation médicale</a:t>
            </a:r>
            <a:r>
              <a:rPr lang="fr-FR" sz="2400" i="1" dirty="0" smtClean="0"/>
              <a:t> comporte traditionnellement quatre volets, découlant de la nature même de l’activité professionnelle : l’obligation de renseigner le patient et d’obtenir son consentement, l’obligation de soigner, l’obligation de suivre et l’obligation au secret professionnel ».</a:t>
            </a:r>
            <a:endParaRPr lang="fr-FR" sz="2400" dirty="0" smtClean="0"/>
          </a:p>
          <a:p>
            <a:r>
              <a:rPr lang="fr-FR" sz="2400" dirty="0" smtClean="0"/>
              <a:t>De l’accomplissement de chacun de ces volets peut résulter un éventuel recours en responsabilité.</a:t>
            </a:r>
            <a:endParaRPr lang="fr-FR" sz="2400" dirty="0"/>
          </a:p>
        </p:txBody>
      </p:sp>
      <p:sp>
        <p:nvSpPr>
          <p:cNvPr id="4" name="Espace réservé de la date 3"/>
          <p:cNvSpPr>
            <a:spLocks noGrp="1"/>
          </p:cNvSpPr>
          <p:nvPr>
            <p:ph type="dt" sz="half" idx="10"/>
          </p:nvPr>
        </p:nvSpPr>
        <p:spPr/>
        <p:txBody>
          <a:bodyPr/>
          <a:lstStyle/>
          <a:p>
            <a:r>
              <a:rPr lang="fr-FR" smtClean="0"/>
              <a:t>Synappo, 25/02/2016</a:t>
            </a:r>
            <a:endParaRPr lang="fr-FR"/>
          </a:p>
        </p:txBody>
      </p:sp>
      <p:sp>
        <p:nvSpPr>
          <p:cNvPr id="5" name="Espace réservé du numéro de diapositive 4"/>
          <p:cNvSpPr>
            <a:spLocks noGrp="1"/>
          </p:cNvSpPr>
          <p:nvPr>
            <p:ph type="sldNum" sz="quarter" idx="12"/>
          </p:nvPr>
        </p:nvSpPr>
        <p:spPr/>
        <p:txBody>
          <a:bodyPr/>
          <a:lstStyle/>
          <a:p>
            <a:fld id="{F7C5BFBF-BACF-4C24-A5FC-0EAE733CDB9F}" type="slidenum">
              <a:rPr lang="fr-FR" smtClean="0"/>
              <a:pPr/>
              <a:t>4</a:t>
            </a:fld>
            <a:endParaRPr lang="fr-FR"/>
          </a:p>
        </p:txBody>
      </p:sp>
      <p:sp>
        <p:nvSpPr>
          <p:cNvPr id="6" name="Espace réservé du pied de page 5"/>
          <p:cNvSpPr>
            <a:spLocks noGrp="1"/>
          </p:cNvSpPr>
          <p:nvPr>
            <p:ph type="ftr" sz="quarter" idx="11"/>
          </p:nvPr>
        </p:nvSpPr>
        <p:spPr/>
        <p:txBody>
          <a:bodyPr/>
          <a:lstStyle/>
          <a:p>
            <a:r>
              <a:rPr lang="fr-FR" smtClean="0"/>
              <a:t>La responsabilité médicale du pharmacien</a:t>
            </a: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heckerboard(across)">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heckerboard(across)">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dirty="0" smtClean="0"/>
              <a:t>1°/ La spécificité du médicament et le monopole pharmaceutique</a:t>
            </a:r>
            <a:endParaRPr lang="fr-FR" sz="2800" dirty="0"/>
          </a:p>
        </p:txBody>
      </p:sp>
      <p:sp>
        <p:nvSpPr>
          <p:cNvPr id="3" name="Espace réservé du contenu 2"/>
          <p:cNvSpPr>
            <a:spLocks noGrp="1"/>
          </p:cNvSpPr>
          <p:nvPr>
            <p:ph idx="1"/>
          </p:nvPr>
        </p:nvSpPr>
        <p:spPr/>
        <p:txBody>
          <a:bodyPr>
            <a:normAutofit lnSpcReduction="10000"/>
          </a:bodyPr>
          <a:lstStyle/>
          <a:p>
            <a:pPr algn="just"/>
            <a:r>
              <a:rPr lang="fr-FR" sz="2400" dirty="0" smtClean="0"/>
              <a:t>Au sens du décret n° 04-557 / P-RM du 01 décembre 2004 instituant l’autorisation de mise sur le marché de médicaments à usage humain et vétérinaire, le </a:t>
            </a:r>
            <a:r>
              <a:rPr lang="fr-FR" sz="2400" b="1" dirty="0" smtClean="0"/>
              <a:t>médicament</a:t>
            </a:r>
            <a:r>
              <a:rPr lang="fr-FR" sz="2400" dirty="0" smtClean="0"/>
              <a:t> est </a:t>
            </a:r>
            <a:r>
              <a:rPr lang="fr-FR" sz="2400" b="1" i="1" dirty="0" smtClean="0"/>
              <a:t>« toute substance ou composition présentée comme possédant des propriétés curatives ou préventives à l'égard des maladies humaines ou animales ainsi que tout produit pouvant être administré à l’homme ou à l’animal en vue d’établir un diagnostic médical ou de restaurer, corriger ou modifier leurs fonctions organiques »</a:t>
            </a:r>
            <a:r>
              <a:rPr lang="fr-FR" sz="2400" dirty="0" smtClean="0"/>
              <a:t>.</a:t>
            </a:r>
          </a:p>
          <a:p>
            <a:pPr lvl="0" algn="just"/>
            <a:r>
              <a:rPr lang="fr-FR" sz="2400" dirty="0" smtClean="0"/>
              <a:t>En principe, les médicaments sont (toujours) vendus en pharmacie mais, n’est pas un médicament tout produit vendu en pharmacie, par exemple, les cosmétiques. </a:t>
            </a:r>
          </a:p>
        </p:txBody>
      </p:sp>
      <p:sp>
        <p:nvSpPr>
          <p:cNvPr id="4" name="Espace réservé de la date 3"/>
          <p:cNvSpPr>
            <a:spLocks noGrp="1"/>
          </p:cNvSpPr>
          <p:nvPr>
            <p:ph type="dt" sz="half" idx="10"/>
          </p:nvPr>
        </p:nvSpPr>
        <p:spPr/>
        <p:txBody>
          <a:bodyPr/>
          <a:lstStyle/>
          <a:p>
            <a:r>
              <a:rPr lang="fr-FR" smtClean="0"/>
              <a:t>Synappo, 25/02/2016</a:t>
            </a:r>
            <a:endParaRPr lang="fr-FR"/>
          </a:p>
        </p:txBody>
      </p:sp>
      <p:sp>
        <p:nvSpPr>
          <p:cNvPr id="5" name="Espace réservé du numéro de diapositive 4"/>
          <p:cNvSpPr>
            <a:spLocks noGrp="1"/>
          </p:cNvSpPr>
          <p:nvPr>
            <p:ph type="sldNum" sz="quarter" idx="12"/>
          </p:nvPr>
        </p:nvSpPr>
        <p:spPr/>
        <p:txBody>
          <a:bodyPr/>
          <a:lstStyle/>
          <a:p>
            <a:fld id="{F7C5BFBF-BACF-4C24-A5FC-0EAE733CDB9F}" type="slidenum">
              <a:rPr lang="fr-FR" smtClean="0"/>
              <a:pPr/>
              <a:t>5</a:t>
            </a:fld>
            <a:endParaRPr lang="fr-FR"/>
          </a:p>
        </p:txBody>
      </p:sp>
      <p:sp>
        <p:nvSpPr>
          <p:cNvPr id="6" name="Espace réservé du pied de page 5"/>
          <p:cNvSpPr>
            <a:spLocks noGrp="1"/>
          </p:cNvSpPr>
          <p:nvPr>
            <p:ph type="ftr" sz="quarter" idx="11"/>
          </p:nvPr>
        </p:nvSpPr>
        <p:spPr/>
        <p:txBody>
          <a:bodyPr/>
          <a:lstStyle/>
          <a:p>
            <a:r>
              <a:rPr lang="fr-FR" smtClean="0"/>
              <a:t>La responsabilité médicale du pharmacien</a:t>
            </a: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fontScale="92500" lnSpcReduction="10000"/>
          </a:bodyPr>
          <a:lstStyle/>
          <a:p>
            <a:pPr algn="just"/>
            <a:r>
              <a:rPr lang="fr-FR" sz="2400" dirty="0" smtClean="0">
                <a:solidFill>
                  <a:srgbClr val="FF0000"/>
                </a:solidFill>
              </a:rPr>
              <a:t>Le médicament possède des propriétés curatives mais il n’est pas toujours dépourvu de toxicité ; c’est pourquoi il doit être préparé et dispensé par un pharmacien qui en expliquera le mode d’emploi à l’utilisateur.</a:t>
            </a:r>
          </a:p>
          <a:p>
            <a:pPr lvl="0" algn="just"/>
            <a:r>
              <a:rPr lang="fr-FR" sz="2400" dirty="0" smtClean="0"/>
              <a:t>C’est pourquoi aussi une autorisation de mise sur le marché (</a:t>
            </a:r>
            <a:r>
              <a:rPr lang="fr-FR" sz="2400" dirty="0" err="1" smtClean="0"/>
              <a:t>Amm</a:t>
            </a:r>
            <a:r>
              <a:rPr lang="fr-FR" sz="2400" dirty="0" smtClean="0"/>
              <a:t>) est nécessaire pour la circulation de ces produits </a:t>
            </a:r>
          </a:p>
          <a:p>
            <a:pPr lvl="0" algn="just"/>
            <a:r>
              <a:rPr lang="fr-FR" sz="2400" dirty="0" smtClean="0"/>
              <a:t>C’est pourquoi encore le principe du </a:t>
            </a:r>
            <a:r>
              <a:rPr lang="fr-FR" sz="2400" b="1" dirty="0" smtClean="0"/>
              <a:t>monopole pharmaceutique</a:t>
            </a:r>
            <a:r>
              <a:rPr lang="fr-FR" sz="2400" dirty="0" smtClean="0"/>
              <a:t> est posé par l’article 34 de décret 91-106 / PRM du 15 mars 1991 portant organisation de l’exercice privé des professions sanitaires</a:t>
            </a:r>
          </a:p>
          <a:p>
            <a:pPr algn="just"/>
            <a:r>
              <a:rPr lang="fr-FR" sz="2400" dirty="0" smtClean="0"/>
              <a:t>C’est pourquoi enfin il faut se battre et développer un plaidoyer pour que</a:t>
            </a:r>
            <a:r>
              <a:rPr lang="fr-FR" sz="2400" i="1" dirty="0" smtClean="0"/>
              <a:t> </a:t>
            </a:r>
            <a:r>
              <a:rPr lang="fr-FR" sz="2400" b="1" i="1" dirty="0" smtClean="0"/>
              <a:t>le médicament ne soit pas considéré comme une marchandise banale mais comme un produit de santé publique et comme un vecteur de développement</a:t>
            </a:r>
            <a:r>
              <a:rPr lang="fr-FR" sz="2400" dirty="0" smtClean="0"/>
              <a:t>.</a:t>
            </a:r>
          </a:p>
          <a:p>
            <a:pPr algn="just"/>
            <a:endParaRPr lang="fr-FR" sz="2400" dirty="0"/>
          </a:p>
        </p:txBody>
      </p:sp>
      <p:sp>
        <p:nvSpPr>
          <p:cNvPr id="4" name="Espace réservé de la date 3"/>
          <p:cNvSpPr>
            <a:spLocks noGrp="1"/>
          </p:cNvSpPr>
          <p:nvPr>
            <p:ph type="dt" sz="half" idx="10"/>
          </p:nvPr>
        </p:nvSpPr>
        <p:spPr/>
        <p:txBody>
          <a:bodyPr/>
          <a:lstStyle/>
          <a:p>
            <a:r>
              <a:rPr lang="fr-FR" smtClean="0"/>
              <a:t>Synappo, 25/02/2016</a:t>
            </a:r>
            <a:endParaRPr lang="fr-FR"/>
          </a:p>
        </p:txBody>
      </p:sp>
      <p:sp>
        <p:nvSpPr>
          <p:cNvPr id="5" name="Espace réservé du pied de page 4"/>
          <p:cNvSpPr>
            <a:spLocks noGrp="1"/>
          </p:cNvSpPr>
          <p:nvPr>
            <p:ph type="ftr" sz="quarter" idx="11"/>
          </p:nvPr>
        </p:nvSpPr>
        <p:spPr/>
        <p:txBody>
          <a:bodyPr/>
          <a:lstStyle/>
          <a:p>
            <a:r>
              <a:rPr lang="fr-FR" smtClean="0"/>
              <a:t>La responsabilité médicale du pharmacien</a:t>
            </a:r>
            <a:endParaRPr lang="fr-FR"/>
          </a:p>
        </p:txBody>
      </p:sp>
      <p:sp>
        <p:nvSpPr>
          <p:cNvPr id="6" name="Espace réservé du numéro de diapositive 5"/>
          <p:cNvSpPr>
            <a:spLocks noGrp="1"/>
          </p:cNvSpPr>
          <p:nvPr>
            <p:ph type="sldNum" sz="quarter" idx="12"/>
          </p:nvPr>
        </p:nvSpPr>
        <p:spPr/>
        <p:txBody>
          <a:bodyPr/>
          <a:lstStyle/>
          <a:p>
            <a:fld id="{F7C5BFBF-BACF-4C24-A5FC-0EAE733CDB9F}" type="slidenum">
              <a:rPr lang="fr-FR" smtClean="0"/>
              <a:pPr/>
              <a:t>6</a:t>
            </a:fld>
            <a:endParaRPr lang="fr-FR"/>
          </a:p>
        </p:txBody>
      </p:sp>
      <p:sp>
        <p:nvSpPr>
          <p:cNvPr id="7" name="Titre 1"/>
          <p:cNvSpPr>
            <a:spLocks noGrp="1"/>
          </p:cNvSpPr>
          <p:nvPr>
            <p:ph type="title"/>
          </p:nvPr>
        </p:nvSpPr>
        <p:spPr>
          <a:xfrm>
            <a:off x="457200" y="274638"/>
            <a:ext cx="8229600" cy="1143000"/>
          </a:xfrm>
        </p:spPr>
        <p:txBody>
          <a:bodyPr>
            <a:normAutofit/>
          </a:bodyPr>
          <a:lstStyle/>
          <a:p>
            <a:r>
              <a:rPr lang="fr-FR" sz="2800" dirty="0" smtClean="0"/>
              <a:t>1°/ La spécificité du médicament et le monopole pharmaceutique</a:t>
            </a:r>
            <a:endParaRPr lang="fr-FR" sz="2800"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dirty="0" smtClean="0"/>
              <a:t>2°/ Les obligations du pharmacien</a:t>
            </a:r>
            <a:endParaRPr lang="fr-FR" sz="2800" dirty="0"/>
          </a:p>
        </p:txBody>
      </p:sp>
      <p:sp>
        <p:nvSpPr>
          <p:cNvPr id="3" name="Espace réservé du contenu 2"/>
          <p:cNvSpPr>
            <a:spLocks noGrp="1"/>
          </p:cNvSpPr>
          <p:nvPr>
            <p:ph idx="1"/>
          </p:nvPr>
        </p:nvSpPr>
        <p:spPr/>
        <p:txBody>
          <a:bodyPr>
            <a:noAutofit/>
          </a:bodyPr>
          <a:lstStyle/>
          <a:p>
            <a:pPr lvl="0"/>
            <a:r>
              <a:rPr lang="fr-FR" sz="2400" dirty="0" smtClean="0"/>
              <a:t>Respecter la vie et la personne humaine constitue, en toute circonstance le devoir primordial du pharmacien</a:t>
            </a:r>
          </a:p>
          <a:p>
            <a:pPr lvl="0"/>
            <a:r>
              <a:rPr lang="fr-FR" sz="2400" dirty="0" smtClean="0"/>
              <a:t>S’abstenir de tout fait ou  manifestation de nature à déconsidérer la profession de pharmacien; </a:t>
            </a:r>
          </a:p>
          <a:p>
            <a:pPr lvl="0"/>
            <a:r>
              <a:rPr lang="fr-FR" sz="2400" dirty="0" smtClean="0"/>
              <a:t>Ne pas exercer, en même temps que la pharmacie toute activité incompatible avec la dignité professionnelle ;</a:t>
            </a:r>
          </a:p>
          <a:p>
            <a:pPr lvl="0"/>
            <a:r>
              <a:rPr lang="fr-FR" sz="2400" dirty="0" smtClean="0"/>
              <a:t>Refuser d’établir tout certificat ou attestation de complaisance ; </a:t>
            </a:r>
          </a:p>
          <a:p>
            <a:pPr lvl="0"/>
            <a:r>
              <a:rPr lang="fr-FR" sz="2400" dirty="0" smtClean="0"/>
              <a:t>Porter ou faire porter la signature du directeur du laboratoire sur les comptes-rendus d’analyse et facultativement ses titres hospitaliers et scientifiques</a:t>
            </a:r>
          </a:p>
        </p:txBody>
      </p:sp>
      <p:sp>
        <p:nvSpPr>
          <p:cNvPr id="4" name="Espace réservé de la date 3"/>
          <p:cNvSpPr>
            <a:spLocks noGrp="1"/>
          </p:cNvSpPr>
          <p:nvPr>
            <p:ph type="dt" sz="half" idx="10"/>
          </p:nvPr>
        </p:nvSpPr>
        <p:spPr/>
        <p:txBody>
          <a:bodyPr/>
          <a:lstStyle/>
          <a:p>
            <a:r>
              <a:rPr lang="fr-FR" smtClean="0"/>
              <a:t>Synappo, 25/02/2016</a:t>
            </a:r>
            <a:endParaRPr lang="fr-FR"/>
          </a:p>
        </p:txBody>
      </p:sp>
      <p:sp>
        <p:nvSpPr>
          <p:cNvPr id="5" name="Espace réservé du numéro de diapositive 4"/>
          <p:cNvSpPr>
            <a:spLocks noGrp="1"/>
          </p:cNvSpPr>
          <p:nvPr>
            <p:ph type="sldNum" sz="quarter" idx="12"/>
          </p:nvPr>
        </p:nvSpPr>
        <p:spPr/>
        <p:txBody>
          <a:bodyPr/>
          <a:lstStyle/>
          <a:p>
            <a:fld id="{F7C5BFBF-BACF-4C24-A5FC-0EAE733CDB9F}" type="slidenum">
              <a:rPr lang="fr-FR" smtClean="0"/>
              <a:pPr/>
              <a:t>7</a:t>
            </a:fld>
            <a:endParaRPr lang="fr-FR"/>
          </a:p>
        </p:txBody>
      </p:sp>
      <p:sp>
        <p:nvSpPr>
          <p:cNvPr id="6" name="Espace réservé du pied de page 5"/>
          <p:cNvSpPr>
            <a:spLocks noGrp="1"/>
          </p:cNvSpPr>
          <p:nvPr>
            <p:ph type="ftr" sz="quarter" idx="11"/>
          </p:nvPr>
        </p:nvSpPr>
        <p:spPr/>
        <p:txBody>
          <a:bodyPr/>
          <a:lstStyle/>
          <a:p>
            <a:r>
              <a:rPr lang="fr-FR" smtClean="0"/>
              <a:t>La responsabilité médicale du pharmacien</a:t>
            </a: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Autofit/>
          </a:bodyPr>
          <a:lstStyle/>
          <a:p>
            <a:pPr algn="just"/>
            <a:r>
              <a:rPr lang="fr-FR" sz="2400" dirty="0" smtClean="0"/>
              <a:t>Faire preuve de dévouement envers tous les malades ; il ne peut notamment pas quitter son poste si l’intérêt général exige qu’il y reste sauf cas de force majeure ou ordre écrit des autorités qualifiées</a:t>
            </a:r>
          </a:p>
          <a:p>
            <a:pPr lvl="0" algn="just"/>
            <a:r>
              <a:rPr lang="fr-FR" sz="2400" dirty="0" smtClean="0"/>
              <a:t>Ne fermer son établissement qu’après s’être assuré que les malades peuvent recevoir d’un pharmacien suffisamment proche le secours dont ils ont besoin.</a:t>
            </a:r>
          </a:p>
          <a:p>
            <a:pPr lvl="0" algn="just"/>
            <a:r>
              <a:rPr lang="fr-FR" sz="2400" dirty="0" smtClean="0"/>
              <a:t>Prêter concours aux services  de médecine sociale et collaborer avec les autorités publiques et collaborer à l’œuvre des pouvoirs publics tendant à la protection et à la préservation de la santé publique</a:t>
            </a:r>
          </a:p>
        </p:txBody>
      </p:sp>
      <p:sp>
        <p:nvSpPr>
          <p:cNvPr id="4" name="Titre 1"/>
          <p:cNvSpPr>
            <a:spLocks noGrp="1"/>
          </p:cNvSpPr>
          <p:nvPr>
            <p:ph type="title"/>
          </p:nvPr>
        </p:nvSpPr>
        <p:spPr>
          <a:xfrm>
            <a:off x="457200" y="274638"/>
            <a:ext cx="8229600" cy="1143000"/>
          </a:xfrm>
        </p:spPr>
        <p:txBody>
          <a:bodyPr>
            <a:normAutofit/>
          </a:bodyPr>
          <a:lstStyle/>
          <a:p>
            <a:r>
              <a:rPr lang="fr-FR" sz="2800" dirty="0" smtClean="0"/>
              <a:t>2°/ Les obligations du pharmacien</a:t>
            </a:r>
            <a:endParaRPr lang="fr-FR" sz="2800" dirty="0"/>
          </a:p>
        </p:txBody>
      </p:sp>
      <p:sp>
        <p:nvSpPr>
          <p:cNvPr id="5" name="Espace réservé de la date 4"/>
          <p:cNvSpPr>
            <a:spLocks noGrp="1"/>
          </p:cNvSpPr>
          <p:nvPr>
            <p:ph type="dt" sz="half" idx="10"/>
          </p:nvPr>
        </p:nvSpPr>
        <p:spPr/>
        <p:txBody>
          <a:bodyPr/>
          <a:lstStyle/>
          <a:p>
            <a:r>
              <a:rPr lang="fr-FR" smtClean="0"/>
              <a:t>Synappo, 25/02/2016</a:t>
            </a:r>
            <a:endParaRPr lang="fr-FR"/>
          </a:p>
        </p:txBody>
      </p:sp>
      <p:sp>
        <p:nvSpPr>
          <p:cNvPr id="6" name="Espace réservé du numéro de diapositive 5"/>
          <p:cNvSpPr>
            <a:spLocks noGrp="1"/>
          </p:cNvSpPr>
          <p:nvPr>
            <p:ph type="sldNum" sz="quarter" idx="12"/>
          </p:nvPr>
        </p:nvSpPr>
        <p:spPr/>
        <p:txBody>
          <a:bodyPr/>
          <a:lstStyle/>
          <a:p>
            <a:fld id="{F7C5BFBF-BACF-4C24-A5FC-0EAE733CDB9F}" type="slidenum">
              <a:rPr lang="fr-FR" smtClean="0"/>
              <a:pPr/>
              <a:t>8</a:t>
            </a:fld>
            <a:endParaRPr lang="fr-FR"/>
          </a:p>
        </p:txBody>
      </p:sp>
      <p:sp>
        <p:nvSpPr>
          <p:cNvPr id="7" name="Espace réservé du pied de page 6"/>
          <p:cNvSpPr>
            <a:spLocks noGrp="1"/>
          </p:cNvSpPr>
          <p:nvPr>
            <p:ph type="ftr" sz="quarter" idx="11"/>
          </p:nvPr>
        </p:nvSpPr>
        <p:spPr/>
        <p:txBody>
          <a:bodyPr/>
          <a:lstStyle/>
          <a:p>
            <a:r>
              <a:rPr lang="fr-FR" smtClean="0"/>
              <a:t>La responsabilité médicale du pharmacien</a:t>
            </a: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fontScale="92500" lnSpcReduction="10000"/>
          </a:bodyPr>
          <a:lstStyle/>
          <a:p>
            <a:pPr lvl="0" algn="just"/>
            <a:r>
              <a:rPr lang="fr-FR" sz="2400" dirty="0" smtClean="0"/>
              <a:t>Préserver le secret professionnel (sauf dérogation légale) :</a:t>
            </a:r>
            <a:r>
              <a:rPr lang="fr-FR" sz="2400" dirty="0" smtClean="0">
                <a:solidFill>
                  <a:srgbClr val="FF0000"/>
                </a:solidFill>
              </a:rPr>
              <a:t> ceci est une </a:t>
            </a:r>
            <a:r>
              <a:rPr lang="fr-FR" sz="2400" b="1" dirty="0" smtClean="0">
                <a:solidFill>
                  <a:srgbClr val="FF0000"/>
                </a:solidFill>
              </a:rPr>
              <a:t>obligation de résultat</a:t>
            </a:r>
            <a:r>
              <a:rPr lang="fr-FR" sz="2400" dirty="0" smtClean="0">
                <a:solidFill>
                  <a:srgbClr val="FF0000"/>
                </a:solidFill>
              </a:rPr>
              <a:t> (art. 8, </a:t>
            </a:r>
            <a:r>
              <a:rPr lang="fr-FR" sz="2400" dirty="0" err="1" smtClean="0">
                <a:solidFill>
                  <a:srgbClr val="FF0000"/>
                </a:solidFill>
              </a:rPr>
              <a:t>Rgo</a:t>
            </a:r>
            <a:r>
              <a:rPr lang="fr-FR" sz="2400" dirty="0" smtClean="0">
                <a:solidFill>
                  <a:srgbClr val="FF0000"/>
                </a:solidFill>
              </a:rPr>
              <a:t>)</a:t>
            </a:r>
          </a:p>
          <a:p>
            <a:pPr algn="just"/>
            <a:r>
              <a:rPr lang="fr-FR" sz="2400" dirty="0" smtClean="0"/>
              <a:t>Ne pas faire de la publicité commerciale, par exemple en utilisant des procédés directs ou indirects de réclame ou des manifestations spectaculaires n’ayant pas un caractère scientifique ou éducatif ;</a:t>
            </a:r>
          </a:p>
          <a:p>
            <a:pPr lvl="0" algn="just"/>
            <a:r>
              <a:rPr lang="fr-FR" sz="2400" dirty="0" smtClean="0"/>
              <a:t>Ne pas porter atteinte au principe de libre choix du pharmacien par les malades en leur octroyant des avantages qui ne leur seraient pas explicitement dévolus (paiements douteux entre autres).</a:t>
            </a:r>
          </a:p>
          <a:p>
            <a:pPr algn="just"/>
            <a:r>
              <a:rPr lang="fr-FR" sz="2400" dirty="0" smtClean="0"/>
              <a:t>Remplir le devoir général de ne causer aucun dommage à autrui (obligation générale indéterminée mais réelle).</a:t>
            </a:r>
          </a:p>
          <a:p>
            <a:pPr algn="just"/>
            <a:r>
              <a:rPr lang="fr-FR" sz="2400" dirty="0" smtClean="0"/>
              <a:t>Observer les principes fondamentaux de l’éthique (respect de la personne, bienfaisance / non malfaisance et justice)  dans ses activités et notamment de recherche</a:t>
            </a:r>
          </a:p>
          <a:p>
            <a:pPr algn="just"/>
            <a:endParaRPr lang="fr-FR" sz="2400" dirty="0"/>
          </a:p>
        </p:txBody>
      </p:sp>
      <p:sp>
        <p:nvSpPr>
          <p:cNvPr id="4" name="Espace réservé de la date 3"/>
          <p:cNvSpPr>
            <a:spLocks noGrp="1"/>
          </p:cNvSpPr>
          <p:nvPr>
            <p:ph type="dt" sz="half" idx="10"/>
          </p:nvPr>
        </p:nvSpPr>
        <p:spPr/>
        <p:txBody>
          <a:bodyPr/>
          <a:lstStyle/>
          <a:p>
            <a:r>
              <a:rPr lang="fr-FR" smtClean="0"/>
              <a:t>Synappo, 25/02/2016</a:t>
            </a:r>
            <a:endParaRPr lang="fr-FR"/>
          </a:p>
        </p:txBody>
      </p:sp>
      <p:sp>
        <p:nvSpPr>
          <p:cNvPr id="5" name="Espace réservé du pied de page 4"/>
          <p:cNvSpPr>
            <a:spLocks noGrp="1"/>
          </p:cNvSpPr>
          <p:nvPr>
            <p:ph type="ftr" sz="quarter" idx="11"/>
          </p:nvPr>
        </p:nvSpPr>
        <p:spPr/>
        <p:txBody>
          <a:bodyPr/>
          <a:lstStyle/>
          <a:p>
            <a:r>
              <a:rPr lang="fr-FR" smtClean="0"/>
              <a:t>La responsabilité médicale du pharmacien</a:t>
            </a:r>
            <a:endParaRPr lang="fr-FR"/>
          </a:p>
        </p:txBody>
      </p:sp>
      <p:sp>
        <p:nvSpPr>
          <p:cNvPr id="6" name="Espace réservé du numéro de diapositive 5"/>
          <p:cNvSpPr>
            <a:spLocks noGrp="1"/>
          </p:cNvSpPr>
          <p:nvPr>
            <p:ph type="sldNum" sz="quarter" idx="12"/>
          </p:nvPr>
        </p:nvSpPr>
        <p:spPr/>
        <p:txBody>
          <a:bodyPr/>
          <a:lstStyle/>
          <a:p>
            <a:fld id="{F7C5BFBF-BACF-4C24-A5FC-0EAE733CDB9F}" type="slidenum">
              <a:rPr lang="fr-FR" smtClean="0"/>
              <a:pPr/>
              <a:t>9</a:t>
            </a:fld>
            <a:endParaRPr lang="fr-FR"/>
          </a:p>
        </p:txBody>
      </p:sp>
      <p:sp>
        <p:nvSpPr>
          <p:cNvPr id="7" name="Titre 1"/>
          <p:cNvSpPr>
            <a:spLocks noGrp="1"/>
          </p:cNvSpPr>
          <p:nvPr>
            <p:ph type="title"/>
          </p:nvPr>
        </p:nvSpPr>
        <p:spPr>
          <a:xfrm>
            <a:off x="457200" y="274638"/>
            <a:ext cx="8229600" cy="1143000"/>
          </a:xfrm>
        </p:spPr>
        <p:txBody>
          <a:bodyPr>
            <a:normAutofit/>
          </a:bodyPr>
          <a:lstStyle/>
          <a:p>
            <a:r>
              <a:rPr lang="fr-FR" sz="2800" dirty="0" smtClean="0"/>
              <a:t>2°/ Les obligations du pharmacien</a:t>
            </a:r>
            <a:endParaRPr lang="fr-FR" sz="2800"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dirty="0" smtClean="0"/>
              <a:t>3°/ Les obligations spécifiques du pharmacien d’officine</a:t>
            </a:r>
            <a:endParaRPr lang="fr-FR" sz="2800" dirty="0"/>
          </a:p>
        </p:txBody>
      </p:sp>
      <p:sp>
        <p:nvSpPr>
          <p:cNvPr id="3" name="Espace réservé du contenu 2"/>
          <p:cNvSpPr>
            <a:spLocks noGrp="1"/>
          </p:cNvSpPr>
          <p:nvPr>
            <p:ph idx="1"/>
          </p:nvPr>
        </p:nvSpPr>
        <p:spPr/>
        <p:txBody>
          <a:bodyPr>
            <a:normAutofit/>
          </a:bodyPr>
          <a:lstStyle/>
          <a:p>
            <a:pPr algn="just"/>
            <a:r>
              <a:rPr lang="fr-FR" sz="2400" dirty="0" smtClean="0"/>
              <a:t>On entend par </a:t>
            </a:r>
            <a:r>
              <a:rPr lang="fr-FR" sz="2400" b="1" dirty="0" smtClean="0"/>
              <a:t>officine</a:t>
            </a:r>
            <a:r>
              <a:rPr lang="fr-FR" sz="2400" dirty="0" smtClean="0"/>
              <a:t>, l'établissement tenu par un pharmacien propriétaire ou copropriétaire et affecté à l'exécution des ordonnances magistrales, à la préparation et la vente au détail des produits visés aux articles 3 et 4 du présent arrêté : l'officine est essentiellement un établissement vendant au détail au consommateur (article 21, arrêté 91-4318).</a:t>
            </a:r>
          </a:p>
          <a:p>
            <a:pPr algn="just"/>
            <a:r>
              <a:rPr lang="fr-FR" sz="2400" dirty="0" smtClean="0"/>
              <a:t>Pour </a:t>
            </a:r>
            <a:r>
              <a:rPr lang="fr-FR" sz="2400" dirty="0"/>
              <a:t>disposer de médicaments, le pharmacien </a:t>
            </a:r>
            <a:r>
              <a:rPr lang="fr-FR" sz="2400" dirty="0" smtClean="0"/>
              <a:t>d’officine peut </a:t>
            </a:r>
            <a:r>
              <a:rPr lang="fr-FR" sz="2400" dirty="0"/>
              <a:t>les acheter soit au fabricant directement ou à son dépositaire, soit à l'établissement de répartition pharmaceutique. </a:t>
            </a:r>
            <a:endParaRPr lang="fr-FR" sz="2400" dirty="0" smtClean="0"/>
          </a:p>
        </p:txBody>
      </p:sp>
      <p:sp>
        <p:nvSpPr>
          <p:cNvPr id="4" name="Espace réservé de la date 3"/>
          <p:cNvSpPr>
            <a:spLocks noGrp="1"/>
          </p:cNvSpPr>
          <p:nvPr>
            <p:ph type="dt" sz="half" idx="10"/>
          </p:nvPr>
        </p:nvSpPr>
        <p:spPr/>
        <p:txBody>
          <a:bodyPr/>
          <a:lstStyle/>
          <a:p>
            <a:r>
              <a:rPr lang="fr-FR" smtClean="0"/>
              <a:t>Synappo, 25/02/2016</a:t>
            </a:r>
            <a:endParaRPr lang="fr-FR"/>
          </a:p>
        </p:txBody>
      </p:sp>
      <p:sp>
        <p:nvSpPr>
          <p:cNvPr id="5" name="Espace réservé du numéro de diapositive 4"/>
          <p:cNvSpPr>
            <a:spLocks noGrp="1"/>
          </p:cNvSpPr>
          <p:nvPr>
            <p:ph type="sldNum" sz="quarter" idx="12"/>
          </p:nvPr>
        </p:nvSpPr>
        <p:spPr/>
        <p:txBody>
          <a:bodyPr/>
          <a:lstStyle/>
          <a:p>
            <a:fld id="{F7C5BFBF-BACF-4C24-A5FC-0EAE733CDB9F}" type="slidenum">
              <a:rPr lang="fr-FR" smtClean="0"/>
              <a:pPr/>
              <a:t>10</a:t>
            </a:fld>
            <a:endParaRPr lang="fr-FR"/>
          </a:p>
        </p:txBody>
      </p:sp>
      <p:sp>
        <p:nvSpPr>
          <p:cNvPr id="6" name="Espace réservé du pied de page 5"/>
          <p:cNvSpPr>
            <a:spLocks noGrp="1"/>
          </p:cNvSpPr>
          <p:nvPr>
            <p:ph type="ftr" sz="quarter" idx="11"/>
          </p:nvPr>
        </p:nvSpPr>
        <p:spPr/>
        <p:txBody>
          <a:bodyPr/>
          <a:lstStyle/>
          <a:p>
            <a:r>
              <a:rPr lang="fr-FR" smtClean="0"/>
              <a:t>La responsabilité médicale du pharmacien</a:t>
            </a: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fontScale="92500" lnSpcReduction="10000"/>
          </a:bodyPr>
          <a:lstStyle/>
          <a:p>
            <a:pPr algn="just"/>
            <a:r>
              <a:rPr lang="fr-FR" sz="2400" dirty="0" smtClean="0"/>
              <a:t>Le stock du pharmacien est composé essentiellement de spécialités pharmaceutiques mais aussi de produits dont il pourrait avoir besoin pour exécuter une préparation magistrale ou officinale (même si ceci est relativement rare au Mali).</a:t>
            </a:r>
          </a:p>
          <a:p>
            <a:pPr algn="just"/>
            <a:r>
              <a:rPr lang="fr-FR" sz="2400" dirty="0" smtClean="0"/>
              <a:t>Outre les préparations magistrales et officinales, le pharmacien peut préparer dans son officine des "produits maison" ou "produits sous cachet" qui ne peuvent être vendus que dans sa seule officine et sous la responsabilité du pharmacien qui l'exploite (art 4, arrêté 91-4318)</a:t>
            </a:r>
          </a:p>
          <a:p>
            <a:pPr algn="just"/>
            <a:r>
              <a:rPr lang="fr-FR" sz="2400" dirty="0" smtClean="0"/>
              <a:t>Trois obligations spécifiques sont : </a:t>
            </a:r>
          </a:p>
          <a:p>
            <a:pPr lvl="1" algn="just"/>
            <a:r>
              <a:rPr lang="fr-FR" sz="2400" dirty="0" smtClean="0"/>
              <a:t>Obligation de conserver les médicaments</a:t>
            </a:r>
          </a:p>
          <a:p>
            <a:pPr lvl="1" algn="just"/>
            <a:r>
              <a:rPr lang="fr-FR" sz="2400" dirty="0" smtClean="0"/>
              <a:t>Obligation de vérifier les ordonnances </a:t>
            </a:r>
          </a:p>
          <a:p>
            <a:pPr lvl="1" algn="just"/>
            <a:r>
              <a:rPr lang="fr-FR" sz="2400" dirty="0" smtClean="0"/>
              <a:t>Obligation à la pharmacovigilance.</a:t>
            </a:r>
          </a:p>
          <a:p>
            <a:endParaRPr lang="fr-FR" dirty="0"/>
          </a:p>
        </p:txBody>
      </p:sp>
      <p:sp>
        <p:nvSpPr>
          <p:cNvPr id="4" name="Espace réservé de la date 3"/>
          <p:cNvSpPr>
            <a:spLocks noGrp="1"/>
          </p:cNvSpPr>
          <p:nvPr>
            <p:ph type="dt" sz="half" idx="10"/>
          </p:nvPr>
        </p:nvSpPr>
        <p:spPr/>
        <p:txBody>
          <a:bodyPr/>
          <a:lstStyle/>
          <a:p>
            <a:r>
              <a:rPr lang="fr-FR" smtClean="0"/>
              <a:t>Synappo, 25/02/2016</a:t>
            </a:r>
            <a:endParaRPr lang="fr-FR"/>
          </a:p>
        </p:txBody>
      </p:sp>
      <p:sp>
        <p:nvSpPr>
          <p:cNvPr id="5" name="Espace réservé du pied de page 4"/>
          <p:cNvSpPr>
            <a:spLocks noGrp="1"/>
          </p:cNvSpPr>
          <p:nvPr>
            <p:ph type="ftr" sz="quarter" idx="11"/>
          </p:nvPr>
        </p:nvSpPr>
        <p:spPr/>
        <p:txBody>
          <a:bodyPr/>
          <a:lstStyle/>
          <a:p>
            <a:r>
              <a:rPr lang="fr-FR" smtClean="0"/>
              <a:t>La responsabilité médicale du pharmacien</a:t>
            </a:r>
            <a:endParaRPr lang="fr-FR"/>
          </a:p>
        </p:txBody>
      </p:sp>
      <p:sp>
        <p:nvSpPr>
          <p:cNvPr id="6" name="Espace réservé du numéro de diapositive 5"/>
          <p:cNvSpPr>
            <a:spLocks noGrp="1"/>
          </p:cNvSpPr>
          <p:nvPr>
            <p:ph type="sldNum" sz="quarter" idx="12"/>
          </p:nvPr>
        </p:nvSpPr>
        <p:spPr/>
        <p:txBody>
          <a:bodyPr/>
          <a:lstStyle/>
          <a:p>
            <a:fld id="{F7C5BFBF-BACF-4C24-A5FC-0EAE733CDB9F}" type="slidenum">
              <a:rPr lang="fr-FR" smtClean="0"/>
              <a:pPr/>
              <a:t>11</a:t>
            </a:fld>
            <a:endParaRPr lang="fr-FR"/>
          </a:p>
        </p:txBody>
      </p:sp>
      <p:sp>
        <p:nvSpPr>
          <p:cNvPr id="7" name="Titre 1"/>
          <p:cNvSpPr>
            <a:spLocks noGrp="1"/>
          </p:cNvSpPr>
          <p:nvPr>
            <p:ph type="title"/>
          </p:nvPr>
        </p:nvSpPr>
        <p:spPr>
          <a:xfrm>
            <a:off x="457200" y="274638"/>
            <a:ext cx="8229600" cy="1143000"/>
          </a:xfrm>
        </p:spPr>
        <p:txBody>
          <a:bodyPr>
            <a:normAutofit/>
          </a:bodyPr>
          <a:lstStyle/>
          <a:p>
            <a:r>
              <a:rPr lang="fr-FR" sz="2800" dirty="0" smtClean="0"/>
              <a:t>3°/ Les obligations spécifiques du pharmacien d’officine</a:t>
            </a:r>
            <a:endParaRPr lang="fr-FR" sz="2800" dirty="0"/>
          </a:p>
        </p:txBody>
      </p:sp>
    </p:spTree>
  </p:cSld>
  <p:clrMapOvr>
    <a:masterClrMapping/>
  </p:clrMapOvr>
  <p:transition>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dirty="0" smtClean="0"/>
              <a:t>3.1 Obligation de conserver les médicaments</a:t>
            </a:r>
            <a:endParaRPr lang="fr-FR" sz="2800" dirty="0"/>
          </a:p>
        </p:txBody>
      </p:sp>
      <p:sp>
        <p:nvSpPr>
          <p:cNvPr id="3" name="Espace réservé du contenu 2"/>
          <p:cNvSpPr>
            <a:spLocks noGrp="1"/>
          </p:cNvSpPr>
          <p:nvPr>
            <p:ph idx="1"/>
          </p:nvPr>
        </p:nvSpPr>
        <p:spPr/>
        <p:txBody>
          <a:bodyPr>
            <a:normAutofit fontScale="77500" lnSpcReduction="20000"/>
          </a:bodyPr>
          <a:lstStyle/>
          <a:p>
            <a:r>
              <a:rPr lang="fr-FR" sz="3100" dirty="0"/>
              <a:t>Le pharmacien est responsable de la bonne conservation des </a:t>
            </a:r>
            <a:r>
              <a:rPr lang="fr-FR" sz="3100" dirty="0" smtClean="0"/>
              <a:t>médicaments en application de l’annexe 3 de l’arrêté 91-4318 fixant les modalités d’organisation de l’exercice de la profession de pharmacien </a:t>
            </a:r>
          </a:p>
          <a:p>
            <a:pPr lvl="1"/>
            <a:r>
              <a:rPr lang="fr-FR" dirty="0" smtClean="0"/>
              <a:t>En </a:t>
            </a:r>
            <a:r>
              <a:rPr lang="fr-FR" dirty="0"/>
              <a:t>ce qui concerne les spécialités, il doit respecter les consignes précisées par le </a:t>
            </a:r>
            <a:r>
              <a:rPr lang="fr-FR" dirty="0" smtClean="0"/>
              <a:t>fabricant (maintenir une température donnée indiquée par le fabricant pour les produits labiles). </a:t>
            </a:r>
          </a:p>
          <a:p>
            <a:pPr lvl="1"/>
            <a:r>
              <a:rPr lang="fr-FR" dirty="0"/>
              <a:t>S</a:t>
            </a:r>
            <a:r>
              <a:rPr lang="fr-FR" dirty="0" smtClean="0"/>
              <a:t>'assurer que </a:t>
            </a:r>
            <a:r>
              <a:rPr lang="fr-FR" dirty="0"/>
              <a:t>les produits qu'il délivre ne sont pas </a:t>
            </a:r>
            <a:r>
              <a:rPr lang="fr-FR" dirty="0" smtClean="0"/>
              <a:t>périmés (date limite d’utilisation clairement indiquée, rotation des stocks).</a:t>
            </a:r>
          </a:p>
          <a:p>
            <a:pPr lvl="1"/>
            <a:r>
              <a:rPr lang="fr-FR" dirty="0" smtClean="0"/>
              <a:t>Respecter les modalités spécifiques de conservation et de stockage des subst</a:t>
            </a:r>
            <a:r>
              <a:rPr lang="fr-FR" dirty="0"/>
              <a:t>a</a:t>
            </a:r>
            <a:r>
              <a:rPr lang="fr-FR" dirty="0" smtClean="0"/>
              <a:t>nces vénéneuses</a:t>
            </a:r>
          </a:p>
          <a:p>
            <a:pPr lvl="1"/>
            <a:r>
              <a:rPr lang="fr-FR" dirty="0" smtClean="0"/>
              <a:t>S’assurer que les médicaments cédés au patient sont conformes à ceux prescrits dans l’ordonnance </a:t>
            </a:r>
            <a:r>
              <a:rPr lang="fr-FR" dirty="0" smtClean="0">
                <a:solidFill>
                  <a:srgbClr val="FF0000"/>
                </a:solidFill>
              </a:rPr>
              <a:t>(obligation de résultat en application de l’article 8 du </a:t>
            </a:r>
            <a:r>
              <a:rPr lang="fr-FR" dirty="0" err="1" smtClean="0">
                <a:solidFill>
                  <a:srgbClr val="FF0000"/>
                </a:solidFill>
              </a:rPr>
              <a:t>Rgo</a:t>
            </a:r>
            <a:r>
              <a:rPr lang="fr-FR" dirty="0" smtClean="0">
                <a:solidFill>
                  <a:srgbClr val="FF0000"/>
                </a:solidFill>
              </a:rPr>
              <a:t>)</a:t>
            </a:r>
            <a:endParaRPr lang="fr-FR" dirty="0">
              <a:solidFill>
                <a:srgbClr val="FF0000"/>
              </a:solidFill>
            </a:endParaRPr>
          </a:p>
        </p:txBody>
      </p:sp>
      <p:sp>
        <p:nvSpPr>
          <p:cNvPr id="4" name="Espace réservé de la date 3"/>
          <p:cNvSpPr>
            <a:spLocks noGrp="1"/>
          </p:cNvSpPr>
          <p:nvPr>
            <p:ph type="dt" sz="half" idx="10"/>
          </p:nvPr>
        </p:nvSpPr>
        <p:spPr/>
        <p:txBody>
          <a:bodyPr/>
          <a:lstStyle/>
          <a:p>
            <a:r>
              <a:rPr lang="fr-FR" smtClean="0"/>
              <a:t>Synappo, 25/02/2016</a:t>
            </a:r>
            <a:endParaRPr lang="fr-FR"/>
          </a:p>
        </p:txBody>
      </p:sp>
      <p:sp>
        <p:nvSpPr>
          <p:cNvPr id="5" name="Espace réservé du numéro de diapositive 4"/>
          <p:cNvSpPr>
            <a:spLocks noGrp="1"/>
          </p:cNvSpPr>
          <p:nvPr>
            <p:ph type="sldNum" sz="quarter" idx="12"/>
          </p:nvPr>
        </p:nvSpPr>
        <p:spPr/>
        <p:txBody>
          <a:bodyPr/>
          <a:lstStyle/>
          <a:p>
            <a:fld id="{F7C5BFBF-BACF-4C24-A5FC-0EAE733CDB9F}" type="slidenum">
              <a:rPr lang="fr-FR" smtClean="0"/>
              <a:pPr/>
              <a:t>12</a:t>
            </a:fld>
            <a:endParaRPr lang="fr-FR"/>
          </a:p>
        </p:txBody>
      </p:sp>
      <p:sp>
        <p:nvSpPr>
          <p:cNvPr id="6" name="Espace réservé du pied de page 5"/>
          <p:cNvSpPr>
            <a:spLocks noGrp="1"/>
          </p:cNvSpPr>
          <p:nvPr>
            <p:ph type="ftr" sz="quarter" idx="11"/>
          </p:nvPr>
        </p:nvSpPr>
        <p:spPr/>
        <p:txBody>
          <a:bodyPr/>
          <a:lstStyle/>
          <a:p>
            <a:r>
              <a:rPr lang="fr-FR" smtClean="0"/>
              <a:t>La responsabilité médicale du pharmacien</a:t>
            </a: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heckerboard(across)">
                                      <p:cBhvr>
                                        <p:cTn id="10" dur="500"/>
                                        <p:tgtEl>
                                          <p:spTgt spid="3">
                                            <p:txEl>
                                              <p:pRg st="1" end="1"/>
                                            </p:txEl>
                                          </p:spTgt>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heckerboard(across)">
                                      <p:cBhvr>
                                        <p:cTn id="13" dur="500"/>
                                        <p:tgtEl>
                                          <p:spTgt spid="3">
                                            <p:txEl>
                                              <p:pRg st="2" end="2"/>
                                            </p:txEl>
                                          </p:spTgt>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checkerboard(across)">
                                      <p:cBhvr>
                                        <p:cTn id="16" dur="500"/>
                                        <p:tgtEl>
                                          <p:spTgt spid="3">
                                            <p:txEl>
                                              <p:pRg st="3" end="3"/>
                                            </p:txEl>
                                          </p:spTgt>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checkerboard(across)">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dirty="0" smtClean="0"/>
              <a:t>3.2 Obligation de vérifier l’ordonnance</a:t>
            </a:r>
            <a:endParaRPr lang="fr-FR" sz="2800" dirty="0"/>
          </a:p>
        </p:txBody>
      </p:sp>
      <p:sp>
        <p:nvSpPr>
          <p:cNvPr id="3" name="Espace réservé du contenu 2"/>
          <p:cNvSpPr>
            <a:spLocks noGrp="1"/>
          </p:cNvSpPr>
          <p:nvPr>
            <p:ph idx="1"/>
          </p:nvPr>
        </p:nvSpPr>
        <p:spPr/>
        <p:txBody>
          <a:bodyPr>
            <a:normAutofit fontScale="77500" lnSpcReduction="20000"/>
          </a:bodyPr>
          <a:lstStyle/>
          <a:p>
            <a:r>
              <a:rPr lang="fr-FR" sz="3100" dirty="0" smtClean="0"/>
              <a:t>Une </a:t>
            </a:r>
            <a:r>
              <a:rPr lang="fr-FR" sz="3100" dirty="0"/>
              <a:t>ordonnance </a:t>
            </a:r>
            <a:r>
              <a:rPr lang="fr-FR" sz="3100" dirty="0" smtClean="0"/>
              <a:t>doit </a:t>
            </a:r>
            <a:r>
              <a:rPr lang="fr-FR" sz="3100" dirty="0"/>
              <a:t>comporter différentes mentions </a:t>
            </a:r>
            <a:r>
              <a:rPr lang="fr-FR" sz="3100" dirty="0" smtClean="0"/>
              <a:t>bien lisibles :</a:t>
            </a:r>
            <a:r>
              <a:rPr lang="fr-FR" sz="3100" dirty="0"/>
              <a:t> le nom du produit, la quantité, la posologie </a:t>
            </a:r>
            <a:r>
              <a:rPr lang="fr-FR" sz="3100" dirty="0" smtClean="0"/>
              <a:t>...  </a:t>
            </a:r>
          </a:p>
          <a:p>
            <a:r>
              <a:rPr lang="fr-FR" sz="3100" dirty="0" smtClean="0"/>
              <a:t>Avant </a:t>
            </a:r>
            <a:r>
              <a:rPr lang="fr-FR" sz="3100" dirty="0"/>
              <a:t>de délivrer les médicaments, le pharmacien doit </a:t>
            </a:r>
            <a:r>
              <a:rPr lang="fr-FR" sz="3100" dirty="0" smtClean="0"/>
              <a:t>: </a:t>
            </a:r>
          </a:p>
          <a:p>
            <a:pPr lvl="1"/>
            <a:r>
              <a:rPr lang="fr-FR" dirty="0" smtClean="0"/>
              <a:t>Vérifier </a:t>
            </a:r>
            <a:r>
              <a:rPr lang="fr-FR" dirty="0"/>
              <a:t>l'authenticité de l'ordonnance. Celle-ci doit être datée et signée par un praticien qualifié et il doit s'agir de </a:t>
            </a:r>
            <a:r>
              <a:rPr lang="fr-FR" dirty="0" smtClean="0"/>
              <a:t>l'original : un </a:t>
            </a:r>
            <a:r>
              <a:rPr lang="fr-FR" dirty="0"/>
              <a:t>pharmacien ne peut pas délivrer des médicaments sur la présentation d'une</a:t>
            </a:r>
            <a:r>
              <a:rPr lang="fr-FR" dirty="0">
                <a:solidFill>
                  <a:srgbClr val="FF0000"/>
                </a:solidFill>
              </a:rPr>
              <a:t> photocopie d'ordonnance</a:t>
            </a:r>
            <a:r>
              <a:rPr lang="fr-FR" dirty="0"/>
              <a:t>. </a:t>
            </a:r>
            <a:endParaRPr lang="fr-FR" dirty="0" smtClean="0"/>
          </a:p>
          <a:p>
            <a:pPr lvl="1"/>
            <a:r>
              <a:rPr lang="fr-FR" dirty="0" smtClean="0"/>
              <a:t>Vérifier la qualité du </a:t>
            </a:r>
            <a:r>
              <a:rPr lang="fr-FR" dirty="0"/>
              <a:t>praticien qualifié, celui qui peut exercer parce qu'il a obtenu le diplôme nécessaire, qui ne fait pas l'objet d'une suspension par l'Ordre des médecins et qui n'est pas à la retraite. Pour s'assurer de la qualité du médecin, le pharmacien pourra essayer de le joindre ou se renseigner à l'Ordre des médecins s'il a des </a:t>
            </a:r>
            <a:r>
              <a:rPr lang="fr-FR" dirty="0" smtClean="0"/>
              <a:t>doutes (article 12-14, code médecin)</a:t>
            </a:r>
          </a:p>
          <a:p>
            <a:pPr lvl="1">
              <a:buNone/>
            </a:pPr>
            <a:endParaRPr lang="fr-FR" dirty="0"/>
          </a:p>
        </p:txBody>
      </p:sp>
      <p:sp>
        <p:nvSpPr>
          <p:cNvPr id="4" name="Espace réservé de la date 3"/>
          <p:cNvSpPr>
            <a:spLocks noGrp="1"/>
          </p:cNvSpPr>
          <p:nvPr>
            <p:ph type="dt" sz="half" idx="10"/>
          </p:nvPr>
        </p:nvSpPr>
        <p:spPr/>
        <p:txBody>
          <a:bodyPr/>
          <a:lstStyle/>
          <a:p>
            <a:r>
              <a:rPr lang="fr-FR" smtClean="0"/>
              <a:t>Synappo, 25/02/2016</a:t>
            </a:r>
            <a:endParaRPr lang="fr-FR"/>
          </a:p>
        </p:txBody>
      </p:sp>
      <p:sp>
        <p:nvSpPr>
          <p:cNvPr id="5" name="Espace réservé du numéro de diapositive 4"/>
          <p:cNvSpPr>
            <a:spLocks noGrp="1"/>
          </p:cNvSpPr>
          <p:nvPr>
            <p:ph type="sldNum" sz="quarter" idx="12"/>
          </p:nvPr>
        </p:nvSpPr>
        <p:spPr/>
        <p:txBody>
          <a:bodyPr/>
          <a:lstStyle/>
          <a:p>
            <a:fld id="{F7C5BFBF-BACF-4C24-A5FC-0EAE733CDB9F}" type="slidenum">
              <a:rPr lang="fr-FR" smtClean="0"/>
              <a:pPr/>
              <a:t>13</a:t>
            </a:fld>
            <a:endParaRPr lang="fr-FR"/>
          </a:p>
        </p:txBody>
      </p:sp>
      <p:sp>
        <p:nvSpPr>
          <p:cNvPr id="6" name="Espace réservé du pied de page 5"/>
          <p:cNvSpPr>
            <a:spLocks noGrp="1"/>
          </p:cNvSpPr>
          <p:nvPr>
            <p:ph type="ftr" sz="quarter" idx="11"/>
          </p:nvPr>
        </p:nvSpPr>
        <p:spPr/>
        <p:txBody>
          <a:bodyPr/>
          <a:lstStyle/>
          <a:p>
            <a:r>
              <a:rPr lang="fr-FR" smtClean="0"/>
              <a:t>La responsabilité médicale du pharmacien</a:t>
            </a: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heckerboard(across)">
                                      <p:cBhvr>
                                        <p:cTn id="15" dur="500"/>
                                        <p:tgtEl>
                                          <p:spTgt spid="3">
                                            <p:txEl>
                                              <p:pRg st="2" end="2"/>
                                            </p:txEl>
                                          </p:spTgt>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checkerboard(across)">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pPr algn="just"/>
            <a:r>
              <a:rPr lang="fr-FR" sz="2400" dirty="0" smtClean="0"/>
              <a:t>Vérifier que le prescripteur est habilité à établir la prescription (par exemple, de stupéfiants).</a:t>
            </a:r>
          </a:p>
          <a:p>
            <a:pPr algn="just"/>
            <a:r>
              <a:rPr lang="fr-FR" sz="2400" dirty="0" smtClean="0"/>
              <a:t>Vérifier la régularité technique de la prescription du médecin par exemple (posologie inadéquate, contre-indications, demander si le médicament est destiné à un enfant (âge et posologie) ou à un adulte</a:t>
            </a:r>
          </a:p>
          <a:p>
            <a:pPr algn="just"/>
            <a:r>
              <a:rPr lang="fr-FR" sz="2400" dirty="0" smtClean="0"/>
              <a:t>Avertir le médecin en cas de doute ou d’erreur (qui modifie ou maintient la prescription).</a:t>
            </a:r>
          </a:p>
          <a:p>
            <a:pPr algn="just"/>
            <a:r>
              <a:rPr lang="fr-FR" sz="2400" dirty="0" smtClean="0"/>
              <a:t>Dans ce dernier cas, le pharmacien peut refuser de servir le médicament et assumer la responsabilité de ce refus</a:t>
            </a:r>
            <a:endParaRPr lang="fr-FR" sz="2400" dirty="0"/>
          </a:p>
        </p:txBody>
      </p:sp>
      <p:sp>
        <p:nvSpPr>
          <p:cNvPr id="4" name="Titre 1"/>
          <p:cNvSpPr>
            <a:spLocks noGrp="1"/>
          </p:cNvSpPr>
          <p:nvPr>
            <p:ph type="title"/>
          </p:nvPr>
        </p:nvSpPr>
        <p:spPr>
          <a:xfrm>
            <a:off x="457200" y="274638"/>
            <a:ext cx="8229600" cy="1143000"/>
          </a:xfrm>
        </p:spPr>
        <p:txBody>
          <a:bodyPr>
            <a:normAutofit/>
          </a:bodyPr>
          <a:lstStyle/>
          <a:p>
            <a:r>
              <a:rPr lang="fr-FR" sz="2800" dirty="0" smtClean="0"/>
              <a:t>3.2 Obligation de vérifier l’ordonnance (suite)</a:t>
            </a:r>
            <a:endParaRPr lang="fr-FR" sz="2800" dirty="0"/>
          </a:p>
        </p:txBody>
      </p:sp>
      <p:sp>
        <p:nvSpPr>
          <p:cNvPr id="5" name="Espace réservé de la date 4"/>
          <p:cNvSpPr>
            <a:spLocks noGrp="1"/>
          </p:cNvSpPr>
          <p:nvPr>
            <p:ph type="dt" sz="half" idx="10"/>
          </p:nvPr>
        </p:nvSpPr>
        <p:spPr/>
        <p:txBody>
          <a:bodyPr/>
          <a:lstStyle/>
          <a:p>
            <a:r>
              <a:rPr lang="fr-FR" smtClean="0"/>
              <a:t>Synappo, 25/02/2016</a:t>
            </a:r>
            <a:endParaRPr lang="fr-FR"/>
          </a:p>
        </p:txBody>
      </p:sp>
      <p:sp>
        <p:nvSpPr>
          <p:cNvPr id="6" name="Espace réservé du numéro de diapositive 5"/>
          <p:cNvSpPr>
            <a:spLocks noGrp="1"/>
          </p:cNvSpPr>
          <p:nvPr>
            <p:ph type="sldNum" sz="quarter" idx="12"/>
          </p:nvPr>
        </p:nvSpPr>
        <p:spPr/>
        <p:txBody>
          <a:bodyPr/>
          <a:lstStyle/>
          <a:p>
            <a:fld id="{F7C5BFBF-BACF-4C24-A5FC-0EAE733CDB9F}" type="slidenum">
              <a:rPr lang="fr-FR" smtClean="0"/>
              <a:pPr/>
              <a:t>14</a:t>
            </a:fld>
            <a:endParaRPr lang="fr-FR"/>
          </a:p>
        </p:txBody>
      </p:sp>
      <p:sp>
        <p:nvSpPr>
          <p:cNvPr id="7" name="Espace réservé du pied de page 6"/>
          <p:cNvSpPr>
            <a:spLocks noGrp="1"/>
          </p:cNvSpPr>
          <p:nvPr>
            <p:ph type="ftr" sz="quarter" idx="11"/>
          </p:nvPr>
        </p:nvSpPr>
        <p:spPr/>
        <p:txBody>
          <a:bodyPr/>
          <a:lstStyle/>
          <a:p>
            <a:r>
              <a:rPr lang="fr-FR" smtClean="0"/>
              <a:t>La responsabilité médicale du pharmacien</a:t>
            </a: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Autofit/>
          </a:bodyPr>
          <a:lstStyle/>
          <a:p>
            <a:pPr algn="just"/>
            <a:r>
              <a:rPr lang="fr-FR" sz="2400" dirty="0" smtClean="0"/>
              <a:t>Respecter les dispositions particulières de stockage et de cession concernant les médicaments stupéfiants (ordonnancier, registre des stupéfiants à faire coté et paraphé par les autorités compétentes (maire, commissaire de police, etc.)</a:t>
            </a:r>
          </a:p>
          <a:p>
            <a:pPr algn="just"/>
            <a:r>
              <a:rPr lang="fr-FR" sz="2400" dirty="0" smtClean="0"/>
              <a:t>Disposer d’un « </a:t>
            </a:r>
            <a:r>
              <a:rPr lang="fr-FR" sz="2400" i="1" dirty="0" smtClean="0"/>
              <a:t>livre registre d'ordonnances ou ordonnancier, registre dans lequel, doit être consignée, toute délivrance au public ou à usage professionnel, de substance vénéneuses ou de médicaments qui figurent au tableau des substances vénéneuses. On entend par substance vénéneuse, toute substance dont l'administration peut engendrer des effets nocifs (…), </a:t>
            </a:r>
            <a:r>
              <a:rPr lang="fr-FR" sz="2400" i="1" dirty="0" smtClean="0">
                <a:solidFill>
                  <a:srgbClr val="FF0000"/>
                </a:solidFill>
              </a:rPr>
              <a:t>(article 39, arrêté 91-4318)</a:t>
            </a:r>
            <a:r>
              <a:rPr lang="fr-FR" sz="2400" i="1" dirty="0" smtClean="0"/>
              <a:t> ».</a:t>
            </a:r>
          </a:p>
        </p:txBody>
      </p:sp>
      <p:sp>
        <p:nvSpPr>
          <p:cNvPr id="4" name="Titre 1"/>
          <p:cNvSpPr>
            <a:spLocks noGrp="1"/>
          </p:cNvSpPr>
          <p:nvPr>
            <p:ph type="title"/>
          </p:nvPr>
        </p:nvSpPr>
        <p:spPr>
          <a:xfrm>
            <a:off x="457200" y="274638"/>
            <a:ext cx="8229600" cy="1143000"/>
          </a:xfrm>
        </p:spPr>
        <p:txBody>
          <a:bodyPr>
            <a:normAutofit/>
          </a:bodyPr>
          <a:lstStyle/>
          <a:p>
            <a:r>
              <a:rPr lang="fr-FR" sz="2800" dirty="0" smtClean="0"/>
              <a:t>3.2 Obligation de vérifier l’ordonnance (suite)</a:t>
            </a:r>
            <a:endParaRPr lang="fr-FR" sz="2800" dirty="0"/>
          </a:p>
        </p:txBody>
      </p:sp>
      <p:sp>
        <p:nvSpPr>
          <p:cNvPr id="5" name="Espace réservé de la date 4"/>
          <p:cNvSpPr>
            <a:spLocks noGrp="1"/>
          </p:cNvSpPr>
          <p:nvPr>
            <p:ph type="dt" sz="half" idx="10"/>
          </p:nvPr>
        </p:nvSpPr>
        <p:spPr/>
        <p:txBody>
          <a:bodyPr/>
          <a:lstStyle/>
          <a:p>
            <a:r>
              <a:rPr lang="fr-FR" smtClean="0"/>
              <a:t>Synappo, 25/02/2016</a:t>
            </a:r>
            <a:endParaRPr lang="fr-FR"/>
          </a:p>
        </p:txBody>
      </p:sp>
      <p:sp>
        <p:nvSpPr>
          <p:cNvPr id="6" name="Espace réservé du numéro de diapositive 5"/>
          <p:cNvSpPr>
            <a:spLocks noGrp="1"/>
          </p:cNvSpPr>
          <p:nvPr>
            <p:ph type="sldNum" sz="quarter" idx="12"/>
          </p:nvPr>
        </p:nvSpPr>
        <p:spPr/>
        <p:txBody>
          <a:bodyPr/>
          <a:lstStyle/>
          <a:p>
            <a:fld id="{F7C5BFBF-BACF-4C24-A5FC-0EAE733CDB9F}" type="slidenum">
              <a:rPr lang="fr-FR" smtClean="0"/>
              <a:pPr/>
              <a:t>15</a:t>
            </a:fld>
            <a:endParaRPr lang="fr-FR"/>
          </a:p>
        </p:txBody>
      </p:sp>
      <p:sp>
        <p:nvSpPr>
          <p:cNvPr id="7" name="Espace réservé du pied de page 6"/>
          <p:cNvSpPr>
            <a:spLocks noGrp="1"/>
          </p:cNvSpPr>
          <p:nvPr>
            <p:ph type="ftr" sz="quarter" idx="11"/>
          </p:nvPr>
        </p:nvSpPr>
        <p:spPr/>
        <p:txBody>
          <a:bodyPr/>
          <a:lstStyle/>
          <a:p>
            <a:r>
              <a:rPr lang="fr-FR" smtClean="0"/>
              <a:t>La responsabilité médicale du pharmacien</a:t>
            </a: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lnSpcReduction="10000"/>
          </a:bodyPr>
          <a:lstStyle/>
          <a:p>
            <a:r>
              <a:rPr lang="fr-FR" sz="2400" i="1" dirty="0" smtClean="0"/>
              <a:t>Inscrire dans le livre - registre d'ordonnances : i) un numéro d'ordre chronologique reporté sur l'ordonnance ; i) le nom du prescripteur ; iii) la posologie des médicaments prescrits ; iv) le nom et l'adresse du client. L'ordonnancier doit être conservé pendant cinq (5) ans </a:t>
            </a:r>
            <a:r>
              <a:rPr lang="fr-FR" sz="2400" i="1" dirty="0" smtClean="0">
                <a:solidFill>
                  <a:srgbClr val="FF0000"/>
                </a:solidFill>
              </a:rPr>
              <a:t>(article 40, arrêté 91-4318)</a:t>
            </a:r>
            <a:r>
              <a:rPr lang="fr-FR" sz="2400" i="1" dirty="0" smtClean="0"/>
              <a:t>.</a:t>
            </a:r>
          </a:p>
          <a:p>
            <a:r>
              <a:rPr lang="fr-FR" sz="2400" i="1" dirty="0" smtClean="0"/>
              <a:t>Tenir le registre d'inscription des stupéfiants qui est un registre spécial d'entrée et de sortie des stupéfiants. Ce registre doit être : i) côté et paraphé par le Maire ou le Commissaire de police du lieu de la situation de l'officine ; ii) tenu sans blanc ni rature. L'inscription sur ce registre spécial est affecté d'un numéro d'ordre ; elle doit indiquer la date, le nom du fournisseur, le nom du produit et des quantités reçues </a:t>
            </a:r>
            <a:r>
              <a:rPr lang="fr-FR" sz="2400" i="1" dirty="0" smtClean="0">
                <a:solidFill>
                  <a:srgbClr val="FF0000"/>
                </a:solidFill>
              </a:rPr>
              <a:t>(article 47, arrêté 91-4318)</a:t>
            </a:r>
            <a:r>
              <a:rPr lang="fr-FR" sz="2400" i="1" dirty="0" smtClean="0"/>
              <a:t>.</a:t>
            </a:r>
            <a:endParaRPr lang="fr-FR" sz="2400" dirty="0" smtClean="0"/>
          </a:p>
          <a:p>
            <a:endParaRPr lang="fr-FR" sz="2400" dirty="0"/>
          </a:p>
        </p:txBody>
      </p:sp>
      <p:sp>
        <p:nvSpPr>
          <p:cNvPr id="4" name="Titre 1"/>
          <p:cNvSpPr>
            <a:spLocks noGrp="1"/>
          </p:cNvSpPr>
          <p:nvPr>
            <p:ph type="title"/>
          </p:nvPr>
        </p:nvSpPr>
        <p:spPr>
          <a:xfrm>
            <a:off x="457200" y="274638"/>
            <a:ext cx="8229600" cy="1143000"/>
          </a:xfrm>
        </p:spPr>
        <p:txBody>
          <a:bodyPr>
            <a:normAutofit/>
          </a:bodyPr>
          <a:lstStyle/>
          <a:p>
            <a:r>
              <a:rPr lang="fr-FR" sz="2800" dirty="0" smtClean="0"/>
              <a:t>3.2 Obligation de vérifier l’ordonnance (suite)</a:t>
            </a:r>
            <a:endParaRPr lang="fr-FR" sz="2800" dirty="0"/>
          </a:p>
        </p:txBody>
      </p:sp>
      <p:sp>
        <p:nvSpPr>
          <p:cNvPr id="5" name="Espace réservé de la date 4"/>
          <p:cNvSpPr>
            <a:spLocks noGrp="1"/>
          </p:cNvSpPr>
          <p:nvPr>
            <p:ph type="dt" sz="half" idx="10"/>
          </p:nvPr>
        </p:nvSpPr>
        <p:spPr/>
        <p:txBody>
          <a:bodyPr/>
          <a:lstStyle/>
          <a:p>
            <a:r>
              <a:rPr lang="fr-FR" smtClean="0"/>
              <a:t>Synappo, 25/02/2016</a:t>
            </a:r>
            <a:endParaRPr lang="fr-FR"/>
          </a:p>
        </p:txBody>
      </p:sp>
      <p:sp>
        <p:nvSpPr>
          <p:cNvPr id="6" name="Espace réservé du numéro de diapositive 5"/>
          <p:cNvSpPr>
            <a:spLocks noGrp="1"/>
          </p:cNvSpPr>
          <p:nvPr>
            <p:ph type="sldNum" sz="quarter" idx="12"/>
          </p:nvPr>
        </p:nvSpPr>
        <p:spPr/>
        <p:txBody>
          <a:bodyPr/>
          <a:lstStyle/>
          <a:p>
            <a:fld id="{F7C5BFBF-BACF-4C24-A5FC-0EAE733CDB9F}" type="slidenum">
              <a:rPr lang="fr-FR" smtClean="0"/>
              <a:pPr/>
              <a:t>16</a:t>
            </a:fld>
            <a:endParaRPr lang="fr-FR"/>
          </a:p>
        </p:txBody>
      </p:sp>
      <p:sp>
        <p:nvSpPr>
          <p:cNvPr id="7" name="Espace réservé du pied de page 6"/>
          <p:cNvSpPr>
            <a:spLocks noGrp="1"/>
          </p:cNvSpPr>
          <p:nvPr>
            <p:ph type="ftr" sz="quarter" idx="11"/>
          </p:nvPr>
        </p:nvSpPr>
        <p:spPr/>
        <p:txBody>
          <a:bodyPr/>
          <a:lstStyle/>
          <a:p>
            <a:r>
              <a:rPr lang="fr-FR" smtClean="0"/>
              <a:t>La responsabilité médicale du pharmacien</a:t>
            </a: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lnSpcReduction="10000"/>
          </a:bodyPr>
          <a:lstStyle/>
          <a:p>
            <a:pPr algn="just"/>
            <a:r>
              <a:rPr lang="fr-FR" sz="2400" dirty="0" smtClean="0"/>
              <a:t>Noter, à propos des stupéfiants, que :</a:t>
            </a:r>
            <a:r>
              <a:rPr lang="fr-FR" sz="2400" i="1" dirty="0" smtClean="0"/>
              <a:t> « Après l'exécution de la prescription, l'ordonnance doit être rendue au client, revêtue du cachet de l'officine où elle a été exécutée; elle comportera également le numéro sous lequel la prescription est inscrite à l'ordonnancier et la date de délivrance </a:t>
            </a:r>
            <a:r>
              <a:rPr lang="fr-FR" sz="2400" i="1" dirty="0" smtClean="0">
                <a:solidFill>
                  <a:srgbClr val="FF0000"/>
                </a:solidFill>
              </a:rPr>
              <a:t>(article 43, arrêté 91-4318)</a:t>
            </a:r>
            <a:r>
              <a:rPr lang="fr-FR" sz="2400" i="1" dirty="0" smtClean="0"/>
              <a:t>».</a:t>
            </a:r>
            <a:endParaRPr lang="fr-FR" sz="2400" dirty="0" smtClean="0"/>
          </a:p>
          <a:p>
            <a:pPr algn="just"/>
            <a:r>
              <a:rPr lang="fr-FR" sz="2400" dirty="0" smtClean="0"/>
              <a:t>Exécuter fidèlement et intelligemment les ordonnances prescrites : les pharmaciens </a:t>
            </a:r>
            <a:r>
              <a:rPr lang="fr-FR" sz="2400" dirty="0"/>
              <a:t>ne peuvent modifier une prescription qu'avec l'accord exprès et préalable de son auteur ". </a:t>
            </a:r>
            <a:endParaRPr lang="fr-FR" sz="2400" dirty="0" smtClean="0"/>
          </a:p>
          <a:p>
            <a:pPr algn="just"/>
            <a:r>
              <a:rPr lang="fr-FR" sz="2400" dirty="0" smtClean="0"/>
              <a:t>Cette </a:t>
            </a:r>
            <a:r>
              <a:rPr lang="fr-FR" sz="2400" dirty="0"/>
              <a:t>modification intervient lorsque le pharmacien remarque une anomalie dans la prescription. </a:t>
            </a:r>
          </a:p>
        </p:txBody>
      </p:sp>
      <p:sp>
        <p:nvSpPr>
          <p:cNvPr id="4" name="Titre 1"/>
          <p:cNvSpPr>
            <a:spLocks noGrp="1"/>
          </p:cNvSpPr>
          <p:nvPr>
            <p:ph type="title"/>
          </p:nvPr>
        </p:nvSpPr>
        <p:spPr>
          <a:xfrm>
            <a:off x="457200" y="274638"/>
            <a:ext cx="8229600" cy="1143000"/>
          </a:xfrm>
        </p:spPr>
        <p:txBody>
          <a:bodyPr>
            <a:normAutofit/>
          </a:bodyPr>
          <a:lstStyle/>
          <a:p>
            <a:r>
              <a:rPr lang="fr-FR" sz="2800" dirty="0" smtClean="0"/>
              <a:t>3.2 Obligation de vérifier l’ordonnance (suite)</a:t>
            </a:r>
            <a:endParaRPr lang="fr-FR" sz="2800" dirty="0"/>
          </a:p>
        </p:txBody>
      </p:sp>
      <p:sp>
        <p:nvSpPr>
          <p:cNvPr id="5" name="Espace réservé de la date 4"/>
          <p:cNvSpPr>
            <a:spLocks noGrp="1"/>
          </p:cNvSpPr>
          <p:nvPr>
            <p:ph type="dt" sz="half" idx="10"/>
          </p:nvPr>
        </p:nvSpPr>
        <p:spPr/>
        <p:txBody>
          <a:bodyPr/>
          <a:lstStyle/>
          <a:p>
            <a:r>
              <a:rPr lang="fr-FR" smtClean="0"/>
              <a:t>Synappo, 25/02/2016</a:t>
            </a:r>
            <a:endParaRPr lang="fr-FR"/>
          </a:p>
        </p:txBody>
      </p:sp>
      <p:sp>
        <p:nvSpPr>
          <p:cNvPr id="6" name="Espace réservé du numéro de diapositive 5"/>
          <p:cNvSpPr>
            <a:spLocks noGrp="1"/>
          </p:cNvSpPr>
          <p:nvPr>
            <p:ph type="sldNum" sz="quarter" idx="12"/>
          </p:nvPr>
        </p:nvSpPr>
        <p:spPr/>
        <p:txBody>
          <a:bodyPr/>
          <a:lstStyle/>
          <a:p>
            <a:fld id="{F7C5BFBF-BACF-4C24-A5FC-0EAE733CDB9F}" type="slidenum">
              <a:rPr lang="fr-FR" smtClean="0"/>
              <a:pPr/>
              <a:t>17</a:t>
            </a:fld>
            <a:endParaRPr lang="fr-FR"/>
          </a:p>
        </p:txBody>
      </p:sp>
      <p:sp>
        <p:nvSpPr>
          <p:cNvPr id="7" name="Espace réservé du pied de page 6"/>
          <p:cNvSpPr>
            <a:spLocks noGrp="1"/>
          </p:cNvSpPr>
          <p:nvPr>
            <p:ph type="ftr" sz="quarter" idx="11"/>
          </p:nvPr>
        </p:nvSpPr>
        <p:spPr/>
        <p:txBody>
          <a:bodyPr/>
          <a:lstStyle/>
          <a:p>
            <a:r>
              <a:rPr lang="fr-FR" smtClean="0"/>
              <a:t>La responsabilité médicale du pharmacien</a:t>
            </a: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lnSpcReduction="10000"/>
          </a:bodyPr>
          <a:lstStyle/>
          <a:p>
            <a:pPr algn="just">
              <a:buNone/>
            </a:pPr>
            <a:r>
              <a:rPr lang="fr-FR" sz="2300" b="1" dirty="0" smtClean="0">
                <a:solidFill>
                  <a:srgbClr val="FF0000"/>
                </a:solidFill>
              </a:rPr>
              <a:t>Jurisprudence en France (rapportée par Sandrine Husson)</a:t>
            </a:r>
          </a:p>
          <a:p>
            <a:pPr algn="just"/>
            <a:r>
              <a:rPr lang="fr-FR" sz="2300" dirty="0" smtClean="0">
                <a:solidFill>
                  <a:srgbClr val="FF0000"/>
                </a:solidFill>
              </a:rPr>
              <a:t>Les tribunaux sont très exigeants à l'égard du pharmacien. </a:t>
            </a:r>
            <a:endParaRPr lang="fr-FR" sz="2300" smtClean="0">
              <a:solidFill>
                <a:srgbClr val="FF0000"/>
              </a:solidFill>
            </a:endParaRPr>
          </a:p>
          <a:p>
            <a:pPr algn="just"/>
            <a:r>
              <a:rPr lang="fr-FR" sz="2300" smtClean="0">
                <a:solidFill>
                  <a:srgbClr val="FF0000"/>
                </a:solidFill>
              </a:rPr>
              <a:t>Ils </a:t>
            </a:r>
            <a:r>
              <a:rPr lang="fr-FR" sz="2300" dirty="0" smtClean="0">
                <a:solidFill>
                  <a:srgbClr val="FF0000"/>
                </a:solidFill>
              </a:rPr>
              <a:t>lui demandent en effet de déceler une éventuelle confusion entre deux médicaments différents c'est à dire de vérifier l'opportunité de la prescription. </a:t>
            </a:r>
          </a:p>
          <a:p>
            <a:pPr algn="just"/>
            <a:r>
              <a:rPr lang="fr-FR" sz="2300" dirty="0" smtClean="0">
                <a:solidFill>
                  <a:srgbClr val="FF0000"/>
                </a:solidFill>
              </a:rPr>
              <a:t>Le contrôle du pharmacien ne se limite donc pas à la simple consultation des tableaux de posologie notamment s'il s'agit d'un médicament jamais utilisé pour un jeune enfant et qui est susceptible d'être dangereux pour l'enfant. </a:t>
            </a:r>
          </a:p>
          <a:p>
            <a:pPr algn="just"/>
            <a:r>
              <a:rPr lang="fr-FR" sz="2300" dirty="0" smtClean="0">
                <a:solidFill>
                  <a:srgbClr val="FF0000"/>
                </a:solidFill>
              </a:rPr>
              <a:t>Ainsi le TGI de Blois a retenu la responsabilité d'un pharmacien qui face à une prescription inhabituelle ne s'est pas adressé au médecin pour avoir confirmation. </a:t>
            </a:r>
          </a:p>
          <a:p>
            <a:pPr algn="just"/>
            <a:endParaRPr lang="fr-FR" sz="2300" dirty="0">
              <a:solidFill>
                <a:srgbClr val="FF0000"/>
              </a:solidFill>
            </a:endParaRPr>
          </a:p>
        </p:txBody>
      </p:sp>
      <p:sp>
        <p:nvSpPr>
          <p:cNvPr id="4" name="Espace réservé de la date 3"/>
          <p:cNvSpPr>
            <a:spLocks noGrp="1"/>
          </p:cNvSpPr>
          <p:nvPr>
            <p:ph type="dt" sz="half" idx="10"/>
          </p:nvPr>
        </p:nvSpPr>
        <p:spPr/>
        <p:txBody>
          <a:bodyPr/>
          <a:lstStyle/>
          <a:p>
            <a:r>
              <a:rPr lang="fr-FR" smtClean="0"/>
              <a:t>Synappo, 25/02/2016</a:t>
            </a:r>
            <a:endParaRPr lang="fr-FR"/>
          </a:p>
        </p:txBody>
      </p:sp>
      <p:sp>
        <p:nvSpPr>
          <p:cNvPr id="5" name="Espace réservé du pied de page 4"/>
          <p:cNvSpPr>
            <a:spLocks noGrp="1"/>
          </p:cNvSpPr>
          <p:nvPr>
            <p:ph type="ftr" sz="quarter" idx="11"/>
          </p:nvPr>
        </p:nvSpPr>
        <p:spPr/>
        <p:txBody>
          <a:bodyPr/>
          <a:lstStyle/>
          <a:p>
            <a:r>
              <a:rPr lang="fr-FR" smtClean="0"/>
              <a:t>La responsabilité médicale du pharmacien</a:t>
            </a:r>
            <a:endParaRPr lang="fr-FR"/>
          </a:p>
        </p:txBody>
      </p:sp>
      <p:sp>
        <p:nvSpPr>
          <p:cNvPr id="6" name="Espace réservé du numéro de diapositive 5"/>
          <p:cNvSpPr>
            <a:spLocks noGrp="1"/>
          </p:cNvSpPr>
          <p:nvPr>
            <p:ph type="sldNum" sz="quarter" idx="12"/>
          </p:nvPr>
        </p:nvSpPr>
        <p:spPr/>
        <p:txBody>
          <a:bodyPr/>
          <a:lstStyle/>
          <a:p>
            <a:fld id="{F7C5BFBF-BACF-4C24-A5FC-0EAE733CDB9F}" type="slidenum">
              <a:rPr lang="fr-FR" smtClean="0"/>
              <a:pPr/>
              <a:t>18</a:t>
            </a:fld>
            <a:endParaRPr lang="fr-FR"/>
          </a:p>
        </p:txBody>
      </p:sp>
      <p:sp>
        <p:nvSpPr>
          <p:cNvPr id="7" name="Titre 1"/>
          <p:cNvSpPr>
            <a:spLocks noGrp="1"/>
          </p:cNvSpPr>
          <p:nvPr>
            <p:ph type="title"/>
          </p:nvPr>
        </p:nvSpPr>
        <p:spPr>
          <a:xfrm>
            <a:off x="457200" y="274638"/>
            <a:ext cx="8229600" cy="1143000"/>
          </a:xfrm>
        </p:spPr>
        <p:txBody>
          <a:bodyPr>
            <a:normAutofit/>
          </a:bodyPr>
          <a:lstStyle/>
          <a:p>
            <a:r>
              <a:rPr lang="fr-FR" sz="2800" dirty="0" smtClean="0"/>
              <a:t>3.2 Obligation de vérifier l’ordonnance (suite)</a:t>
            </a:r>
            <a:endParaRPr lang="fr-FR" sz="2800" dirty="0"/>
          </a:p>
        </p:txBody>
      </p:sp>
    </p:spTree>
  </p:cSld>
  <p:clrMapOvr>
    <a:masterClrMapping/>
  </p:clrMapOvr>
  <p:transition>
    <p:wedg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pPr algn="just">
              <a:buNone/>
            </a:pPr>
            <a:r>
              <a:rPr lang="fr-FR" sz="2300" b="1" dirty="0" smtClean="0">
                <a:solidFill>
                  <a:srgbClr val="FF0000"/>
                </a:solidFill>
              </a:rPr>
              <a:t>Jurisprudence en France (rapportée par Sandrine Husson)</a:t>
            </a:r>
          </a:p>
          <a:p>
            <a:pPr algn="just"/>
            <a:r>
              <a:rPr lang="fr-FR" sz="2300" dirty="0" smtClean="0">
                <a:solidFill>
                  <a:srgbClr val="FF0000"/>
                </a:solidFill>
              </a:rPr>
              <a:t>En l'espèce, un médecin avait prescrit une capsule </a:t>
            </a:r>
            <a:r>
              <a:rPr lang="fr-FR" sz="2300" b="1" u="sng" dirty="0" smtClean="0">
                <a:solidFill>
                  <a:srgbClr val="FF0000"/>
                </a:solidFill>
              </a:rPr>
              <a:t>d'</a:t>
            </a:r>
            <a:r>
              <a:rPr lang="fr-FR" sz="2300" b="1" u="sng" dirty="0" err="1" smtClean="0">
                <a:solidFill>
                  <a:srgbClr val="FF0000"/>
                </a:solidFill>
              </a:rPr>
              <a:t>Indocid</a:t>
            </a:r>
            <a:r>
              <a:rPr lang="fr-FR" sz="2300" dirty="0" smtClean="0">
                <a:solidFill>
                  <a:srgbClr val="FF0000"/>
                </a:solidFill>
              </a:rPr>
              <a:t> (anti-inflammatoire) matin et soir dans les biberons. </a:t>
            </a:r>
          </a:p>
          <a:p>
            <a:pPr algn="just"/>
            <a:r>
              <a:rPr lang="fr-FR" sz="2300" dirty="0" smtClean="0">
                <a:solidFill>
                  <a:srgbClr val="FF0000"/>
                </a:solidFill>
              </a:rPr>
              <a:t>Il voulait en fait prescrire un anabolisant : </a:t>
            </a:r>
            <a:r>
              <a:rPr lang="fr-FR" sz="2300" b="1" u="sng" dirty="0" err="1" smtClean="0">
                <a:solidFill>
                  <a:srgbClr val="FF0000"/>
                </a:solidFill>
              </a:rPr>
              <a:t>Indusil</a:t>
            </a:r>
            <a:r>
              <a:rPr lang="fr-FR" sz="2300" dirty="0" smtClean="0">
                <a:solidFill>
                  <a:srgbClr val="FF0000"/>
                </a:solidFill>
              </a:rPr>
              <a:t>. </a:t>
            </a:r>
          </a:p>
          <a:p>
            <a:pPr algn="just"/>
            <a:r>
              <a:rPr lang="fr-FR" sz="2300" dirty="0" smtClean="0">
                <a:solidFill>
                  <a:srgbClr val="FF0000"/>
                </a:solidFill>
              </a:rPr>
              <a:t>Le nourrisson est mort après avoir absorber le médicament. </a:t>
            </a:r>
          </a:p>
          <a:p>
            <a:pPr algn="just"/>
            <a:r>
              <a:rPr lang="fr-FR" sz="2300" dirty="0" smtClean="0">
                <a:solidFill>
                  <a:srgbClr val="FF0000"/>
                </a:solidFill>
              </a:rPr>
              <a:t>La contre indication pour les nourrissons ne figurait ni sur les tableaux de posologie, ni sur le prospectus, ni sur le dictionnaire Vidal. </a:t>
            </a:r>
          </a:p>
          <a:p>
            <a:pPr algn="just"/>
            <a:r>
              <a:rPr lang="fr-FR" sz="2300" dirty="0" smtClean="0">
                <a:solidFill>
                  <a:srgbClr val="FF0000"/>
                </a:solidFill>
              </a:rPr>
              <a:t>Les juges ont estimé que le pharmacien aurait dû s'étonner de cette prescription et demander confirmation au prescripteur. </a:t>
            </a:r>
          </a:p>
          <a:p>
            <a:pPr algn="just"/>
            <a:endParaRPr lang="fr-FR" sz="2300" dirty="0"/>
          </a:p>
        </p:txBody>
      </p:sp>
      <p:sp>
        <p:nvSpPr>
          <p:cNvPr id="4" name="Espace réservé de la date 3"/>
          <p:cNvSpPr>
            <a:spLocks noGrp="1"/>
          </p:cNvSpPr>
          <p:nvPr>
            <p:ph type="dt" sz="half" idx="10"/>
          </p:nvPr>
        </p:nvSpPr>
        <p:spPr/>
        <p:txBody>
          <a:bodyPr/>
          <a:lstStyle/>
          <a:p>
            <a:r>
              <a:rPr lang="fr-FR" smtClean="0"/>
              <a:t>Synappo, 25/02/2016</a:t>
            </a:r>
            <a:endParaRPr lang="fr-FR"/>
          </a:p>
        </p:txBody>
      </p:sp>
      <p:sp>
        <p:nvSpPr>
          <p:cNvPr id="5" name="Espace réservé du pied de page 4"/>
          <p:cNvSpPr>
            <a:spLocks noGrp="1"/>
          </p:cNvSpPr>
          <p:nvPr>
            <p:ph type="ftr" sz="quarter" idx="11"/>
          </p:nvPr>
        </p:nvSpPr>
        <p:spPr/>
        <p:txBody>
          <a:bodyPr/>
          <a:lstStyle/>
          <a:p>
            <a:r>
              <a:rPr lang="fr-FR" smtClean="0"/>
              <a:t>La responsabilité médicale du pharmacien</a:t>
            </a:r>
            <a:endParaRPr lang="fr-FR"/>
          </a:p>
        </p:txBody>
      </p:sp>
      <p:sp>
        <p:nvSpPr>
          <p:cNvPr id="6" name="Espace réservé du numéro de diapositive 5"/>
          <p:cNvSpPr>
            <a:spLocks noGrp="1"/>
          </p:cNvSpPr>
          <p:nvPr>
            <p:ph type="sldNum" sz="quarter" idx="12"/>
          </p:nvPr>
        </p:nvSpPr>
        <p:spPr/>
        <p:txBody>
          <a:bodyPr/>
          <a:lstStyle/>
          <a:p>
            <a:fld id="{F7C5BFBF-BACF-4C24-A5FC-0EAE733CDB9F}" type="slidenum">
              <a:rPr lang="fr-FR" smtClean="0"/>
              <a:pPr/>
              <a:t>19</a:t>
            </a:fld>
            <a:endParaRPr lang="fr-FR"/>
          </a:p>
        </p:txBody>
      </p:sp>
      <p:sp>
        <p:nvSpPr>
          <p:cNvPr id="7" name="Titre 1"/>
          <p:cNvSpPr>
            <a:spLocks noGrp="1"/>
          </p:cNvSpPr>
          <p:nvPr>
            <p:ph type="title"/>
          </p:nvPr>
        </p:nvSpPr>
        <p:spPr>
          <a:xfrm>
            <a:off x="457200" y="274638"/>
            <a:ext cx="8229600" cy="1143000"/>
          </a:xfrm>
        </p:spPr>
        <p:txBody>
          <a:bodyPr>
            <a:normAutofit/>
          </a:bodyPr>
          <a:lstStyle/>
          <a:p>
            <a:r>
              <a:rPr lang="fr-FR" sz="2800" dirty="0" smtClean="0"/>
              <a:t>3.2 Obligation de vérifier l’ordonnance (suite)</a:t>
            </a:r>
            <a:endParaRPr lang="fr-FR" sz="2800" dirty="0"/>
          </a:p>
        </p:txBody>
      </p:sp>
    </p:spTree>
  </p:cSld>
  <p:clrMapOvr>
    <a:masterClrMapping/>
  </p:clrMapOvr>
  <p:transition>
    <p:wedg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dirty="0" smtClean="0"/>
              <a:t>3.3 Obligation à la pharmacovigilance</a:t>
            </a:r>
            <a:endParaRPr lang="fr-FR" sz="2800" dirty="0"/>
          </a:p>
        </p:txBody>
      </p:sp>
      <p:sp>
        <p:nvSpPr>
          <p:cNvPr id="3" name="Espace réservé du contenu 2"/>
          <p:cNvSpPr>
            <a:spLocks noGrp="1"/>
          </p:cNvSpPr>
          <p:nvPr>
            <p:ph idx="1"/>
          </p:nvPr>
        </p:nvSpPr>
        <p:spPr/>
        <p:txBody>
          <a:bodyPr>
            <a:normAutofit fontScale="70000" lnSpcReduction="20000"/>
          </a:bodyPr>
          <a:lstStyle/>
          <a:p>
            <a:pPr algn="just"/>
            <a:r>
              <a:rPr lang="fr-FR" i="1" dirty="0" smtClean="0"/>
              <a:t>« La </a:t>
            </a:r>
            <a:r>
              <a:rPr lang="fr-FR" i="1" dirty="0"/>
              <a:t>pharmacovigilance a pour objet la surveillance du risque d’effet indésirable résultant de l’utilisation des médicaments et produits à usage humain, titulaires d’une autorisation de mise sur le marché au Mali.</a:t>
            </a:r>
          </a:p>
          <a:p>
            <a:pPr algn="just"/>
            <a:r>
              <a:rPr lang="fr-FR" i="1" dirty="0"/>
              <a:t>La pharmacovigilance comporte le signalement  des effets indésirables inattendus et le recueil des informations les concernant, l’enregistrement, l’évaluation et l’exploitation de ces informations dans un but de prévention, la réalisation de toutes études et de tous les travaux concernant la sécurité d’emploi des </a:t>
            </a:r>
            <a:r>
              <a:rPr lang="fr-FR" i="1" dirty="0" smtClean="0"/>
              <a:t>médicaments (article 3, arrêté 08-224) ».</a:t>
            </a:r>
          </a:p>
          <a:p>
            <a:r>
              <a:rPr lang="fr-FR" dirty="0" smtClean="0"/>
              <a:t>En application de cet arrêté 08-224, le pharmacien doit, s'il </a:t>
            </a:r>
            <a:r>
              <a:rPr lang="fr-FR" dirty="0"/>
              <a:t>a connaissance d'un effet indésirable grave ou inattendu susceptible d'être dû à un médicament ou produit </a:t>
            </a:r>
            <a:r>
              <a:rPr lang="fr-FR" dirty="0" smtClean="0"/>
              <a:t>qu'il </a:t>
            </a:r>
            <a:r>
              <a:rPr lang="fr-FR" dirty="0"/>
              <a:t>a délivré le déclarer aussitôt </a:t>
            </a:r>
            <a:r>
              <a:rPr lang="fr-FR" dirty="0" smtClean="0"/>
              <a:t>à la Direction de la pharmacie et du médicament.</a:t>
            </a:r>
          </a:p>
          <a:p>
            <a:endParaRPr lang="fr-FR" dirty="0"/>
          </a:p>
        </p:txBody>
      </p:sp>
      <p:sp>
        <p:nvSpPr>
          <p:cNvPr id="4" name="Espace réservé de la date 3"/>
          <p:cNvSpPr>
            <a:spLocks noGrp="1"/>
          </p:cNvSpPr>
          <p:nvPr>
            <p:ph type="dt" sz="half" idx="10"/>
          </p:nvPr>
        </p:nvSpPr>
        <p:spPr/>
        <p:txBody>
          <a:bodyPr/>
          <a:lstStyle/>
          <a:p>
            <a:r>
              <a:rPr lang="fr-FR" smtClean="0"/>
              <a:t>Synappo, 25/02/2016</a:t>
            </a:r>
            <a:endParaRPr lang="fr-FR"/>
          </a:p>
        </p:txBody>
      </p:sp>
      <p:sp>
        <p:nvSpPr>
          <p:cNvPr id="5" name="Espace réservé du numéro de diapositive 4"/>
          <p:cNvSpPr>
            <a:spLocks noGrp="1"/>
          </p:cNvSpPr>
          <p:nvPr>
            <p:ph type="sldNum" sz="quarter" idx="12"/>
          </p:nvPr>
        </p:nvSpPr>
        <p:spPr/>
        <p:txBody>
          <a:bodyPr/>
          <a:lstStyle/>
          <a:p>
            <a:fld id="{F7C5BFBF-BACF-4C24-A5FC-0EAE733CDB9F}" type="slidenum">
              <a:rPr lang="fr-FR" smtClean="0"/>
              <a:pPr/>
              <a:t>20</a:t>
            </a:fld>
            <a:endParaRPr lang="fr-FR"/>
          </a:p>
        </p:txBody>
      </p:sp>
      <p:sp>
        <p:nvSpPr>
          <p:cNvPr id="6" name="Espace réservé du pied de page 5"/>
          <p:cNvSpPr>
            <a:spLocks noGrp="1"/>
          </p:cNvSpPr>
          <p:nvPr>
            <p:ph type="ftr" sz="quarter" idx="11"/>
          </p:nvPr>
        </p:nvSpPr>
        <p:spPr/>
        <p:txBody>
          <a:bodyPr/>
          <a:lstStyle/>
          <a:p>
            <a:r>
              <a:rPr lang="fr-FR" smtClean="0"/>
              <a:t>La responsabilité médicale du pharmacien</a:t>
            </a: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dirty="0" smtClean="0"/>
              <a:t>4°/ Obligation du vendeur professionnel</a:t>
            </a:r>
            <a:br>
              <a:rPr lang="fr-FR" sz="2800" dirty="0" smtClean="0"/>
            </a:br>
            <a:r>
              <a:rPr lang="fr-FR" sz="2800" dirty="0" smtClean="0"/>
              <a:t>4.1 Obligations de renseigner, de conseiller le patient</a:t>
            </a:r>
            <a:endParaRPr lang="fr-FR" sz="2800" dirty="0"/>
          </a:p>
        </p:txBody>
      </p:sp>
      <p:sp>
        <p:nvSpPr>
          <p:cNvPr id="3" name="Espace réservé du contenu 2"/>
          <p:cNvSpPr>
            <a:spLocks noGrp="1"/>
          </p:cNvSpPr>
          <p:nvPr>
            <p:ph idx="1"/>
          </p:nvPr>
        </p:nvSpPr>
        <p:spPr/>
        <p:txBody>
          <a:bodyPr>
            <a:normAutofit lnSpcReduction="10000"/>
          </a:bodyPr>
          <a:lstStyle/>
          <a:p>
            <a:pPr algn="just"/>
            <a:r>
              <a:rPr lang="fr-FR" sz="2400" dirty="0" smtClean="0"/>
              <a:t>Le vendeur a deux </a:t>
            </a:r>
            <a:r>
              <a:rPr lang="fr-FR" sz="2400" dirty="0"/>
              <a:t>obligations principales : délivrer et garantir </a:t>
            </a:r>
            <a:r>
              <a:rPr lang="fr-FR" sz="2400" dirty="0" smtClean="0"/>
              <a:t>les médicaments qu'il </a:t>
            </a:r>
            <a:r>
              <a:rPr lang="fr-FR" sz="2400" dirty="0"/>
              <a:t>vend. </a:t>
            </a:r>
            <a:endParaRPr lang="fr-FR" sz="2400" dirty="0" smtClean="0"/>
          </a:p>
          <a:p>
            <a:pPr algn="just"/>
            <a:r>
              <a:rPr lang="fr-FR" sz="2400" dirty="0" smtClean="0"/>
              <a:t>La </a:t>
            </a:r>
            <a:r>
              <a:rPr lang="fr-FR" sz="2400" dirty="0"/>
              <a:t>jurisprudence ajoute à ces obligations légales une obligation de </a:t>
            </a:r>
            <a:r>
              <a:rPr lang="fr-FR" sz="2400" dirty="0" smtClean="0"/>
              <a:t>renseigner le patient sur les médicaments (vendus sur ordonnance) et </a:t>
            </a:r>
            <a:r>
              <a:rPr lang="fr-FR" sz="2400" dirty="0"/>
              <a:t>de </a:t>
            </a:r>
            <a:r>
              <a:rPr lang="fr-FR" sz="2400" dirty="0" smtClean="0"/>
              <a:t>conseiller (vente sans ordonnance) </a:t>
            </a:r>
            <a:r>
              <a:rPr lang="fr-FR" sz="2400" dirty="0"/>
              <a:t>et une obligation de sécurité</a:t>
            </a:r>
            <a:r>
              <a:rPr lang="fr-FR" sz="2400" dirty="0" smtClean="0"/>
              <a:t>.</a:t>
            </a:r>
          </a:p>
          <a:p>
            <a:pPr algn="just"/>
            <a:r>
              <a:rPr lang="fr-FR" sz="2400" dirty="0" smtClean="0"/>
              <a:t>Le pharmacien engage sa responsabilité en omettant d’expliquer au malade les conditions d’utilisation des produits vendus</a:t>
            </a:r>
          </a:p>
          <a:p>
            <a:pPr algn="just"/>
            <a:r>
              <a:rPr lang="fr-FR" sz="2400" dirty="0" smtClean="0"/>
              <a:t>Le pharmacien a l’obligation de délivrer le médicament et le médicament livré doit être celui convenu entre les parties (prescription sur une ordonnance ou demande du patient)</a:t>
            </a:r>
          </a:p>
          <a:p>
            <a:pPr algn="just"/>
            <a:endParaRPr lang="fr-FR" sz="2400" dirty="0"/>
          </a:p>
        </p:txBody>
      </p:sp>
      <p:sp>
        <p:nvSpPr>
          <p:cNvPr id="4" name="Espace réservé de la date 3"/>
          <p:cNvSpPr>
            <a:spLocks noGrp="1"/>
          </p:cNvSpPr>
          <p:nvPr>
            <p:ph type="dt" sz="half" idx="10"/>
          </p:nvPr>
        </p:nvSpPr>
        <p:spPr/>
        <p:txBody>
          <a:bodyPr/>
          <a:lstStyle/>
          <a:p>
            <a:r>
              <a:rPr lang="fr-FR" smtClean="0"/>
              <a:t>Synappo, 25/02/2016</a:t>
            </a:r>
            <a:endParaRPr lang="fr-FR"/>
          </a:p>
        </p:txBody>
      </p:sp>
      <p:sp>
        <p:nvSpPr>
          <p:cNvPr id="5" name="Espace réservé du numéro de diapositive 4"/>
          <p:cNvSpPr>
            <a:spLocks noGrp="1"/>
          </p:cNvSpPr>
          <p:nvPr>
            <p:ph type="sldNum" sz="quarter" idx="12"/>
          </p:nvPr>
        </p:nvSpPr>
        <p:spPr/>
        <p:txBody>
          <a:bodyPr/>
          <a:lstStyle/>
          <a:p>
            <a:fld id="{F7C5BFBF-BACF-4C24-A5FC-0EAE733CDB9F}" type="slidenum">
              <a:rPr lang="fr-FR" smtClean="0"/>
              <a:pPr/>
              <a:t>21</a:t>
            </a:fld>
            <a:endParaRPr lang="fr-FR"/>
          </a:p>
        </p:txBody>
      </p:sp>
      <p:sp>
        <p:nvSpPr>
          <p:cNvPr id="6" name="Espace réservé du pied de page 5"/>
          <p:cNvSpPr>
            <a:spLocks noGrp="1"/>
          </p:cNvSpPr>
          <p:nvPr>
            <p:ph type="ftr" sz="quarter" idx="11"/>
          </p:nvPr>
        </p:nvSpPr>
        <p:spPr/>
        <p:txBody>
          <a:bodyPr/>
          <a:lstStyle/>
          <a:p>
            <a:r>
              <a:rPr lang="fr-FR" smtClean="0"/>
              <a:t>La responsabilité médicale du pharmacien</a:t>
            </a: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lnSpcReduction="10000"/>
          </a:bodyPr>
          <a:lstStyle/>
          <a:p>
            <a:pPr algn="just"/>
            <a:r>
              <a:rPr lang="fr-FR" sz="2400" dirty="0" smtClean="0"/>
              <a:t>L'obligation de renseigner impose au vendeur d'informer son acheteur (vente avec ou sans ordonnance) et l'obligation de conseiller impose au vendeur de prendre en compte les intérêts de l'acheteur pour le guider dans son choix (achat sans ordonnance). </a:t>
            </a:r>
          </a:p>
          <a:p>
            <a:pPr algn="just"/>
            <a:r>
              <a:rPr lang="fr-FR" sz="2400" dirty="0" smtClean="0"/>
              <a:t>Le pharmacien doit accompagner la délivrance des médicaments de tous les renseignements nécessaires à l'utilisation correcte de ceux ci.</a:t>
            </a:r>
          </a:p>
          <a:p>
            <a:pPr algn="just"/>
            <a:r>
              <a:rPr lang="fr-FR" sz="2400" dirty="0" smtClean="0"/>
              <a:t>Ces obligations ont pour objet de protéger le consommateur : le vendeur professionnel doit informer l'acheteur sur les caractéristiques du bien acheté avant la conclusion de la vente.</a:t>
            </a:r>
          </a:p>
          <a:p>
            <a:pPr algn="just"/>
            <a:endParaRPr lang="fr-FR" sz="2400" dirty="0"/>
          </a:p>
        </p:txBody>
      </p:sp>
      <p:sp>
        <p:nvSpPr>
          <p:cNvPr id="4" name="Titre 1"/>
          <p:cNvSpPr>
            <a:spLocks noGrp="1"/>
          </p:cNvSpPr>
          <p:nvPr>
            <p:ph type="title"/>
          </p:nvPr>
        </p:nvSpPr>
        <p:spPr>
          <a:xfrm>
            <a:off x="457200" y="274638"/>
            <a:ext cx="8229600" cy="1143000"/>
          </a:xfrm>
        </p:spPr>
        <p:txBody>
          <a:bodyPr>
            <a:normAutofit/>
          </a:bodyPr>
          <a:lstStyle/>
          <a:p>
            <a:r>
              <a:rPr lang="fr-FR" sz="2800" dirty="0" smtClean="0"/>
              <a:t>4°/ Obligation du vendeur professionnel</a:t>
            </a:r>
            <a:br>
              <a:rPr lang="fr-FR" sz="2800" dirty="0" smtClean="0"/>
            </a:br>
            <a:r>
              <a:rPr lang="fr-FR" sz="2800" dirty="0" smtClean="0"/>
              <a:t>4.1 Obligations de renseigner, de conseiller le patient</a:t>
            </a:r>
            <a:endParaRPr lang="fr-FR" sz="2800" dirty="0"/>
          </a:p>
        </p:txBody>
      </p:sp>
      <p:sp>
        <p:nvSpPr>
          <p:cNvPr id="5" name="Espace réservé de la date 4"/>
          <p:cNvSpPr>
            <a:spLocks noGrp="1"/>
          </p:cNvSpPr>
          <p:nvPr>
            <p:ph type="dt" sz="half" idx="10"/>
          </p:nvPr>
        </p:nvSpPr>
        <p:spPr/>
        <p:txBody>
          <a:bodyPr/>
          <a:lstStyle/>
          <a:p>
            <a:r>
              <a:rPr lang="fr-FR" smtClean="0"/>
              <a:t>Synappo, 25/02/2016</a:t>
            </a:r>
            <a:endParaRPr lang="fr-FR"/>
          </a:p>
        </p:txBody>
      </p:sp>
      <p:sp>
        <p:nvSpPr>
          <p:cNvPr id="6" name="Espace réservé du numéro de diapositive 5"/>
          <p:cNvSpPr>
            <a:spLocks noGrp="1"/>
          </p:cNvSpPr>
          <p:nvPr>
            <p:ph type="sldNum" sz="quarter" idx="12"/>
          </p:nvPr>
        </p:nvSpPr>
        <p:spPr/>
        <p:txBody>
          <a:bodyPr/>
          <a:lstStyle/>
          <a:p>
            <a:fld id="{F7C5BFBF-BACF-4C24-A5FC-0EAE733CDB9F}" type="slidenum">
              <a:rPr lang="fr-FR" smtClean="0"/>
              <a:pPr/>
              <a:t>22</a:t>
            </a:fld>
            <a:endParaRPr lang="fr-FR"/>
          </a:p>
        </p:txBody>
      </p:sp>
      <p:sp>
        <p:nvSpPr>
          <p:cNvPr id="7" name="Espace réservé du pied de page 6"/>
          <p:cNvSpPr>
            <a:spLocks noGrp="1"/>
          </p:cNvSpPr>
          <p:nvPr>
            <p:ph type="ftr" sz="quarter" idx="11"/>
          </p:nvPr>
        </p:nvSpPr>
        <p:spPr/>
        <p:txBody>
          <a:bodyPr/>
          <a:lstStyle/>
          <a:p>
            <a:r>
              <a:rPr lang="fr-FR" smtClean="0"/>
              <a:t>La responsabilité médicale du pharmacien</a:t>
            </a: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r>
              <a:rPr lang="fr-FR" sz="2400" dirty="0" smtClean="0"/>
              <a:t>Le pharmacien a obligation de délivrer les médicaments à son client soit en fonction de l'ordonnance, soit en fonction de la demande de la personne</a:t>
            </a:r>
            <a:r>
              <a:rPr lang="fr-FR" sz="2400" dirty="0" smtClean="0">
                <a:solidFill>
                  <a:srgbClr val="FF0000"/>
                </a:solidFill>
              </a:rPr>
              <a:t> (obligation de résultat)</a:t>
            </a:r>
            <a:r>
              <a:rPr lang="fr-FR" sz="2400" dirty="0" smtClean="0"/>
              <a:t>. </a:t>
            </a:r>
          </a:p>
          <a:p>
            <a:r>
              <a:rPr lang="fr-FR" sz="2400" dirty="0" smtClean="0"/>
              <a:t>Les médicaments doivent être conformes à ceux convenus entre les parties. </a:t>
            </a:r>
          </a:p>
          <a:p>
            <a:r>
              <a:rPr lang="fr-FR" sz="2400" dirty="0" smtClean="0"/>
              <a:t>En matière pharmaceutique, il y a défaut de conformité lorsque le pharmacien remet à son client un produit qui n'est pas conforme à celui demandé</a:t>
            </a:r>
            <a:endParaRPr lang="fr-FR" sz="2400" dirty="0"/>
          </a:p>
        </p:txBody>
      </p:sp>
      <p:sp>
        <p:nvSpPr>
          <p:cNvPr id="4" name="Titre 1"/>
          <p:cNvSpPr>
            <a:spLocks noGrp="1"/>
          </p:cNvSpPr>
          <p:nvPr>
            <p:ph type="title"/>
          </p:nvPr>
        </p:nvSpPr>
        <p:spPr>
          <a:xfrm>
            <a:off x="457200" y="274638"/>
            <a:ext cx="8229600" cy="1143000"/>
          </a:xfrm>
        </p:spPr>
        <p:txBody>
          <a:bodyPr>
            <a:normAutofit/>
          </a:bodyPr>
          <a:lstStyle/>
          <a:p>
            <a:r>
              <a:rPr lang="fr-FR" sz="2800" dirty="0" smtClean="0"/>
              <a:t>4°/ Obligation du vendeur professionnel</a:t>
            </a:r>
            <a:br>
              <a:rPr lang="fr-FR" sz="2800" dirty="0" smtClean="0"/>
            </a:br>
            <a:r>
              <a:rPr lang="fr-FR" sz="2800" dirty="0" smtClean="0"/>
              <a:t>4.2 Obligations de délivrer les médicaments</a:t>
            </a:r>
            <a:endParaRPr lang="fr-FR" sz="2800" dirty="0"/>
          </a:p>
        </p:txBody>
      </p:sp>
      <p:sp>
        <p:nvSpPr>
          <p:cNvPr id="5" name="Espace réservé de la date 4"/>
          <p:cNvSpPr>
            <a:spLocks noGrp="1"/>
          </p:cNvSpPr>
          <p:nvPr>
            <p:ph type="dt" sz="half" idx="10"/>
          </p:nvPr>
        </p:nvSpPr>
        <p:spPr/>
        <p:txBody>
          <a:bodyPr/>
          <a:lstStyle/>
          <a:p>
            <a:r>
              <a:rPr lang="fr-FR" smtClean="0"/>
              <a:t>Synappo, 25/02/2016</a:t>
            </a:r>
            <a:endParaRPr lang="fr-FR"/>
          </a:p>
        </p:txBody>
      </p:sp>
      <p:sp>
        <p:nvSpPr>
          <p:cNvPr id="6" name="Espace réservé du numéro de diapositive 5"/>
          <p:cNvSpPr>
            <a:spLocks noGrp="1"/>
          </p:cNvSpPr>
          <p:nvPr>
            <p:ph type="sldNum" sz="quarter" idx="12"/>
          </p:nvPr>
        </p:nvSpPr>
        <p:spPr/>
        <p:txBody>
          <a:bodyPr/>
          <a:lstStyle/>
          <a:p>
            <a:fld id="{F7C5BFBF-BACF-4C24-A5FC-0EAE733CDB9F}" type="slidenum">
              <a:rPr lang="fr-FR" smtClean="0"/>
              <a:pPr/>
              <a:t>23</a:t>
            </a:fld>
            <a:endParaRPr lang="fr-FR"/>
          </a:p>
        </p:txBody>
      </p:sp>
      <p:sp>
        <p:nvSpPr>
          <p:cNvPr id="7" name="Espace réservé du pied de page 6"/>
          <p:cNvSpPr>
            <a:spLocks noGrp="1"/>
          </p:cNvSpPr>
          <p:nvPr>
            <p:ph type="ftr" sz="quarter" idx="11"/>
          </p:nvPr>
        </p:nvSpPr>
        <p:spPr/>
        <p:txBody>
          <a:bodyPr/>
          <a:lstStyle/>
          <a:p>
            <a:r>
              <a:rPr lang="fr-FR" smtClean="0"/>
              <a:t>La responsabilité médicale du pharmacien</a:t>
            </a: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pPr algn="just"/>
            <a:r>
              <a:rPr lang="fr-FR" sz="2400" dirty="0" smtClean="0"/>
              <a:t>Le pharmacien d’officine n’a pas les moyens de contrôler la qualité intrinsèque  (liée à la fabrication) du produit, il ne peut être tenu responsable de celle-ci (vices cachés). </a:t>
            </a:r>
          </a:p>
          <a:p>
            <a:pPr algn="just"/>
            <a:r>
              <a:rPr lang="fr-FR" sz="2400" dirty="0" smtClean="0"/>
              <a:t>Toutefois, le pharmacien </a:t>
            </a:r>
            <a:r>
              <a:rPr lang="fr-FR" sz="2400" b="1" dirty="0" smtClean="0">
                <a:solidFill>
                  <a:srgbClr val="FF0000"/>
                </a:solidFill>
              </a:rPr>
              <a:t>prudent et diligent</a:t>
            </a:r>
            <a:r>
              <a:rPr lang="fr-FR" sz="2400" dirty="0" smtClean="0"/>
              <a:t> est tenu responsable des événements qui sont sous son contrôle : conservation conformément aux bonnes pratiques universelles, vérification de l’aspect douteux du produit liquide, de la date de péremption, autres anomalies.</a:t>
            </a:r>
          </a:p>
          <a:p>
            <a:pPr algn="just"/>
            <a:endParaRPr lang="fr-FR" sz="2400" dirty="0"/>
          </a:p>
        </p:txBody>
      </p:sp>
      <p:sp>
        <p:nvSpPr>
          <p:cNvPr id="4" name="Titre 1"/>
          <p:cNvSpPr>
            <a:spLocks noGrp="1"/>
          </p:cNvSpPr>
          <p:nvPr>
            <p:ph type="title"/>
          </p:nvPr>
        </p:nvSpPr>
        <p:spPr>
          <a:xfrm>
            <a:off x="457200" y="274638"/>
            <a:ext cx="8229600" cy="1143000"/>
          </a:xfrm>
        </p:spPr>
        <p:txBody>
          <a:bodyPr>
            <a:normAutofit/>
          </a:bodyPr>
          <a:lstStyle/>
          <a:p>
            <a:r>
              <a:rPr lang="fr-FR" sz="2800" dirty="0" smtClean="0"/>
              <a:t>4°/ Obligation du vendeur professionnel</a:t>
            </a:r>
            <a:br>
              <a:rPr lang="fr-FR" sz="2800" dirty="0" smtClean="0"/>
            </a:br>
            <a:r>
              <a:rPr lang="fr-FR" sz="2800" dirty="0" smtClean="0"/>
              <a:t>4.3 Obligations de garantie des médicaments</a:t>
            </a:r>
            <a:endParaRPr lang="fr-FR" sz="2800" dirty="0"/>
          </a:p>
        </p:txBody>
      </p:sp>
      <p:sp>
        <p:nvSpPr>
          <p:cNvPr id="5" name="Espace réservé de la date 4"/>
          <p:cNvSpPr>
            <a:spLocks noGrp="1"/>
          </p:cNvSpPr>
          <p:nvPr>
            <p:ph type="dt" sz="half" idx="10"/>
          </p:nvPr>
        </p:nvSpPr>
        <p:spPr/>
        <p:txBody>
          <a:bodyPr/>
          <a:lstStyle/>
          <a:p>
            <a:r>
              <a:rPr lang="fr-FR" smtClean="0"/>
              <a:t>Synappo, 25/02/2016</a:t>
            </a:r>
            <a:endParaRPr lang="fr-FR"/>
          </a:p>
        </p:txBody>
      </p:sp>
      <p:sp>
        <p:nvSpPr>
          <p:cNvPr id="6" name="Espace réservé du numéro de diapositive 5"/>
          <p:cNvSpPr>
            <a:spLocks noGrp="1"/>
          </p:cNvSpPr>
          <p:nvPr>
            <p:ph type="sldNum" sz="quarter" idx="12"/>
          </p:nvPr>
        </p:nvSpPr>
        <p:spPr/>
        <p:txBody>
          <a:bodyPr/>
          <a:lstStyle/>
          <a:p>
            <a:fld id="{F7C5BFBF-BACF-4C24-A5FC-0EAE733CDB9F}" type="slidenum">
              <a:rPr lang="fr-FR" smtClean="0"/>
              <a:pPr/>
              <a:t>24</a:t>
            </a:fld>
            <a:endParaRPr lang="fr-FR"/>
          </a:p>
        </p:txBody>
      </p:sp>
      <p:sp>
        <p:nvSpPr>
          <p:cNvPr id="7" name="Espace réservé du pied de page 6"/>
          <p:cNvSpPr>
            <a:spLocks noGrp="1"/>
          </p:cNvSpPr>
          <p:nvPr>
            <p:ph type="ftr" sz="quarter" idx="11"/>
          </p:nvPr>
        </p:nvSpPr>
        <p:spPr/>
        <p:txBody>
          <a:bodyPr/>
          <a:lstStyle/>
          <a:p>
            <a:r>
              <a:rPr lang="fr-FR" smtClean="0"/>
              <a:t>La responsabilité médicale du pharmacien</a:t>
            </a: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pPr algn="just"/>
            <a:r>
              <a:rPr lang="fr-FR" sz="2400" dirty="0" smtClean="0"/>
              <a:t>Le vendeur professionnel est tenu de livrer des produits exempts de tout vice ou de tout défaut de fabrication de nature à créer un danger pour les personnes ou les biens ; </a:t>
            </a:r>
          </a:p>
          <a:p>
            <a:pPr algn="just"/>
            <a:r>
              <a:rPr lang="fr-FR" sz="2400" dirty="0" smtClean="0"/>
              <a:t>il en est responsable tant à l'égard des tiers que de son acquéreur.</a:t>
            </a:r>
          </a:p>
          <a:p>
            <a:pPr algn="just"/>
            <a:endParaRPr lang="fr-FR" sz="2400" dirty="0"/>
          </a:p>
        </p:txBody>
      </p:sp>
      <p:sp>
        <p:nvSpPr>
          <p:cNvPr id="4" name="Titre 1"/>
          <p:cNvSpPr>
            <a:spLocks noGrp="1"/>
          </p:cNvSpPr>
          <p:nvPr>
            <p:ph type="title"/>
          </p:nvPr>
        </p:nvSpPr>
        <p:spPr>
          <a:xfrm>
            <a:off x="457200" y="274638"/>
            <a:ext cx="8229600" cy="1143000"/>
          </a:xfrm>
        </p:spPr>
        <p:txBody>
          <a:bodyPr>
            <a:normAutofit/>
          </a:bodyPr>
          <a:lstStyle/>
          <a:p>
            <a:r>
              <a:rPr lang="fr-FR" sz="2800" dirty="0" smtClean="0"/>
              <a:t>4°/ Obligation du vendeur professionnel</a:t>
            </a:r>
            <a:br>
              <a:rPr lang="fr-FR" sz="2800" dirty="0" smtClean="0"/>
            </a:br>
            <a:r>
              <a:rPr lang="fr-FR" sz="2800" dirty="0" smtClean="0"/>
              <a:t>4.3 Obligations de garantie des médicaments</a:t>
            </a:r>
            <a:endParaRPr lang="fr-FR" sz="2800" dirty="0"/>
          </a:p>
        </p:txBody>
      </p:sp>
      <p:sp>
        <p:nvSpPr>
          <p:cNvPr id="5" name="Espace réservé de la date 4"/>
          <p:cNvSpPr>
            <a:spLocks noGrp="1"/>
          </p:cNvSpPr>
          <p:nvPr>
            <p:ph type="dt" sz="half" idx="10"/>
          </p:nvPr>
        </p:nvSpPr>
        <p:spPr/>
        <p:txBody>
          <a:bodyPr/>
          <a:lstStyle/>
          <a:p>
            <a:r>
              <a:rPr lang="fr-FR" smtClean="0"/>
              <a:t>Synappo, 25/02/2016</a:t>
            </a:r>
            <a:endParaRPr lang="fr-FR"/>
          </a:p>
        </p:txBody>
      </p:sp>
      <p:sp>
        <p:nvSpPr>
          <p:cNvPr id="6" name="Espace réservé du numéro de diapositive 5"/>
          <p:cNvSpPr>
            <a:spLocks noGrp="1"/>
          </p:cNvSpPr>
          <p:nvPr>
            <p:ph type="sldNum" sz="quarter" idx="12"/>
          </p:nvPr>
        </p:nvSpPr>
        <p:spPr/>
        <p:txBody>
          <a:bodyPr/>
          <a:lstStyle/>
          <a:p>
            <a:fld id="{F7C5BFBF-BACF-4C24-A5FC-0EAE733CDB9F}" type="slidenum">
              <a:rPr lang="fr-FR" smtClean="0"/>
              <a:pPr/>
              <a:t>25</a:t>
            </a:fld>
            <a:endParaRPr lang="fr-FR"/>
          </a:p>
        </p:txBody>
      </p:sp>
      <p:sp>
        <p:nvSpPr>
          <p:cNvPr id="7" name="Espace réservé du pied de page 6"/>
          <p:cNvSpPr>
            <a:spLocks noGrp="1"/>
          </p:cNvSpPr>
          <p:nvPr>
            <p:ph type="ftr" sz="quarter" idx="11"/>
          </p:nvPr>
        </p:nvSpPr>
        <p:spPr/>
        <p:txBody>
          <a:bodyPr/>
          <a:lstStyle/>
          <a:p>
            <a:r>
              <a:rPr lang="fr-FR" smtClean="0"/>
              <a:t>La responsabilité médicale du pharmacien</a:t>
            </a: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dirty="0" smtClean="0"/>
              <a:t>4°/ Obligation du vendeur professionnel </a:t>
            </a:r>
            <a:br>
              <a:rPr lang="fr-FR" sz="2800" dirty="0" smtClean="0"/>
            </a:br>
            <a:r>
              <a:rPr lang="fr-FR" sz="2800" dirty="0" smtClean="0"/>
              <a:t>4.4 Obligation de sécurité</a:t>
            </a:r>
            <a:endParaRPr lang="fr-FR" sz="2800" dirty="0"/>
          </a:p>
        </p:txBody>
      </p:sp>
      <p:sp>
        <p:nvSpPr>
          <p:cNvPr id="3" name="Espace réservé du contenu 2"/>
          <p:cNvSpPr>
            <a:spLocks noGrp="1"/>
          </p:cNvSpPr>
          <p:nvPr>
            <p:ph idx="1"/>
          </p:nvPr>
        </p:nvSpPr>
        <p:spPr/>
        <p:txBody>
          <a:bodyPr>
            <a:normAutofit/>
          </a:bodyPr>
          <a:lstStyle/>
          <a:p>
            <a:pPr algn="just"/>
            <a:r>
              <a:rPr lang="fr-FR" sz="2400" i="1" dirty="0" smtClean="0"/>
              <a:t>« Le </a:t>
            </a:r>
            <a:r>
              <a:rPr lang="fr-FR" sz="2400" i="1" dirty="0"/>
              <a:t>vendeur professionnel est tenu de livrer des produits exempts de tout vice ou de tout défaut de fabrication de nature à créer un danger pour les personnes ou les biens ; il en est responsable tant à l'égard des tiers que de son </a:t>
            </a:r>
            <a:r>
              <a:rPr lang="fr-FR" sz="2400" i="1" dirty="0" smtClean="0"/>
              <a:t>acquéreur ».</a:t>
            </a:r>
          </a:p>
          <a:p>
            <a:pPr algn="just"/>
            <a:r>
              <a:rPr lang="fr-FR" sz="2400" dirty="0" smtClean="0"/>
              <a:t>Le pharmacien est un vendeur professionnel : i) il est censé avoir appris à connaitre le médicament (diplôme); ii) il a une autorisation d’exercer sa profession ; iii) il y a un monopole pharmaceutique sur le médicament (établi par les décrets 91-106 et le décret 04-557 mentionnés )</a:t>
            </a:r>
          </a:p>
        </p:txBody>
      </p:sp>
      <p:sp>
        <p:nvSpPr>
          <p:cNvPr id="4" name="Espace réservé de la date 3"/>
          <p:cNvSpPr>
            <a:spLocks noGrp="1"/>
          </p:cNvSpPr>
          <p:nvPr>
            <p:ph type="dt" sz="half" idx="10"/>
          </p:nvPr>
        </p:nvSpPr>
        <p:spPr/>
        <p:txBody>
          <a:bodyPr/>
          <a:lstStyle/>
          <a:p>
            <a:r>
              <a:rPr lang="fr-FR" smtClean="0"/>
              <a:t>Synappo, 25/02/2016</a:t>
            </a:r>
            <a:endParaRPr lang="fr-FR"/>
          </a:p>
        </p:txBody>
      </p:sp>
      <p:sp>
        <p:nvSpPr>
          <p:cNvPr id="5" name="Espace réservé du numéro de diapositive 4"/>
          <p:cNvSpPr>
            <a:spLocks noGrp="1"/>
          </p:cNvSpPr>
          <p:nvPr>
            <p:ph type="sldNum" sz="quarter" idx="12"/>
          </p:nvPr>
        </p:nvSpPr>
        <p:spPr/>
        <p:txBody>
          <a:bodyPr/>
          <a:lstStyle/>
          <a:p>
            <a:fld id="{F7C5BFBF-BACF-4C24-A5FC-0EAE733CDB9F}" type="slidenum">
              <a:rPr lang="fr-FR" smtClean="0"/>
              <a:pPr/>
              <a:t>26</a:t>
            </a:fld>
            <a:endParaRPr lang="fr-FR"/>
          </a:p>
        </p:txBody>
      </p:sp>
      <p:sp>
        <p:nvSpPr>
          <p:cNvPr id="6" name="Espace réservé du pied de page 5"/>
          <p:cNvSpPr>
            <a:spLocks noGrp="1"/>
          </p:cNvSpPr>
          <p:nvPr>
            <p:ph type="ftr" sz="quarter" idx="11"/>
          </p:nvPr>
        </p:nvSpPr>
        <p:spPr/>
        <p:txBody>
          <a:bodyPr/>
          <a:lstStyle/>
          <a:p>
            <a:r>
              <a:rPr lang="fr-FR" smtClean="0"/>
              <a:t>La responsabilité médicale du pharmacien</a:t>
            </a: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lnSpcReduction="10000"/>
          </a:bodyPr>
          <a:lstStyle/>
          <a:p>
            <a:pPr algn="just"/>
            <a:r>
              <a:rPr lang="fr-FR" sz="2400" dirty="0" smtClean="0"/>
              <a:t>Advenant un préjudice, dans l’accomplissement d’un ou plusieurs des 4 volets de l’obligation médicale, peut résulter un éventuel recours en responsabilité. </a:t>
            </a:r>
          </a:p>
          <a:p>
            <a:pPr algn="just"/>
            <a:r>
              <a:rPr lang="fr-FR" sz="2400" dirty="0" smtClean="0"/>
              <a:t>Ainsi, après la vente et l’utilisation d’un médicament, </a:t>
            </a:r>
            <a:r>
              <a:rPr lang="fr-FR" sz="2400" b="1" u="sng" dirty="0" smtClean="0"/>
              <a:t>les risques encourus</a:t>
            </a:r>
            <a:r>
              <a:rPr lang="fr-FR" sz="2400" dirty="0" smtClean="0"/>
              <a:t> par le pharmacien sont de voir engagée sa responsabilité sur le plan civil, disciplinaire ou pénal. </a:t>
            </a:r>
          </a:p>
          <a:p>
            <a:pPr algn="just"/>
            <a:r>
              <a:rPr lang="fr-FR" sz="2400" dirty="0" smtClean="0"/>
              <a:t>Les motifs de ces recours peuvent être </a:t>
            </a:r>
            <a:r>
              <a:rPr lang="fr-FR" sz="2400" b="1" dirty="0" smtClean="0">
                <a:solidFill>
                  <a:srgbClr val="FF0000"/>
                </a:solidFill>
              </a:rPr>
              <a:t>une faute, par exemples, </a:t>
            </a:r>
            <a:r>
              <a:rPr lang="fr-FR" sz="2400" b="1" dirty="0" smtClean="0"/>
              <a:t>le manque de prudence, le manque de diligence, la négligence, ou l’incompétence. </a:t>
            </a:r>
          </a:p>
          <a:p>
            <a:pPr algn="just"/>
            <a:r>
              <a:rPr lang="fr-FR" sz="2400" dirty="0" smtClean="0"/>
              <a:t>L’article 126 du </a:t>
            </a:r>
            <a:r>
              <a:rPr lang="fr-FR" sz="2400" dirty="0" err="1" smtClean="0"/>
              <a:t>Rgo</a:t>
            </a:r>
            <a:r>
              <a:rPr lang="fr-FR" sz="2400" dirty="0" smtClean="0"/>
              <a:t> définit la faute ainsi qu’il suit : </a:t>
            </a:r>
            <a:r>
              <a:rPr lang="fr-FR" sz="2400" i="1" dirty="0" smtClean="0"/>
              <a:t>« La faute est un manquement à une obligation préexistante de quelque nature qu'elle soit (article 126, </a:t>
            </a:r>
            <a:r>
              <a:rPr lang="fr-FR" sz="2400" i="1" dirty="0" err="1" smtClean="0"/>
              <a:t>Rgo</a:t>
            </a:r>
            <a:r>
              <a:rPr lang="fr-FR" sz="2400" i="1" dirty="0" smtClean="0"/>
              <a:t>) ». </a:t>
            </a:r>
            <a:endParaRPr lang="fr-FR" sz="2400" dirty="0" smtClean="0"/>
          </a:p>
          <a:p>
            <a:pPr algn="just"/>
            <a:endParaRPr lang="fr-FR" sz="2400" dirty="0"/>
          </a:p>
        </p:txBody>
      </p:sp>
      <p:sp>
        <p:nvSpPr>
          <p:cNvPr id="4" name="Titre 1"/>
          <p:cNvSpPr>
            <a:spLocks noGrp="1"/>
          </p:cNvSpPr>
          <p:nvPr>
            <p:ph type="title"/>
          </p:nvPr>
        </p:nvSpPr>
        <p:spPr>
          <a:xfrm>
            <a:off x="457200" y="274638"/>
            <a:ext cx="8229600" cy="1143000"/>
          </a:xfrm>
        </p:spPr>
        <p:txBody>
          <a:bodyPr>
            <a:normAutofit fontScale="90000"/>
          </a:bodyPr>
          <a:lstStyle/>
          <a:p>
            <a:r>
              <a:rPr lang="fr-FR" sz="2800" dirty="0" smtClean="0"/>
              <a:t>Les relations juridiques pharmacien – patient  </a:t>
            </a:r>
            <a:br>
              <a:rPr lang="fr-FR" sz="2800" dirty="0" smtClean="0"/>
            </a:br>
            <a:r>
              <a:rPr lang="fr-FR" sz="2800" dirty="0" smtClean="0"/>
              <a:t>Ce que l’on peut éventuellement reprocher au pharmacien </a:t>
            </a:r>
            <a:endParaRPr lang="fr-FR" sz="2800" dirty="0"/>
          </a:p>
        </p:txBody>
      </p:sp>
      <p:sp>
        <p:nvSpPr>
          <p:cNvPr id="5" name="Espace réservé de la date 4"/>
          <p:cNvSpPr>
            <a:spLocks noGrp="1"/>
          </p:cNvSpPr>
          <p:nvPr>
            <p:ph type="dt" sz="half" idx="10"/>
          </p:nvPr>
        </p:nvSpPr>
        <p:spPr/>
        <p:txBody>
          <a:bodyPr/>
          <a:lstStyle/>
          <a:p>
            <a:r>
              <a:rPr lang="fr-FR" smtClean="0"/>
              <a:t>Synappo, 25/02/2016</a:t>
            </a:r>
            <a:endParaRPr lang="fr-FR"/>
          </a:p>
        </p:txBody>
      </p:sp>
      <p:sp>
        <p:nvSpPr>
          <p:cNvPr id="6" name="Espace réservé du numéro de diapositive 5"/>
          <p:cNvSpPr>
            <a:spLocks noGrp="1"/>
          </p:cNvSpPr>
          <p:nvPr>
            <p:ph type="sldNum" sz="quarter" idx="12"/>
          </p:nvPr>
        </p:nvSpPr>
        <p:spPr/>
        <p:txBody>
          <a:bodyPr/>
          <a:lstStyle/>
          <a:p>
            <a:fld id="{F7C5BFBF-BACF-4C24-A5FC-0EAE733CDB9F}" type="slidenum">
              <a:rPr lang="fr-FR" smtClean="0"/>
              <a:pPr/>
              <a:t>27</a:t>
            </a:fld>
            <a:endParaRPr lang="fr-FR"/>
          </a:p>
        </p:txBody>
      </p:sp>
      <p:sp>
        <p:nvSpPr>
          <p:cNvPr id="7" name="Espace réservé du pied de page 6"/>
          <p:cNvSpPr>
            <a:spLocks noGrp="1"/>
          </p:cNvSpPr>
          <p:nvPr>
            <p:ph type="ftr" sz="quarter" idx="11"/>
          </p:nvPr>
        </p:nvSpPr>
        <p:spPr/>
        <p:txBody>
          <a:bodyPr/>
          <a:lstStyle/>
          <a:p>
            <a:r>
              <a:rPr lang="fr-FR" smtClean="0"/>
              <a:t>La responsabilité médicale du pharmacien</a:t>
            </a: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Autofit/>
          </a:bodyPr>
          <a:lstStyle/>
          <a:p>
            <a:pPr algn="just"/>
            <a:r>
              <a:rPr lang="fr-FR" sz="2400" b="1" dirty="0" smtClean="0"/>
              <a:t>La faute</a:t>
            </a:r>
            <a:r>
              <a:rPr lang="fr-FR" sz="2400" dirty="0" smtClean="0"/>
              <a:t> reste à la base, du droit commun de la responsabilité civile. Elle doit être commise par une personne douée de raison, c’est-à-dire capable de comprendre la portée de son geste. </a:t>
            </a:r>
          </a:p>
          <a:p>
            <a:pPr algn="just"/>
            <a:r>
              <a:rPr lang="fr-FR" sz="2400" dirty="0" smtClean="0"/>
              <a:t>Enfin, l’existence d’une </a:t>
            </a:r>
            <a:r>
              <a:rPr lang="fr-FR" sz="2400" b="1" dirty="0" smtClean="0"/>
              <a:t>faute</a:t>
            </a:r>
            <a:r>
              <a:rPr lang="fr-FR" sz="2400" dirty="0" smtClean="0"/>
              <a:t> n’est pas suffisante, à elle seule, pour entraîner la responsabilité : il faut en outre qu’un </a:t>
            </a:r>
            <a:r>
              <a:rPr lang="fr-FR" sz="2400" b="1" dirty="0" smtClean="0"/>
              <a:t>préjudice</a:t>
            </a:r>
            <a:r>
              <a:rPr lang="fr-FR" sz="2400" dirty="0" smtClean="0"/>
              <a:t> existe et qu’il soit la </a:t>
            </a:r>
            <a:r>
              <a:rPr lang="fr-FR" sz="2400" b="1" dirty="0" smtClean="0"/>
              <a:t>conséquence directe et immédiate</a:t>
            </a:r>
            <a:r>
              <a:rPr lang="fr-FR" sz="2400" dirty="0" smtClean="0"/>
              <a:t> de ladite faute (articles 114 et 116, </a:t>
            </a:r>
            <a:r>
              <a:rPr lang="fr-FR" sz="2400" dirty="0" err="1" smtClean="0"/>
              <a:t>Rgo</a:t>
            </a:r>
            <a:r>
              <a:rPr lang="fr-FR" sz="2400" dirty="0" smtClean="0"/>
              <a:t>).  </a:t>
            </a:r>
          </a:p>
          <a:p>
            <a:pPr algn="just"/>
            <a:r>
              <a:rPr lang="fr-FR" sz="2400" dirty="0" smtClean="0"/>
              <a:t>Le patient doit établir cette relation faute – préjudice (articles 262, 264, </a:t>
            </a:r>
            <a:r>
              <a:rPr lang="fr-FR" sz="2400" dirty="0" err="1" smtClean="0"/>
              <a:t>Rgo</a:t>
            </a:r>
            <a:r>
              <a:rPr lang="fr-FR" sz="2400" dirty="0" smtClean="0"/>
              <a:t>)</a:t>
            </a:r>
          </a:p>
          <a:p>
            <a:pPr algn="just"/>
            <a:endParaRPr lang="fr-FR" sz="2400" dirty="0"/>
          </a:p>
        </p:txBody>
      </p:sp>
      <p:sp>
        <p:nvSpPr>
          <p:cNvPr id="4" name="Titre 1"/>
          <p:cNvSpPr>
            <a:spLocks noGrp="1"/>
          </p:cNvSpPr>
          <p:nvPr>
            <p:ph type="title"/>
          </p:nvPr>
        </p:nvSpPr>
        <p:spPr>
          <a:xfrm>
            <a:off x="457200" y="274638"/>
            <a:ext cx="8229600" cy="1143000"/>
          </a:xfrm>
        </p:spPr>
        <p:txBody>
          <a:bodyPr>
            <a:normAutofit fontScale="90000"/>
          </a:bodyPr>
          <a:lstStyle/>
          <a:p>
            <a:r>
              <a:rPr lang="fr-FR" sz="2800" dirty="0" smtClean="0"/>
              <a:t>Les relations juridiques pharmacien – patient  </a:t>
            </a:r>
            <a:br>
              <a:rPr lang="fr-FR" sz="2800" dirty="0" smtClean="0"/>
            </a:br>
            <a:r>
              <a:rPr lang="fr-FR" sz="2800" dirty="0" smtClean="0"/>
              <a:t>Ce que l’on peut éventuellement reprocher au pharmacien </a:t>
            </a:r>
            <a:endParaRPr lang="fr-FR" sz="2800" dirty="0"/>
          </a:p>
        </p:txBody>
      </p:sp>
      <p:sp>
        <p:nvSpPr>
          <p:cNvPr id="5" name="Espace réservé de la date 4"/>
          <p:cNvSpPr>
            <a:spLocks noGrp="1"/>
          </p:cNvSpPr>
          <p:nvPr>
            <p:ph type="dt" sz="half" idx="10"/>
          </p:nvPr>
        </p:nvSpPr>
        <p:spPr/>
        <p:txBody>
          <a:bodyPr/>
          <a:lstStyle/>
          <a:p>
            <a:r>
              <a:rPr lang="fr-FR" smtClean="0"/>
              <a:t>Synappo, 25/02/2016</a:t>
            </a:r>
            <a:endParaRPr lang="fr-FR"/>
          </a:p>
        </p:txBody>
      </p:sp>
      <p:sp>
        <p:nvSpPr>
          <p:cNvPr id="6" name="Espace réservé du numéro de diapositive 5"/>
          <p:cNvSpPr>
            <a:spLocks noGrp="1"/>
          </p:cNvSpPr>
          <p:nvPr>
            <p:ph type="sldNum" sz="quarter" idx="12"/>
          </p:nvPr>
        </p:nvSpPr>
        <p:spPr/>
        <p:txBody>
          <a:bodyPr/>
          <a:lstStyle/>
          <a:p>
            <a:fld id="{F7C5BFBF-BACF-4C24-A5FC-0EAE733CDB9F}" type="slidenum">
              <a:rPr lang="fr-FR" smtClean="0"/>
              <a:pPr/>
              <a:t>28</a:t>
            </a:fld>
            <a:endParaRPr lang="fr-FR"/>
          </a:p>
        </p:txBody>
      </p:sp>
      <p:sp>
        <p:nvSpPr>
          <p:cNvPr id="7" name="Espace réservé du pied de page 6"/>
          <p:cNvSpPr>
            <a:spLocks noGrp="1"/>
          </p:cNvSpPr>
          <p:nvPr>
            <p:ph type="ftr" sz="quarter" idx="11"/>
          </p:nvPr>
        </p:nvSpPr>
        <p:spPr/>
        <p:txBody>
          <a:bodyPr/>
          <a:lstStyle/>
          <a:p>
            <a:r>
              <a:rPr lang="fr-FR" smtClean="0"/>
              <a:t>La responsabilité médicale du pharmacien</a:t>
            </a: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dirty="0" smtClean="0"/>
              <a:t>La responsabilité civile médicale</a:t>
            </a:r>
            <a:endParaRPr lang="fr-FR" sz="2800" dirty="0"/>
          </a:p>
        </p:txBody>
      </p:sp>
      <p:sp>
        <p:nvSpPr>
          <p:cNvPr id="3" name="Espace réservé du contenu 2"/>
          <p:cNvSpPr>
            <a:spLocks noGrp="1"/>
          </p:cNvSpPr>
          <p:nvPr>
            <p:ph idx="1"/>
          </p:nvPr>
        </p:nvSpPr>
        <p:spPr/>
        <p:txBody>
          <a:bodyPr>
            <a:normAutofit fontScale="92500" lnSpcReduction="20000"/>
          </a:bodyPr>
          <a:lstStyle/>
          <a:p>
            <a:pPr algn="just"/>
            <a:r>
              <a:rPr lang="fr-FR" sz="2400" dirty="0" smtClean="0"/>
              <a:t>Dans le régime général des obligations, les </a:t>
            </a:r>
            <a:r>
              <a:rPr lang="fr-FR" sz="2400" b="1" dirty="0" smtClean="0"/>
              <a:t>trois principes généraux, </a:t>
            </a:r>
            <a:r>
              <a:rPr lang="fr-FR" sz="2400" dirty="0" smtClean="0"/>
              <a:t>ci-dessous rappelés,</a:t>
            </a:r>
            <a:r>
              <a:rPr lang="fr-FR" sz="2400" b="1" dirty="0" smtClean="0"/>
              <a:t> </a:t>
            </a:r>
            <a:r>
              <a:rPr lang="fr-FR" sz="2400" dirty="0" smtClean="0"/>
              <a:t>constituent les fondements de la responsabilité civile qui, aux termes de l’article 113 de cette loi, </a:t>
            </a:r>
            <a:r>
              <a:rPr lang="fr-FR" sz="2400" i="1" dirty="0" smtClean="0"/>
              <a:t>« emporte obligation de réparer le préjudice résultant soit de l'inexécution d'un contrat soit de la violation du devoir général de ne causer aucun dommage à autrui »</a:t>
            </a:r>
            <a:r>
              <a:rPr lang="fr-FR" sz="2400" dirty="0" smtClean="0"/>
              <a:t>. </a:t>
            </a:r>
          </a:p>
          <a:p>
            <a:pPr lvl="0" algn="just">
              <a:buNone/>
            </a:pPr>
            <a:r>
              <a:rPr lang="fr-FR" sz="2400" b="1" dirty="0" smtClean="0"/>
              <a:t>La responsabilité du fait personnel</a:t>
            </a:r>
            <a:endParaRPr lang="fr-FR" sz="2400" dirty="0" smtClean="0"/>
          </a:p>
          <a:p>
            <a:pPr algn="just"/>
            <a:r>
              <a:rPr lang="fr-FR" sz="2400" dirty="0" smtClean="0"/>
              <a:t>Ce principe est posé par l’article 125 du </a:t>
            </a:r>
            <a:r>
              <a:rPr lang="fr-FR" sz="2400" dirty="0" err="1" smtClean="0"/>
              <a:t>Rgo</a:t>
            </a:r>
            <a:r>
              <a:rPr lang="fr-FR" sz="2400" dirty="0" smtClean="0"/>
              <a:t> qui se lit comme suit : « </a:t>
            </a:r>
            <a:r>
              <a:rPr lang="fr-FR" sz="2400" i="1" dirty="0" smtClean="0"/>
              <a:t>Toute personne qui, par sa faute, même d'imprudence, de maladresse ou de négligence cause à autrui un dommage est obligée de le réparer (article 125, loi 87-31) ».</a:t>
            </a:r>
            <a:r>
              <a:rPr lang="fr-FR" sz="2400" dirty="0" smtClean="0"/>
              <a:t> </a:t>
            </a:r>
          </a:p>
          <a:p>
            <a:pPr algn="just"/>
            <a:r>
              <a:rPr lang="fr-FR" sz="2400" dirty="0" smtClean="0"/>
              <a:t>Ce type de responsabilité est consécutif au fait que le pharmacien a failli à ses </a:t>
            </a:r>
            <a:r>
              <a:rPr lang="fr-FR" sz="2400" b="1" dirty="0" smtClean="0"/>
              <a:t>obligations de prudence et de diligence</a:t>
            </a:r>
            <a:r>
              <a:rPr lang="fr-FR" sz="2400" dirty="0" smtClean="0"/>
              <a:t> dans l’accomplissement de ses obligations spécifiques (relation contractuelle, hors urgence, </a:t>
            </a:r>
            <a:r>
              <a:rPr lang="fr-FR" sz="2400" u="sng" dirty="0" smtClean="0"/>
              <a:t>de nature intuitu personae</a:t>
            </a:r>
            <a:r>
              <a:rPr lang="fr-FR" sz="2400" dirty="0" smtClean="0"/>
              <a:t>).</a:t>
            </a:r>
          </a:p>
          <a:p>
            <a:pPr algn="just"/>
            <a:endParaRPr lang="fr-FR" sz="2400" dirty="0"/>
          </a:p>
        </p:txBody>
      </p:sp>
      <p:sp>
        <p:nvSpPr>
          <p:cNvPr id="4" name="Espace réservé de la date 3"/>
          <p:cNvSpPr>
            <a:spLocks noGrp="1"/>
          </p:cNvSpPr>
          <p:nvPr>
            <p:ph type="dt" sz="half" idx="10"/>
          </p:nvPr>
        </p:nvSpPr>
        <p:spPr/>
        <p:txBody>
          <a:bodyPr/>
          <a:lstStyle/>
          <a:p>
            <a:r>
              <a:rPr lang="fr-FR" smtClean="0"/>
              <a:t>Synappo, 25/02/2016</a:t>
            </a:r>
            <a:endParaRPr lang="fr-FR"/>
          </a:p>
        </p:txBody>
      </p:sp>
      <p:sp>
        <p:nvSpPr>
          <p:cNvPr id="5" name="Espace réservé du numéro de diapositive 4"/>
          <p:cNvSpPr>
            <a:spLocks noGrp="1"/>
          </p:cNvSpPr>
          <p:nvPr>
            <p:ph type="sldNum" sz="quarter" idx="12"/>
          </p:nvPr>
        </p:nvSpPr>
        <p:spPr/>
        <p:txBody>
          <a:bodyPr/>
          <a:lstStyle/>
          <a:p>
            <a:fld id="{F7C5BFBF-BACF-4C24-A5FC-0EAE733CDB9F}" type="slidenum">
              <a:rPr lang="fr-FR" smtClean="0"/>
              <a:pPr/>
              <a:t>29</a:t>
            </a:fld>
            <a:endParaRPr lang="fr-FR"/>
          </a:p>
        </p:txBody>
      </p:sp>
      <p:sp>
        <p:nvSpPr>
          <p:cNvPr id="6" name="Espace réservé du pied de page 5"/>
          <p:cNvSpPr>
            <a:spLocks noGrp="1"/>
          </p:cNvSpPr>
          <p:nvPr>
            <p:ph type="ftr" sz="quarter" idx="11"/>
          </p:nvPr>
        </p:nvSpPr>
        <p:spPr/>
        <p:txBody>
          <a:bodyPr/>
          <a:lstStyle/>
          <a:p>
            <a:r>
              <a:rPr lang="fr-FR" smtClean="0"/>
              <a:t>La responsabilité médicale du pharmacien</a:t>
            </a: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fontScale="70000" lnSpcReduction="20000"/>
          </a:bodyPr>
          <a:lstStyle/>
          <a:p>
            <a:pPr algn="just">
              <a:buNone/>
            </a:pPr>
            <a:r>
              <a:rPr lang="fr-FR" b="1" dirty="0" smtClean="0"/>
              <a:t>La responsabilité du fait d’autrui</a:t>
            </a:r>
            <a:endParaRPr lang="fr-FR" dirty="0" smtClean="0"/>
          </a:p>
          <a:p>
            <a:pPr algn="just"/>
            <a:r>
              <a:rPr lang="fr-FR" dirty="0" smtClean="0"/>
              <a:t>« </a:t>
            </a:r>
            <a:r>
              <a:rPr lang="fr-FR" i="1" dirty="0" smtClean="0"/>
              <a:t>On est responsable non seulement du dommage que l'on cause par son propre fait, mais encore de celui qui est causé par le fait des personnes dont on doit répondre (article 140, loi 87-31) ».</a:t>
            </a:r>
            <a:r>
              <a:rPr lang="fr-FR" dirty="0" smtClean="0"/>
              <a:t> </a:t>
            </a:r>
          </a:p>
          <a:p>
            <a:pPr algn="just"/>
            <a:r>
              <a:rPr lang="fr-FR" dirty="0" smtClean="0"/>
              <a:t>Ainsi, on peut noter dans l’article 12 du code de déontologie des pharmaciens que : </a:t>
            </a:r>
          </a:p>
          <a:p>
            <a:pPr algn="just"/>
            <a:r>
              <a:rPr lang="fr-FR" i="1" dirty="0" smtClean="0"/>
              <a:t>« Le pharmacien gère son officine sous sa seule responsabilité. Il peut se faire aidé d'un ou plusieurs pharmaciens assistants inscrits à l'ordre. </a:t>
            </a:r>
          </a:p>
          <a:p>
            <a:pPr algn="just"/>
            <a:r>
              <a:rPr lang="fr-FR" i="1" dirty="0" smtClean="0"/>
              <a:t>En cas de fautes commises par le pharmacien assistant, la responsabilité disciplinaire de ce dernier et celle du pharmacien titulaire peuvent être simultanément engagées (article 12, code pharmacien) »</a:t>
            </a:r>
            <a:r>
              <a:rPr lang="fr-FR" dirty="0" smtClean="0"/>
              <a:t>.</a:t>
            </a:r>
            <a:endParaRPr lang="fr-FR" dirty="0"/>
          </a:p>
        </p:txBody>
      </p:sp>
      <p:sp>
        <p:nvSpPr>
          <p:cNvPr id="4" name="Titre 1"/>
          <p:cNvSpPr>
            <a:spLocks noGrp="1"/>
          </p:cNvSpPr>
          <p:nvPr>
            <p:ph type="title"/>
          </p:nvPr>
        </p:nvSpPr>
        <p:spPr>
          <a:xfrm>
            <a:off x="457200" y="274638"/>
            <a:ext cx="8229600" cy="1143000"/>
          </a:xfrm>
        </p:spPr>
        <p:txBody>
          <a:bodyPr>
            <a:normAutofit/>
          </a:bodyPr>
          <a:lstStyle/>
          <a:p>
            <a:r>
              <a:rPr lang="fr-FR" sz="2800" dirty="0" smtClean="0"/>
              <a:t>La responsabilité civile médicale</a:t>
            </a:r>
            <a:endParaRPr lang="fr-FR" sz="2800" dirty="0"/>
          </a:p>
        </p:txBody>
      </p:sp>
      <p:sp>
        <p:nvSpPr>
          <p:cNvPr id="5" name="Espace réservé de la date 4"/>
          <p:cNvSpPr>
            <a:spLocks noGrp="1"/>
          </p:cNvSpPr>
          <p:nvPr>
            <p:ph type="dt" sz="half" idx="10"/>
          </p:nvPr>
        </p:nvSpPr>
        <p:spPr/>
        <p:txBody>
          <a:bodyPr/>
          <a:lstStyle/>
          <a:p>
            <a:r>
              <a:rPr lang="fr-FR" smtClean="0"/>
              <a:t>Synappo, 25/02/2016</a:t>
            </a:r>
            <a:endParaRPr lang="fr-FR"/>
          </a:p>
        </p:txBody>
      </p:sp>
      <p:sp>
        <p:nvSpPr>
          <p:cNvPr id="6" name="Espace réservé du numéro de diapositive 5"/>
          <p:cNvSpPr>
            <a:spLocks noGrp="1"/>
          </p:cNvSpPr>
          <p:nvPr>
            <p:ph type="sldNum" sz="quarter" idx="12"/>
          </p:nvPr>
        </p:nvSpPr>
        <p:spPr/>
        <p:txBody>
          <a:bodyPr/>
          <a:lstStyle/>
          <a:p>
            <a:fld id="{F7C5BFBF-BACF-4C24-A5FC-0EAE733CDB9F}" type="slidenum">
              <a:rPr lang="fr-FR" smtClean="0"/>
              <a:pPr/>
              <a:t>30</a:t>
            </a:fld>
            <a:endParaRPr lang="fr-FR"/>
          </a:p>
        </p:txBody>
      </p:sp>
      <p:sp>
        <p:nvSpPr>
          <p:cNvPr id="7" name="Espace réservé du pied de page 6"/>
          <p:cNvSpPr>
            <a:spLocks noGrp="1"/>
          </p:cNvSpPr>
          <p:nvPr>
            <p:ph type="ftr" sz="quarter" idx="11"/>
          </p:nvPr>
        </p:nvSpPr>
        <p:spPr/>
        <p:txBody>
          <a:bodyPr/>
          <a:lstStyle/>
          <a:p>
            <a:r>
              <a:rPr lang="fr-FR" smtClean="0"/>
              <a:t>La responsabilité médicale du pharmacien</a:t>
            </a: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lnSpcReduction="10000"/>
          </a:bodyPr>
          <a:lstStyle/>
          <a:p>
            <a:pPr lvl="0" algn="just">
              <a:buNone/>
            </a:pPr>
            <a:r>
              <a:rPr lang="fr-FR" sz="2400" b="1" dirty="0" smtClean="0"/>
              <a:t>La responsabilité du fait des choses et des animaux</a:t>
            </a:r>
            <a:r>
              <a:rPr lang="fr-FR" sz="2400" dirty="0" smtClean="0"/>
              <a:t> </a:t>
            </a:r>
          </a:p>
          <a:p>
            <a:pPr algn="just"/>
            <a:r>
              <a:rPr lang="fr-FR" sz="2400" dirty="0" smtClean="0"/>
              <a:t>« </a:t>
            </a:r>
            <a:r>
              <a:rPr lang="fr-FR" sz="2400" i="1" dirty="0" smtClean="0"/>
              <a:t>Toute personne est responsable du dommage causé par le fait des choses ou des animaux dont elle a </a:t>
            </a:r>
            <a:r>
              <a:rPr lang="fr-FR" sz="2400" b="1" i="1" dirty="0" smtClean="0"/>
              <a:t>la garde</a:t>
            </a:r>
            <a:r>
              <a:rPr lang="fr-FR" sz="2400" i="1" dirty="0" smtClean="0"/>
              <a:t> (article 149, loi 87-31)</a:t>
            </a:r>
            <a:r>
              <a:rPr lang="fr-FR" sz="2400" dirty="0" smtClean="0"/>
              <a:t>. </a:t>
            </a:r>
          </a:p>
          <a:p>
            <a:pPr algn="just"/>
            <a:r>
              <a:rPr lang="fr-FR" sz="2400" i="1" dirty="0" smtClean="0"/>
              <a:t>« L'existence du préjudice causé par l'animal ou la chose suffit à établir la responsabilité du gardien (art 151, loi 87-31) ». </a:t>
            </a:r>
          </a:p>
          <a:p>
            <a:pPr algn="just">
              <a:buNone/>
            </a:pPr>
            <a:r>
              <a:rPr lang="fr-FR" sz="2400" b="1" dirty="0" smtClean="0"/>
              <a:t>Jurisprudence malienne, 2005-2006</a:t>
            </a:r>
            <a:endParaRPr lang="fr-FR" sz="2400" dirty="0" smtClean="0"/>
          </a:p>
          <a:p>
            <a:pPr algn="just"/>
            <a:r>
              <a:rPr lang="fr-FR" sz="2400" dirty="0" smtClean="0"/>
              <a:t>A ce propos, il est intéressant de rappeler le cas, au Mali, de </a:t>
            </a:r>
            <a:r>
              <a:rPr lang="fr-FR" sz="2400" u="sng" dirty="0" smtClean="0"/>
              <a:t>l’affaire SMT contre une centrale d’achats</a:t>
            </a:r>
            <a:r>
              <a:rPr lang="fr-FR" sz="2400" dirty="0" smtClean="0"/>
              <a:t>, où il est résulté de l’administration d’un produit détérioré un préjudice et la </a:t>
            </a:r>
            <a:r>
              <a:rPr lang="fr-FR" sz="2400" b="1" u="sng" dirty="0" smtClean="0"/>
              <a:t>Cour d’appel</a:t>
            </a:r>
            <a:r>
              <a:rPr lang="fr-FR" sz="2400" dirty="0" smtClean="0"/>
              <a:t>, dans l’arrêt 93 du 06 mars 2006, a condamné une centrale d’achats à payer des dommages et intérêts.</a:t>
            </a:r>
          </a:p>
          <a:p>
            <a:pPr algn="just"/>
            <a:endParaRPr lang="fr-FR" sz="2400" dirty="0"/>
          </a:p>
        </p:txBody>
      </p:sp>
      <p:sp>
        <p:nvSpPr>
          <p:cNvPr id="4" name="Titre 1"/>
          <p:cNvSpPr>
            <a:spLocks noGrp="1"/>
          </p:cNvSpPr>
          <p:nvPr>
            <p:ph type="title"/>
          </p:nvPr>
        </p:nvSpPr>
        <p:spPr>
          <a:xfrm>
            <a:off x="457200" y="274638"/>
            <a:ext cx="8229600" cy="1143000"/>
          </a:xfrm>
        </p:spPr>
        <p:txBody>
          <a:bodyPr>
            <a:normAutofit/>
          </a:bodyPr>
          <a:lstStyle/>
          <a:p>
            <a:r>
              <a:rPr lang="fr-FR" sz="2800" dirty="0" smtClean="0"/>
              <a:t>La responsabilité civile médicale</a:t>
            </a:r>
            <a:endParaRPr lang="fr-FR" sz="2800" dirty="0"/>
          </a:p>
        </p:txBody>
      </p:sp>
      <p:sp>
        <p:nvSpPr>
          <p:cNvPr id="5" name="Espace réservé de la date 4"/>
          <p:cNvSpPr>
            <a:spLocks noGrp="1"/>
          </p:cNvSpPr>
          <p:nvPr>
            <p:ph type="dt" sz="half" idx="10"/>
          </p:nvPr>
        </p:nvSpPr>
        <p:spPr/>
        <p:txBody>
          <a:bodyPr/>
          <a:lstStyle/>
          <a:p>
            <a:r>
              <a:rPr lang="fr-FR" smtClean="0"/>
              <a:t>Synappo, 25/02/2016</a:t>
            </a:r>
            <a:endParaRPr lang="fr-FR"/>
          </a:p>
        </p:txBody>
      </p:sp>
      <p:sp>
        <p:nvSpPr>
          <p:cNvPr id="6" name="Espace réservé du numéro de diapositive 5"/>
          <p:cNvSpPr>
            <a:spLocks noGrp="1"/>
          </p:cNvSpPr>
          <p:nvPr>
            <p:ph type="sldNum" sz="quarter" idx="12"/>
          </p:nvPr>
        </p:nvSpPr>
        <p:spPr/>
        <p:txBody>
          <a:bodyPr/>
          <a:lstStyle/>
          <a:p>
            <a:fld id="{F7C5BFBF-BACF-4C24-A5FC-0EAE733CDB9F}" type="slidenum">
              <a:rPr lang="fr-FR" smtClean="0"/>
              <a:pPr/>
              <a:t>31</a:t>
            </a:fld>
            <a:endParaRPr lang="fr-FR"/>
          </a:p>
        </p:txBody>
      </p:sp>
      <p:sp>
        <p:nvSpPr>
          <p:cNvPr id="7" name="Espace réservé du pied de page 6"/>
          <p:cNvSpPr>
            <a:spLocks noGrp="1"/>
          </p:cNvSpPr>
          <p:nvPr>
            <p:ph type="ftr" sz="quarter" idx="11"/>
          </p:nvPr>
        </p:nvSpPr>
        <p:spPr/>
        <p:txBody>
          <a:bodyPr/>
          <a:lstStyle/>
          <a:p>
            <a:r>
              <a:rPr lang="fr-FR" smtClean="0"/>
              <a:t>La responsabilité médicale du pharmacien</a:t>
            </a: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fontScale="92500" lnSpcReduction="20000"/>
          </a:bodyPr>
          <a:lstStyle/>
          <a:p>
            <a:pPr algn="just"/>
            <a:r>
              <a:rPr lang="fr-FR" sz="2400" dirty="0" smtClean="0"/>
              <a:t>Ainsi, en 2005, suite à une thrombose artérielle due à l'injection d'Aspégic 0,5 mg, vendu par une centrale d’achats, et administré par un agent d’un établissement à la périphérie de Bamako, un enfant, SMT, a été amputé d'une jambe alors qu'il n'avait que </a:t>
            </a:r>
            <a:r>
              <a:rPr lang="fr-FR" sz="2400" b="1" dirty="0" smtClean="0"/>
              <a:t>deux ans. Sa famille a engagé une procédure en réparation de ce préjudice subi. (…).</a:t>
            </a:r>
            <a:r>
              <a:rPr lang="fr-FR" sz="2400" dirty="0" smtClean="0"/>
              <a:t> </a:t>
            </a:r>
          </a:p>
          <a:p>
            <a:pPr algn="just"/>
            <a:r>
              <a:rPr lang="fr-FR" sz="2400" i="1" dirty="0" smtClean="0"/>
              <a:t>Le tribunal conclut « qu'il </a:t>
            </a:r>
            <a:r>
              <a:rPr lang="fr-FR" sz="2400" b="1" i="1" dirty="0" err="1" smtClean="0"/>
              <a:t>échet</a:t>
            </a:r>
            <a:r>
              <a:rPr lang="fr-FR" sz="2400" b="1" i="1" dirty="0" smtClean="0"/>
              <a:t> de l'infirmer</a:t>
            </a:r>
            <a:r>
              <a:rPr lang="fr-FR" sz="2400" i="1" dirty="0" smtClean="0"/>
              <a:t> sur ce point et, </a:t>
            </a:r>
            <a:r>
              <a:rPr lang="fr-FR" sz="2400" b="1" i="1" u="sng" dirty="0" smtClean="0"/>
              <a:t>statuant à nouveau</a:t>
            </a:r>
            <a:r>
              <a:rPr lang="fr-FR" sz="2400" i="1" dirty="0" smtClean="0"/>
              <a:t>, déclarer la [centrale d’achats], </a:t>
            </a:r>
            <a:r>
              <a:rPr lang="fr-FR" sz="2400" i="1" u="sng" dirty="0" smtClean="0"/>
              <a:t>solidairement responsable</a:t>
            </a:r>
            <a:r>
              <a:rPr lang="fr-FR" sz="2400" i="1" dirty="0" smtClean="0"/>
              <a:t> avec le </a:t>
            </a:r>
            <a:r>
              <a:rPr lang="fr-FR" sz="2400" i="1" dirty="0" err="1" smtClean="0"/>
              <a:t>Cscom</a:t>
            </a:r>
            <a:r>
              <a:rPr lang="fr-FR" sz="2400" i="1" dirty="0" smtClean="0"/>
              <a:t>, du préjudice causé à SMT et de les condamner à le réparer en vertu des dispositions de l'article 125 de la loi 87-31 du 29 août 1987 fixant le régime général des obligations, « toute personne qui, par sa faute même d'imprudence, de maladresse ou de négligence, cause à autrui un dommage est obligée de réparer »</a:t>
            </a:r>
          </a:p>
          <a:p>
            <a:pPr algn="just"/>
            <a:r>
              <a:rPr lang="fr-FR" sz="2400" i="1" dirty="0" smtClean="0"/>
              <a:t>Conséquemment, ils doivent payer « </a:t>
            </a:r>
            <a:r>
              <a:rPr lang="fr-FR" sz="2400" i="1" u="sng" dirty="0" smtClean="0"/>
              <a:t>in </a:t>
            </a:r>
            <a:r>
              <a:rPr lang="fr-FR" sz="2400" i="1" u="sng" dirty="0" err="1" smtClean="0"/>
              <a:t>solidum</a:t>
            </a:r>
            <a:r>
              <a:rPr lang="fr-FR" sz="2400" i="1" dirty="0" smtClean="0"/>
              <a:t> » les 20 millions de dommages-intérêts dus au plaignant »</a:t>
            </a:r>
            <a:endParaRPr lang="fr-FR" sz="2400" dirty="0" smtClean="0"/>
          </a:p>
          <a:p>
            <a:pPr algn="just"/>
            <a:endParaRPr lang="fr-FR" sz="2400" dirty="0" smtClean="0"/>
          </a:p>
          <a:p>
            <a:pPr algn="just"/>
            <a:endParaRPr lang="fr-FR" sz="2400" dirty="0"/>
          </a:p>
        </p:txBody>
      </p:sp>
      <p:sp>
        <p:nvSpPr>
          <p:cNvPr id="4" name="Espace réservé de la date 3"/>
          <p:cNvSpPr>
            <a:spLocks noGrp="1"/>
          </p:cNvSpPr>
          <p:nvPr>
            <p:ph type="dt" sz="half" idx="10"/>
          </p:nvPr>
        </p:nvSpPr>
        <p:spPr/>
        <p:txBody>
          <a:bodyPr/>
          <a:lstStyle/>
          <a:p>
            <a:r>
              <a:rPr lang="fr-FR" smtClean="0"/>
              <a:t>Synappo, 25/02/2016</a:t>
            </a:r>
            <a:endParaRPr lang="fr-FR"/>
          </a:p>
        </p:txBody>
      </p:sp>
      <p:sp>
        <p:nvSpPr>
          <p:cNvPr id="5" name="Espace réservé du pied de page 4"/>
          <p:cNvSpPr>
            <a:spLocks noGrp="1"/>
          </p:cNvSpPr>
          <p:nvPr>
            <p:ph type="ftr" sz="quarter" idx="11"/>
          </p:nvPr>
        </p:nvSpPr>
        <p:spPr/>
        <p:txBody>
          <a:bodyPr/>
          <a:lstStyle/>
          <a:p>
            <a:r>
              <a:rPr lang="fr-FR" smtClean="0"/>
              <a:t>La responsabilité médicale du pharmacien</a:t>
            </a:r>
            <a:endParaRPr lang="fr-FR"/>
          </a:p>
        </p:txBody>
      </p:sp>
      <p:sp>
        <p:nvSpPr>
          <p:cNvPr id="6" name="Espace réservé du numéro de diapositive 5"/>
          <p:cNvSpPr>
            <a:spLocks noGrp="1"/>
          </p:cNvSpPr>
          <p:nvPr>
            <p:ph type="sldNum" sz="quarter" idx="12"/>
          </p:nvPr>
        </p:nvSpPr>
        <p:spPr/>
        <p:txBody>
          <a:bodyPr/>
          <a:lstStyle/>
          <a:p>
            <a:fld id="{F7C5BFBF-BACF-4C24-A5FC-0EAE733CDB9F}" type="slidenum">
              <a:rPr lang="fr-FR" smtClean="0"/>
              <a:pPr/>
              <a:t>32</a:t>
            </a:fld>
            <a:endParaRPr lang="fr-FR"/>
          </a:p>
        </p:txBody>
      </p:sp>
      <p:sp>
        <p:nvSpPr>
          <p:cNvPr id="7" name="Titre 1"/>
          <p:cNvSpPr>
            <a:spLocks noGrp="1"/>
          </p:cNvSpPr>
          <p:nvPr>
            <p:ph type="title"/>
          </p:nvPr>
        </p:nvSpPr>
        <p:spPr>
          <a:xfrm>
            <a:off x="457200" y="274638"/>
            <a:ext cx="8229600" cy="1143000"/>
          </a:xfrm>
        </p:spPr>
        <p:txBody>
          <a:bodyPr>
            <a:normAutofit/>
          </a:bodyPr>
          <a:lstStyle/>
          <a:p>
            <a:r>
              <a:rPr lang="fr-FR" sz="2800" dirty="0" smtClean="0"/>
              <a:t>La responsabilité civile médicale</a:t>
            </a:r>
            <a:endParaRPr lang="fr-FR" sz="2800"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dirty="0" smtClean="0"/>
              <a:t>La responsabilité civile médicale</a:t>
            </a:r>
            <a:endParaRPr lang="fr-FR" sz="2800" dirty="0"/>
          </a:p>
        </p:txBody>
      </p:sp>
      <p:sp>
        <p:nvSpPr>
          <p:cNvPr id="3" name="Espace réservé du contenu 2"/>
          <p:cNvSpPr>
            <a:spLocks noGrp="1"/>
          </p:cNvSpPr>
          <p:nvPr>
            <p:ph idx="1"/>
          </p:nvPr>
        </p:nvSpPr>
        <p:spPr/>
        <p:txBody>
          <a:bodyPr>
            <a:normAutofit fontScale="70000" lnSpcReduction="20000"/>
          </a:bodyPr>
          <a:lstStyle/>
          <a:p>
            <a:pPr lvl="0" algn="just">
              <a:buNone/>
            </a:pPr>
            <a:r>
              <a:rPr lang="fr-FR" b="1" dirty="0" smtClean="0"/>
              <a:t>Les moyens de défense du pharmacien d’officine</a:t>
            </a:r>
            <a:endParaRPr lang="fr-FR" dirty="0" smtClean="0"/>
          </a:p>
          <a:p>
            <a:pPr algn="just"/>
            <a:r>
              <a:rPr lang="fr-FR" dirty="0" smtClean="0"/>
              <a:t>Les moyens de défense d’une personne poursuivie peuvent porter sur chacune des conditions nécessaires pour établir la responsabilité. </a:t>
            </a:r>
          </a:p>
          <a:p>
            <a:pPr algn="just"/>
            <a:r>
              <a:rPr lang="fr-FR" dirty="0" smtClean="0"/>
              <a:t>Le premier de ces moyens est donc de </a:t>
            </a:r>
            <a:r>
              <a:rPr lang="fr-FR" b="1" dirty="0" smtClean="0"/>
              <a:t>contester qu’il y ait faute</a:t>
            </a:r>
            <a:r>
              <a:rPr lang="fr-FR" dirty="0" smtClean="0"/>
              <a:t> dans les circonstances. </a:t>
            </a:r>
          </a:p>
          <a:p>
            <a:pPr algn="just"/>
            <a:r>
              <a:rPr lang="fr-FR" dirty="0" smtClean="0"/>
              <a:t>A l’encontre des prétentions du demandeur, éventuellement </a:t>
            </a:r>
            <a:r>
              <a:rPr lang="fr-FR" u="sng" dirty="0" smtClean="0"/>
              <a:t>sur la base du dossier pharmaceutique établi dans les circonstances</a:t>
            </a:r>
            <a:r>
              <a:rPr lang="fr-FR" dirty="0" smtClean="0"/>
              <a:t>, le pharmacien s’efforcera de prouver qu’il a eu </a:t>
            </a:r>
            <a:r>
              <a:rPr lang="fr-FR" b="1" dirty="0" smtClean="0">
                <a:solidFill>
                  <a:srgbClr val="FF0000"/>
                </a:solidFill>
              </a:rPr>
              <a:t>le comportement du bon professionnel,</a:t>
            </a:r>
            <a:r>
              <a:rPr lang="fr-FR" dirty="0" smtClean="0">
                <a:solidFill>
                  <a:srgbClr val="FF0000"/>
                </a:solidFill>
              </a:rPr>
              <a:t> ou encore </a:t>
            </a:r>
            <a:r>
              <a:rPr lang="fr-FR" b="1" dirty="0" smtClean="0">
                <a:solidFill>
                  <a:srgbClr val="FF0000"/>
                </a:solidFill>
              </a:rPr>
              <a:t>qu’il s’agit d’une erreur excusable</a:t>
            </a:r>
            <a:r>
              <a:rPr lang="fr-FR" dirty="0" smtClean="0">
                <a:solidFill>
                  <a:srgbClr val="FF0000"/>
                </a:solidFill>
              </a:rPr>
              <a:t>, puisqu’il a pris tous les moyens à sa disposition pour tenter de donner les bons médicaments prescrits.</a:t>
            </a:r>
          </a:p>
          <a:p>
            <a:pPr algn="just"/>
            <a:r>
              <a:rPr lang="fr-FR" dirty="0" smtClean="0">
                <a:solidFill>
                  <a:srgbClr val="FF0000"/>
                </a:solidFill>
              </a:rPr>
              <a:t>Le pharmacien peut également évoquer la faute de la victime, le cas fortuit (article 121, </a:t>
            </a:r>
            <a:r>
              <a:rPr lang="fr-FR" dirty="0" err="1" smtClean="0">
                <a:solidFill>
                  <a:srgbClr val="FF0000"/>
                </a:solidFill>
              </a:rPr>
              <a:t>Rgo</a:t>
            </a:r>
            <a:r>
              <a:rPr lang="fr-FR" dirty="0" smtClean="0">
                <a:solidFill>
                  <a:srgbClr val="FF0000"/>
                </a:solidFill>
              </a:rPr>
              <a:t>)</a:t>
            </a:r>
            <a:r>
              <a:rPr lang="fr-FR" dirty="0" smtClean="0"/>
              <a:t> </a:t>
            </a:r>
          </a:p>
        </p:txBody>
      </p:sp>
      <p:sp>
        <p:nvSpPr>
          <p:cNvPr id="4" name="Espace réservé de la date 3"/>
          <p:cNvSpPr>
            <a:spLocks noGrp="1"/>
          </p:cNvSpPr>
          <p:nvPr>
            <p:ph type="dt" sz="half" idx="10"/>
          </p:nvPr>
        </p:nvSpPr>
        <p:spPr/>
        <p:txBody>
          <a:bodyPr/>
          <a:lstStyle/>
          <a:p>
            <a:r>
              <a:rPr lang="fr-FR" smtClean="0"/>
              <a:t>Synappo, 25/02/2016</a:t>
            </a:r>
            <a:endParaRPr lang="fr-FR"/>
          </a:p>
        </p:txBody>
      </p:sp>
      <p:sp>
        <p:nvSpPr>
          <p:cNvPr id="5" name="Espace réservé du numéro de diapositive 4"/>
          <p:cNvSpPr>
            <a:spLocks noGrp="1"/>
          </p:cNvSpPr>
          <p:nvPr>
            <p:ph type="sldNum" sz="quarter" idx="12"/>
          </p:nvPr>
        </p:nvSpPr>
        <p:spPr/>
        <p:txBody>
          <a:bodyPr/>
          <a:lstStyle/>
          <a:p>
            <a:fld id="{F7C5BFBF-BACF-4C24-A5FC-0EAE733CDB9F}" type="slidenum">
              <a:rPr lang="fr-FR" smtClean="0"/>
              <a:pPr/>
              <a:t>33</a:t>
            </a:fld>
            <a:endParaRPr lang="fr-FR"/>
          </a:p>
        </p:txBody>
      </p:sp>
      <p:sp>
        <p:nvSpPr>
          <p:cNvPr id="6" name="Espace réservé du pied de page 5"/>
          <p:cNvSpPr>
            <a:spLocks noGrp="1"/>
          </p:cNvSpPr>
          <p:nvPr>
            <p:ph type="ftr" sz="quarter" idx="11"/>
          </p:nvPr>
        </p:nvSpPr>
        <p:spPr/>
        <p:txBody>
          <a:bodyPr/>
          <a:lstStyle/>
          <a:p>
            <a:r>
              <a:rPr lang="fr-FR" smtClean="0"/>
              <a:t>La responsabilité médicale du pharmacien</a:t>
            </a: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dirty="0" smtClean="0"/>
              <a:t>Responsabilité disciplinaire</a:t>
            </a:r>
            <a:endParaRPr lang="fr-FR" sz="2800" dirty="0"/>
          </a:p>
        </p:txBody>
      </p:sp>
      <p:sp>
        <p:nvSpPr>
          <p:cNvPr id="3" name="Espace réservé du contenu 2"/>
          <p:cNvSpPr>
            <a:spLocks noGrp="1"/>
          </p:cNvSpPr>
          <p:nvPr>
            <p:ph idx="1"/>
          </p:nvPr>
        </p:nvSpPr>
        <p:spPr/>
        <p:txBody>
          <a:bodyPr>
            <a:normAutofit fontScale="70000" lnSpcReduction="20000"/>
          </a:bodyPr>
          <a:lstStyle/>
          <a:p>
            <a:pPr algn="just"/>
            <a:r>
              <a:rPr lang="fr-FR" dirty="0" smtClean="0"/>
              <a:t>C’est une action dont l’objet est de réprimer un manquement aux règles déontologiques d’une profession (fonctionnaire, magistrat, avocat, médecin, officier ministériel, etc.) dont le résultat éventuel consiste en une sanction de type professionnel : réprimande, blâme, suspension, révocation, etc. </a:t>
            </a:r>
          </a:p>
          <a:p>
            <a:pPr algn="just"/>
            <a:r>
              <a:rPr lang="fr-FR" dirty="0" smtClean="0"/>
              <a:t>Sont interdites les amendes et autres sanctions pécuniaires. </a:t>
            </a:r>
          </a:p>
          <a:p>
            <a:pPr algn="just"/>
            <a:r>
              <a:rPr lang="fr-FR" dirty="0" smtClean="0"/>
              <a:t>La finalité de l’action disciplinaire est de préserver la considération due au corps auquel appartient la personne poursuivie.</a:t>
            </a:r>
          </a:p>
          <a:p>
            <a:pPr algn="just"/>
            <a:r>
              <a:rPr lang="fr-FR" b="1" dirty="0" smtClean="0"/>
              <a:t>L’action disciplinaire </a:t>
            </a:r>
            <a:r>
              <a:rPr lang="fr-FR" dirty="0" smtClean="0"/>
              <a:t>se distingue à la fois de </a:t>
            </a:r>
            <a:r>
              <a:rPr lang="fr-FR" b="1" dirty="0" smtClean="0"/>
              <a:t>l’action publique, </a:t>
            </a:r>
            <a:r>
              <a:rPr lang="fr-FR" dirty="0" smtClean="0"/>
              <a:t>exercée dans l’intérêt général et de </a:t>
            </a:r>
            <a:r>
              <a:rPr lang="fr-FR" b="1" dirty="0" smtClean="0"/>
              <a:t>l’action civile </a:t>
            </a:r>
            <a:r>
              <a:rPr lang="fr-FR" dirty="0" smtClean="0"/>
              <a:t>qui n’existe qu’au profit d’un particulier lésé. </a:t>
            </a:r>
          </a:p>
          <a:p>
            <a:pPr algn="just"/>
            <a:r>
              <a:rPr lang="fr-FR" dirty="0" smtClean="0"/>
              <a:t>Elle  est régie par la loi de création de l’ordre national des pharmaciens, le règlement intérieur et le statut général des fonctionnaires.</a:t>
            </a:r>
          </a:p>
        </p:txBody>
      </p:sp>
      <p:sp>
        <p:nvSpPr>
          <p:cNvPr id="4" name="Espace réservé de la date 3"/>
          <p:cNvSpPr>
            <a:spLocks noGrp="1"/>
          </p:cNvSpPr>
          <p:nvPr>
            <p:ph type="dt" sz="half" idx="10"/>
          </p:nvPr>
        </p:nvSpPr>
        <p:spPr/>
        <p:txBody>
          <a:bodyPr/>
          <a:lstStyle/>
          <a:p>
            <a:r>
              <a:rPr lang="fr-FR" smtClean="0"/>
              <a:t>Synappo, 25/02/2016</a:t>
            </a:r>
            <a:endParaRPr lang="fr-FR"/>
          </a:p>
        </p:txBody>
      </p:sp>
      <p:sp>
        <p:nvSpPr>
          <p:cNvPr id="5" name="Espace réservé du numéro de diapositive 4"/>
          <p:cNvSpPr>
            <a:spLocks noGrp="1"/>
          </p:cNvSpPr>
          <p:nvPr>
            <p:ph type="sldNum" sz="quarter" idx="12"/>
          </p:nvPr>
        </p:nvSpPr>
        <p:spPr/>
        <p:txBody>
          <a:bodyPr/>
          <a:lstStyle/>
          <a:p>
            <a:fld id="{F7C5BFBF-BACF-4C24-A5FC-0EAE733CDB9F}" type="slidenum">
              <a:rPr lang="fr-FR" smtClean="0"/>
              <a:pPr/>
              <a:t>34</a:t>
            </a:fld>
            <a:endParaRPr lang="fr-FR"/>
          </a:p>
        </p:txBody>
      </p:sp>
      <p:sp>
        <p:nvSpPr>
          <p:cNvPr id="6" name="Espace réservé du pied de page 5"/>
          <p:cNvSpPr>
            <a:spLocks noGrp="1"/>
          </p:cNvSpPr>
          <p:nvPr>
            <p:ph type="ftr" sz="quarter" idx="11"/>
          </p:nvPr>
        </p:nvSpPr>
        <p:spPr/>
        <p:txBody>
          <a:bodyPr/>
          <a:lstStyle/>
          <a:p>
            <a:r>
              <a:rPr lang="fr-FR" smtClean="0"/>
              <a:t>La responsabilité médicale du pharmacien</a:t>
            </a: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dirty="0" smtClean="0"/>
              <a:t>La responsabilité pénale</a:t>
            </a:r>
            <a:endParaRPr lang="fr-FR" sz="2800" dirty="0"/>
          </a:p>
        </p:txBody>
      </p:sp>
      <p:sp>
        <p:nvSpPr>
          <p:cNvPr id="3" name="Espace réservé du contenu 2"/>
          <p:cNvSpPr>
            <a:spLocks noGrp="1"/>
          </p:cNvSpPr>
          <p:nvPr>
            <p:ph idx="1"/>
          </p:nvPr>
        </p:nvSpPr>
        <p:spPr/>
        <p:txBody>
          <a:bodyPr>
            <a:normAutofit/>
          </a:bodyPr>
          <a:lstStyle/>
          <a:p>
            <a:pPr algn="just"/>
            <a:r>
              <a:rPr lang="fr-FR" sz="2400" dirty="0" smtClean="0"/>
              <a:t>La responsabilité pénale consiste à priver de liberté, la personne reconnue responsable d’une faute pénale, un crime. L’objectif premier du droit pénal est la punition du coupable par amende ou emprisonnement.</a:t>
            </a:r>
          </a:p>
          <a:p>
            <a:pPr algn="just"/>
            <a:r>
              <a:rPr lang="fr-FR" sz="2400" dirty="0" smtClean="0"/>
              <a:t>La privation de liberté a une durée de  temps déterminée, limitée ou perpétuelle</a:t>
            </a:r>
          </a:p>
          <a:p>
            <a:pPr algn="just"/>
            <a:r>
              <a:rPr lang="fr-FR" sz="2400" dirty="0" smtClean="0"/>
              <a:t>La responsabilité pénale est régie par le code pénal et le code de procédure pénale. </a:t>
            </a:r>
          </a:p>
          <a:p>
            <a:pPr algn="just"/>
            <a:endParaRPr lang="fr-FR" sz="2400" dirty="0"/>
          </a:p>
        </p:txBody>
      </p:sp>
      <p:sp>
        <p:nvSpPr>
          <p:cNvPr id="4" name="Espace réservé de la date 3"/>
          <p:cNvSpPr>
            <a:spLocks noGrp="1"/>
          </p:cNvSpPr>
          <p:nvPr>
            <p:ph type="dt" sz="half" idx="10"/>
          </p:nvPr>
        </p:nvSpPr>
        <p:spPr/>
        <p:txBody>
          <a:bodyPr/>
          <a:lstStyle/>
          <a:p>
            <a:r>
              <a:rPr lang="fr-FR" smtClean="0"/>
              <a:t>Synappo, 25/02/2016</a:t>
            </a:r>
            <a:endParaRPr lang="fr-FR"/>
          </a:p>
        </p:txBody>
      </p:sp>
      <p:sp>
        <p:nvSpPr>
          <p:cNvPr id="5" name="Espace réservé du numéro de diapositive 4"/>
          <p:cNvSpPr>
            <a:spLocks noGrp="1"/>
          </p:cNvSpPr>
          <p:nvPr>
            <p:ph type="sldNum" sz="quarter" idx="12"/>
          </p:nvPr>
        </p:nvSpPr>
        <p:spPr/>
        <p:txBody>
          <a:bodyPr/>
          <a:lstStyle/>
          <a:p>
            <a:fld id="{F7C5BFBF-BACF-4C24-A5FC-0EAE733CDB9F}" type="slidenum">
              <a:rPr lang="fr-FR" smtClean="0"/>
              <a:pPr/>
              <a:t>35</a:t>
            </a:fld>
            <a:endParaRPr lang="fr-FR"/>
          </a:p>
        </p:txBody>
      </p:sp>
      <p:sp>
        <p:nvSpPr>
          <p:cNvPr id="6" name="Espace réservé du pied de page 5"/>
          <p:cNvSpPr>
            <a:spLocks noGrp="1"/>
          </p:cNvSpPr>
          <p:nvPr>
            <p:ph type="ftr" sz="quarter" idx="11"/>
          </p:nvPr>
        </p:nvSpPr>
        <p:spPr/>
        <p:txBody>
          <a:bodyPr/>
          <a:lstStyle/>
          <a:p>
            <a:r>
              <a:rPr lang="fr-FR" smtClean="0"/>
              <a:t>La responsabilité médicale du pharmacien</a:t>
            </a: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p:cNvGraphicFramePr>
            <a:graphicFrameLocks noGrp="1"/>
          </p:cNvGraphicFramePr>
          <p:nvPr/>
        </p:nvGraphicFramePr>
        <p:xfrm>
          <a:off x="500034" y="1571612"/>
          <a:ext cx="8215370" cy="4724400"/>
        </p:xfrm>
        <a:graphic>
          <a:graphicData uri="http://schemas.openxmlformats.org/drawingml/2006/table">
            <a:tbl>
              <a:tblPr firstRow="1" bandRow="1">
                <a:tableStyleId>{5C22544A-7EE6-4342-B048-85BDC9FD1C3A}</a:tableStyleId>
              </a:tblPr>
              <a:tblGrid>
                <a:gridCol w="3286148"/>
                <a:gridCol w="4929222"/>
              </a:tblGrid>
              <a:tr h="370840">
                <a:tc>
                  <a:txBody>
                    <a:bodyPr/>
                    <a:lstStyle/>
                    <a:p>
                      <a:r>
                        <a:rPr lang="fr-FR" sz="2000" dirty="0" smtClean="0">
                          <a:latin typeface="+mn-lt"/>
                          <a:ea typeface="Calibri"/>
                          <a:cs typeface="Times New Roman"/>
                        </a:rPr>
                        <a:t>Volets de l’obligation médicale (médecin)</a:t>
                      </a:r>
                      <a:endParaRPr lang="fr-FR" sz="2000" dirty="0">
                        <a:latin typeface="+mn-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2000" dirty="0" smtClean="0">
                          <a:latin typeface="+mn-lt"/>
                          <a:ea typeface="Calibri"/>
                          <a:cs typeface="Times New Roman"/>
                        </a:rPr>
                        <a:t>Volets de l’obligation médicale (pharmacien)</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 typeface="Wingdings" pitchFamily="2" charset="2"/>
                        <a:buChar char="§"/>
                        <a:tabLst/>
                        <a:defRPr/>
                      </a:pPr>
                      <a:r>
                        <a:rPr lang="fr-FR" sz="2000" dirty="0" smtClean="0">
                          <a:latin typeface="+mn-lt"/>
                          <a:ea typeface="Calibri"/>
                          <a:cs typeface="Times New Roman"/>
                        </a:rPr>
                        <a:t>Obligation de renseigner le patient</a:t>
                      </a:r>
                      <a:r>
                        <a:rPr lang="fr-FR" sz="2000" baseline="0" dirty="0" smtClean="0">
                          <a:latin typeface="+mn-lt"/>
                          <a:ea typeface="Calibri"/>
                          <a:cs typeface="Times New Roman"/>
                        </a:rPr>
                        <a:t> </a:t>
                      </a:r>
                      <a:r>
                        <a:rPr lang="fr-FR" sz="2000" dirty="0" smtClean="0">
                          <a:latin typeface="+mn-lt"/>
                          <a:ea typeface="Calibri"/>
                          <a:cs typeface="Times New Roman"/>
                        </a:rPr>
                        <a:t>et d’obtenir son</a:t>
                      </a:r>
                      <a:r>
                        <a:rPr lang="fr-FR" sz="2000" baseline="0" dirty="0" smtClean="0">
                          <a:latin typeface="+mn-lt"/>
                          <a:ea typeface="Calibri"/>
                          <a:cs typeface="Times New Roman"/>
                        </a:rPr>
                        <a:t> </a:t>
                      </a:r>
                      <a:r>
                        <a:rPr lang="fr-FR" sz="2000" dirty="0" smtClean="0">
                          <a:latin typeface="+mn-lt"/>
                          <a:ea typeface="Calibri"/>
                          <a:cs typeface="Times New Roman"/>
                        </a:rPr>
                        <a:t> consentement</a:t>
                      </a:r>
                    </a:p>
                    <a:p>
                      <a:endParaRPr lang="fr-FR" sz="2000" dirty="0">
                        <a:latin typeface="+mn-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 typeface="Wingdings" pitchFamily="2" charset="2"/>
                        <a:buChar char="§"/>
                        <a:tabLst/>
                        <a:defRPr/>
                      </a:pPr>
                      <a:r>
                        <a:rPr lang="fr-FR" sz="2000" dirty="0" smtClean="0">
                          <a:latin typeface="+mn-lt"/>
                          <a:ea typeface="Calibri"/>
                          <a:cs typeface="Times New Roman"/>
                        </a:rPr>
                        <a:t>Obligation de renseigner sur les conditions d’utilisation des médicaments (ventes sur ordonnance) et de donner des conseils (vente sans ordonnance)</a:t>
                      </a:r>
                    </a:p>
                  </a:txBody>
                  <a:tcPr/>
                </a:tc>
              </a:tr>
              <a:tr h="370840">
                <a:tc>
                  <a:txBody>
                    <a:bodyPr/>
                    <a:lstStyle/>
                    <a:p>
                      <a:pPr>
                        <a:buFont typeface="Wingdings" pitchFamily="2" charset="2"/>
                        <a:buChar char="§"/>
                      </a:pPr>
                      <a:r>
                        <a:rPr lang="fr-FR" sz="2000" dirty="0" smtClean="0">
                          <a:latin typeface="+mn-lt"/>
                        </a:rPr>
                        <a:t>Obligation</a:t>
                      </a:r>
                      <a:r>
                        <a:rPr lang="fr-FR" sz="2000" baseline="0" dirty="0" smtClean="0">
                          <a:latin typeface="+mn-lt"/>
                        </a:rPr>
                        <a:t> de soigner</a:t>
                      </a:r>
                      <a:endParaRPr lang="fr-FR" sz="2000" dirty="0">
                        <a:latin typeface="+mn-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 typeface="Wingdings" pitchFamily="2" charset="2"/>
                        <a:buChar char="§"/>
                        <a:tabLst/>
                        <a:defRPr/>
                      </a:pPr>
                      <a:r>
                        <a:rPr lang="fr-FR" sz="2000" dirty="0" smtClean="0">
                          <a:latin typeface="+mn-lt"/>
                          <a:ea typeface="Calibri"/>
                          <a:cs typeface="Times New Roman"/>
                        </a:rPr>
                        <a:t>Obligation de délivrer les médicaments conformément à l’ordonnance prescrite ou à ce qui est convenu entre parties</a:t>
                      </a:r>
                    </a:p>
                    <a:p>
                      <a:pPr marL="0" marR="0" indent="0" algn="l" defTabSz="914400" rtl="0" eaLnBrk="1" fontAlgn="auto" latinLnBrk="0" hangingPunct="1">
                        <a:lnSpc>
                          <a:spcPct val="100000"/>
                        </a:lnSpc>
                        <a:spcBef>
                          <a:spcPts val="0"/>
                        </a:spcBef>
                        <a:spcAft>
                          <a:spcPts val="0"/>
                        </a:spcAft>
                        <a:buClrTx/>
                        <a:buSzTx/>
                        <a:buFont typeface="Wingdings" pitchFamily="2" charset="2"/>
                        <a:buChar char="§"/>
                        <a:tabLst/>
                        <a:defRPr/>
                      </a:pPr>
                      <a:r>
                        <a:rPr lang="fr-FR" sz="2000" dirty="0" smtClean="0">
                          <a:latin typeface="+mn-lt"/>
                          <a:ea typeface="Calibri"/>
                          <a:cs typeface="Times New Roman"/>
                        </a:rPr>
                        <a:t>Obligation</a:t>
                      </a:r>
                      <a:r>
                        <a:rPr lang="fr-FR" sz="2000" baseline="0" dirty="0" smtClean="0">
                          <a:latin typeface="+mn-lt"/>
                          <a:ea typeface="Calibri"/>
                          <a:cs typeface="Times New Roman"/>
                        </a:rPr>
                        <a:t> de garantie des médicaments</a:t>
                      </a:r>
                    </a:p>
                    <a:p>
                      <a:pPr marL="0" marR="0" indent="0" algn="l" defTabSz="914400" rtl="0" eaLnBrk="1" fontAlgn="auto" latinLnBrk="0" hangingPunct="1">
                        <a:lnSpc>
                          <a:spcPct val="100000"/>
                        </a:lnSpc>
                        <a:spcBef>
                          <a:spcPts val="0"/>
                        </a:spcBef>
                        <a:spcAft>
                          <a:spcPts val="0"/>
                        </a:spcAft>
                        <a:buClrTx/>
                        <a:buSzTx/>
                        <a:buFont typeface="Wingdings" pitchFamily="2" charset="2"/>
                        <a:buChar char="§"/>
                        <a:tabLst/>
                        <a:defRPr/>
                      </a:pPr>
                      <a:r>
                        <a:rPr lang="fr-FR" sz="2000" baseline="0" dirty="0" smtClean="0">
                          <a:latin typeface="+mn-lt"/>
                          <a:ea typeface="Calibri"/>
                          <a:cs typeface="Times New Roman"/>
                        </a:rPr>
                        <a:t>Obligation de sécurité</a:t>
                      </a:r>
                      <a:endParaRPr lang="fr-FR" sz="2000" dirty="0" smtClean="0">
                        <a:latin typeface="+mn-lt"/>
                        <a:ea typeface="Calibri"/>
                        <a:cs typeface="Times New Roman"/>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 typeface="Wingdings" pitchFamily="2" charset="2"/>
                        <a:buChar char="§"/>
                        <a:tabLst/>
                        <a:defRPr/>
                      </a:pPr>
                      <a:r>
                        <a:rPr lang="fr-FR" sz="2000" dirty="0" smtClean="0">
                          <a:latin typeface="+mn-lt"/>
                          <a:ea typeface="Calibri"/>
                          <a:cs typeface="Times New Roman"/>
                        </a:rPr>
                        <a:t>Obligation de suivre</a:t>
                      </a:r>
                    </a:p>
                  </a:txBody>
                  <a:tcPr/>
                </a:tc>
                <a:tc>
                  <a:txBody>
                    <a:bodyPr/>
                    <a:lstStyle/>
                    <a:p>
                      <a:pPr marL="0" marR="0" indent="0" algn="l" defTabSz="914400" rtl="0" eaLnBrk="1" fontAlgn="auto" latinLnBrk="0" hangingPunct="1">
                        <a:lnSpc>
                          <a:spcPct val="100000"/>
                        </a:lnSpc>
                        <a:spcBef>
                          <a:spcPts val="0"/>
                        </a:spcBef>
                        <a:spcAft>
                          <a:spcPts val="0"/>
                        </a:spcAft>
                        <a:buClrTx/>
                        <a:buSzTx/>
                        <a:buFont typeface="Wingdings" pitchFamily="2" charset="2"/>
                        <a:buChar char="§"/>
                        <a:tabLst/>
                        <a:defRPr/>
                      </a:pPr>
                      <a:r>
                        <a:rPr lang="fr-FR" sz="2000" dirty="0" smtClean="0">
                          <a:latin typeface="+mn-lt"/>
                          <a:ea typeface="Calibri"/>
                          <a:cs typeface="Times New Roman"/>
                        </a:rPr>
                        <a:t>Obligation à la pharmacovigilance</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 typeface="Wingdings" pitchFamily="2" charset="2"/>
                        <a:buChar char="§"/>
                        <a:tabLst/>
                        <a:defRPr/>
                      </a:pPr>
                      <a:r>
                        <a:rPr lang="fr-FR" sz="2000" dirty="0" smtClean="0">
                          <a:latin typeface="+mn-lt"/>
                          <a:ea typeface="Calibri"/>
                          <a:cs typeface="Times New Roman"/>
                        </a:rPr>
                        <a:t>Obligation au secret professionnel</a:t>
                      </a:r>
                    </a:p>
                  </a:txBody>
                  <a:tcPr/>
                </a:tc>
                <a:tc>
                  <a:txBody>
                    <a:bodyPr/>
                    <a:lstStyle/>
                    <a:p>
                      <a:pPr marL="0" marR="0" indent="0" algn="l" defTabSz="914400" rtl="0" eaLnBrk="1" fontAlgn="auto" latinLnBrk="0" hangingPunct="1">
                        <a:lnSpc>
                          <a:spcPct val="100000"/>
                        </a:lnSpc>
                        <a:spcBef>
                          <a:spcPts val="0"/>
                        </a:spcBef>
                        <a:spcAft>
                          <a:spcPts val="0"/>
                        </a:spcAft>
                        <a:buClrTx/>
                        <a:buSzTx/>
                        <a:buFont typeface="Wingdings" pitchFamily="2" charset="2"/>
                        <a:buChar char="§"/>
                        <a:tabLst/>
                        <a:defRPr/>
                      </a:pPr>
                      <a:r>
                        <a:rPr lang="fr-FR" sz="2000" dirty="0" smtClean="0">
                          <a:latin typeface="+mn-lt"/>
                          <a:ea typeface="Calibri"/>
                          <a:cs typeface="Times New Roman"/>
                        </a:rPr>
                        <a:t>Obligation au secret professionnel</a:t>
                      </a:r>
                    </a:p>
                  </a:txBody>
                  <a:tcPr/>
                </a:tc>
              </a:tr>
            </a:tbl>
          </a:graphicData>
        </a:graphic>
      </p:graphicFrame>
      <p:sp>
        <p:nvSpPr>
          <p:cNvPr id="4" name="Titre 1"/>
          <p:cNvSpPr>
            <a:spLocks noGrp="1"/>
          </p:cNvSpPr>
          <p:nvPr>
            <p:ph type="title"/>
          </p:nvPr>
        </p:nvSpPr>
        <p:spPr>
          <a:xfrm>
            <a:off x="457200" y="274638"/>
            <a:ext cx="8229600" cy="1143000"/>
          </a:xfrm>
        </p:spPr>
        <p:txBody>
          <a:bodyPr>
            <a:normAutofit/>
          </a:bodyPr>
          <a:lstStyle/>
          <a:p>
            <a:r>
              <a:rPr lang="fr-FR" sz="2800" dirty="0" smtClean="0"/>
              <a:t>Obligation médicale et obligation pharmaceutique</a:t>
            </a:r>
            <a:endParaRPr lang="fr-FR" sz="2800" dirty="0"/>
          </a:p>
        </p:txBody>
      </p:sp>
      <p:sp>
        <p:nvSpPr>
          <p:cNvPr id="6" name="Espace réservé du numéro de diapositive 5"/>
          <p:cNvSpPr>
            <a:spLocks noGrp="1"/>
          </p:cNvSpPr>
          <p:nvPr>
            <p:ph type="sldNum" sz="quarter" idx="12"/>
          </p:nvPr>
        </p:nvSpPr>
        <p:spPr/>
        <p:txBody>
          <a:bodyPr/>
          <a:lstStyle/>
          <a:p>
            <a:fld id="{F7C5BFBF-BACF-4C24-A5FC-0EAE733CDB9F}" type="slidenum">
              <a:rPr lang="fr-FR" smtClean="0"/>
              <a:pPr/>
              <a:t>36</a:t>
            </a:fld>
            <a:endParaRPr lang="fr-FR"/>
          </a:p>
        </p:txBody>
      </p:sp>
      <p:sp>
        <p:nvSpPr>
          <p:cNvPr id="5" name="Espace réservé de la date 4"/>
          <p:cNvSpPr>
            <a:spLocks noGrp="1"/>
          </p:cNvSpPr>
          <p:nvPr>
            <p:ph type="dt" sz="half" idx="10"/>
          </p:nvPr>
        </p:nvSpPr>
        <p:spPr/>
        <p:txBody>
          <a:bodyPr/>
          <a:lstStyle/>
          <a:p>
            <a:r>
              <a:rPr lang="fr-FR" smtClean="0"/>
              <a:t>Synappo, 25/02/2016</a:t>
            </a:r>
            <a:endParaRPr lang="fr-FR"/>
          </a:p>
        </p:txBody>
      </p:sp>
      <p:sp>
        <p:nvSpPr>
          <p:cNvPr id="7" name="Espace réservé du pied de page 6"/>
          <p:cNvSpPr>
            <a:spLocks noGrp="1"/>
          </p:cNvSpPr>
          <p:nvPr>
            <p:ph type="ftr" sz="quarter" idx="11"/>
          </p:nvPr>
        </p:nvSpPr>
        <p:spPr/>
        <p:txBody>
          <a:bodyPr/>
          <a:lstStyle/>
          <a:p>
            <a:r>
              <a:rPr lang="fr-FR" smtClean="0"/>
              <a:t>La responsabilité médicale du pharmacien</a:t>
            </a: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dirty="0" smtClean="0"/>
              <a:t>Bibliographie </a:t>
            </a:r>
            <a:endParaRPr lang="fr-FR" sz="2800" b="1" dirty="0"/>
          </a:p>
        </p:txBody>
      </p:sp>
      <p:sp>
        <p:nvSpPr>
          <p:cNvPr id="3" name="Espace réservé du contenu 2"/>
          <p:cNvSpPr>
            <a:spLocks noGrp="1"/>
          </p:cNvSpPr>
          <p:nvPr>
            <p:ph idx="1"/>
          </p:nvPr>
        </p:nvSpPr>
        <p:spPr/>
        <p:txBody>
          <a:bodyPr>
            <a:noAutofit/>
          </a:bodyPr>
          <a:lstStyle/>
          <a:p>
            <a:pPr lvl="0"/>
            <a:r>
              <a:rPr lang="fr-FR" sz="2300" dirty="0" smtClean="0"/>
              <a:t>Sandrine Husson : </a:t>
            </a:r>
            <a:r>
              <a:rPr lang="fr-FR" sz="2300" b="1" i="1" dirty="0" smtClean="0"/>
              <a:t>La responsabilité du fait du médicament</a:t>
            </a:r>
            <a:r>
              <a:rPr lang="fr-FR" sz="2300" dirty="0" smtClean="0"/>
              <a:t>, </a:t>
            </a:r>
            <a:r>
              <a:rPr lang="fr-FR" sz="2300" dirty="0" err="1" smtClean="0"/>
              <a:t>Juripole</a:t>
            </a:r>
            <a:r>
              <a:rPr lang="fr-FR" sz="2300" dirty="0" smtClean="0"/>
              <a:t> 1997.</a:t>
            </a:r>
          </a:p>
          <a:p>
            <a:pPr lvl="0"/>
            <a:r>
              <a:rPr lang="fr-FR" sz="2300" dirty="0" smtClean="0"/>
              <a:t>Suzanne Philips-</a:t>
            </a:r>
            <a:r>
              <a:rPr lang="fr-FR" sz="2300" dirty="0" err="1" smtClean="0"/>
              <a:t>Nootens</a:t>
            </a:r>
            <a:r>
              <a:rPr lang="fr-FR" sz="2300" dirty="0" smtClean="0"/>
              <a:t> - Pauline Lesage-</a:t>
            </a:r>
            <a:r>
              <a:rPr lang="fr-FR" sz="2300" dirty="0" err="1" smtClean="0"/>
              <a:t>Jarjoura</a:t>
            </a:r>
            <a:r>
              <a:rPr lang="fr-FR" sz="2300" dirty="0" smtClean="0"/>
              <a:t> - Robert P. </a:t>
            </a:r>
            <a:r>
              <a:rPr lang="fr-FR" sz="2300" dirty="0" err="1" smtClean="0"/>
              <a:t>Kouri</a:t>
            </a:r>
            <a:r>
              <a:rPr lang="fr-FR" sz="2300" dirty="0" smtClean="0"/>
              <a:t> et intitulé. - </a:t>
            </a:r>
            <a:r>
              <a:rPr lang="fr-FR" sz="2300" b="1" i="1" dirty="0" smtClean="0"/>
              <a:t>Eléments de responsabilité civile médicale : le droit dans le quotidien de la médecine</a:t>
            </a:r>
            <a:r>
              <a:rPr lang="fr-FR" sz="2300" b="1" dirty="0" smtClean="0"/>
              <a:t>, </a:t>
            </a:r>
            <a:r>
              <a:rPr lang="fr-FR" sz="2300" dirty="0" smtClean="0"/>
              <a:t>3</a:t>
            </a:r>
            <a:r>
              <a:rPr lang="fr-FR" sz="2300" baseline="30000" dirty="0" smtClean="0"/>
              <a:t>ème</a:t>
            </a:r>
            <a:r>
              <a:rPr lang="fr-FR" sz="2300" dirty="0" smtClean="0"/>
              <a:t> édition, Québec, Edition Yvonne Blais  (Société Thomson), 2007, 570 pages</a:t>
            </a:r>
            <a:r>
              <a:rPr lang="fr-FR" sz="2300" b="1" dirty="0" smtClean="0"/>
              <a:t>.</a:t>
            </a:r>
            <a:endParaRPr lang="fr-FR" sz="2300" dirty="0" smtClean="0"/>
          </a:p>
          <a:p>
            <a:pPr lvl="0"/>
            <a:r>
              <a:rPr lang="fr-FR" sz="2300" dirty="0" smtClean="0"/>
              <a:t>Loi 87-31/AN-RM du 29 août 1987 fixant le régime général des obligations</a:t>
            </a:r>
          </a:p>
          <a:p>
            <a:pPr lvl="0"/>
            <a:r>
              <a:rPr lang="fr-FR" sz="2300" dirty="0" smtClean="0"/>
              <a:t>Code de déontologie annexé à la loi n° 86-36/AN-RM du 12 avril 1986 portant institution de l’Ordre national des pharmaciens</a:t>
            </a:r>
          </a:p>
          <a:p>
            <a:pPr lvl="0"/>
            <a:r>
              <a:rPr lang="fr-FR" sz="2300" dirty="0" smtClean="0"/>
              <a:t>Décret 91-106 / PRM du 15 mars 1991 portant organisation de l’exercice privé des professions sanitaires</a:t>
            </a:r>
          </a:p>
        </p:txBody>
      </p:sp>
      <p:sp>
        <p:nvSpPr>
          <p:cNvPr id="4" name="Espace réservé de la date 3"/>
          <p:cNvSpPr>
            <a:spLocks noGrp="1"/>
          </p:cNvSpPr>
          <p:nvPr>
            <p:ph type="dt" sz="half" idx="10"/>
          </p:nvPr>
        </p:nvSpPr>
        <p:spPr/>
        <p:txBody>
          <a:bodyPr/>
          <a:lstStyle/>
          <a:p>
            <a:r>
              <a:rPr lang="fr-FR" smtClean="0"/>
              <a:t>Synappo, 25/02/2016</a:t>
            </a:r>
            <a:endParaRPr lang="fr-FR"/>
          </a:p>
        </p:txBody>
      </p:sp>
      <p:sp>
        <p:nvSpPr>
          <p:cNvPr id="5" name="Espace réservé du pied de page 4"/>
          <p:cNvSpPr>
            <a:spLocks noGrp="1"/>
          </p:cNvSpPr>
          <p:nvPr>
            <p:ph type="ftr" sz="quarter" idx="11"/>
          </p:nvPr>
        </p:nvSpPr>
        <p:spPr/>
        <p:txBody>
          <a:bodyPr/>
          <a:lstStyle/>
          <a:p>
            <a:r>
              <a:rPr lang="fr-FR" smtClean="0"/>
              <a:t>La responsabilité médicale du pharmacien</a:t>
            </a:r>
            <a:endParaRPr lang="fr-FR"/>
          </a:p>
        </p:txBody>
      </p:sp>
      <p:sp>
        <p:nvSpPr>
          <p:cNvPr id="6" name="Espace réservé du numéro de diapositive 5"/>
          <p:cNvSpPr>
            <a:spLocks noGrp="1"/>
          </p:cNvSpPr>
          <p:nvPr>
            <p:ph type="sldNum" sz="quarter" idx="12"/>
          </p:nvPr>
        </p:nvSpPr>
        <p:spPr/>
        <p:txBody>
          <a:bodyPr/>
          <a:lstStyle/>
          <a:p>
            <a:fld id="{F7C5BFBF-BACF-4C24-A5FC-0EAE733CDB9F}" type="slidenum">
              <a:rPr lang="fr-FR" smtClean="0"/>
              <a:pPr/>
              <a:t>37</a:t>
            </a:fld>
            <a:endParaRPr lang="fr-FR"/>
          </a:p>
        </p:txBody>
      </p:sp>
    </p:spTree>
  </p:cSld>
  <p:clrMapOvr>
    <a:masterClrMapping/>
  </p:clrMapOvr>
  <p:transition>
    <p:wedg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dirty="0" smtClean="0"/>
              <a:t>Bibliographie </a:t>
            </a:r>
            <a:endParaRPr lang="fr-FR" sz="2800" b="1" dirty="0"/>
          </a:p>
        </p:txBody>
      </p:sp>
      <p:sp>
        <p:nvSpPr>
          <p:cNvPr id="3" name="Espace réservé du contenu 2"/>
          <p:cNvSpPr>
            <a:spLocks noGrp="1"/>
          </p:cNvSpPr>
          <p:nvPr>
            <p:ph idx="1"/>
          </p:nvPr>
        </p:nvSpPr>
        <p:spPr/>
        <p:txBody>
          <a:bodyPr>
            <a:normAutofit lnSpcReduction="10000"/>
          </a:bodyPr>
          <a:lstStyle/>
          <a:p>
            <a:pPr lvl="0"/>
            <a:r>
              <a:rPr lang="fr-FR" sz="2300" dirty="0" smtClean="0"/>
              <a:t>Décret n° 97-230 / PRM du 08 août 1997 fixant les modalités d’importation, de stockage et de délivrance des substances vénéneuses et des stupéfiants </a:t>
            </a:r>
          </a:p>
          <a:p>
            <a:pPr lvl="0"/>
            <a:r>
              <a:rPr lang="fr-FR" sz="2300" dirty="0" smtClean="0"/>
              <a:t>Décret n° 04-557 / P-RM du 01 décembre 2004 instituant l’autorisation de mise sur le marché de médicaments à usage humain et vétérinaire</a:t>
            </a:r>
          </a:p>
          <a:p>
            <a:pPr lvl="0"/>
            <a:r>
              <a:rPr lang="fr-FR" sz="2300" dirty="0" smtClean="0"/>
              <a:t>Arrêté n° 91-4318 / </a:t>
            </a:r>
            <a:r>
              <a:rPr lang="fr-FR" sz="2300" dirty="0" err="1" smtClean="0"/>
              <a:t>Mspas</a:t>
            </a:r>
            <a:r>
              <a:rPr lang="fr-FR" sz="2300" dirty="0" smtClean="0"/>
              <a:t>-Pf-cab 3 octobre 1991 fixant les modalités d’organisation de l’exercice privé des professions sanitaires dans le secteur pharmaceutique et d’opticien lunetier</a:t>
            </a:r>
          </a:p>
          <a:p>
            <a:r>
              <a:rPr lang="fr-FR" sz="2300" dirty="0" smtClean="0"/>
              <a:t>Arrêté n° 08-0224 / Ms-</a:t>
            </a:r>
            <a:r>
              <a:rPr lang="fr-FR" sz="2300" dirty="0" err="1" smtClean="0"/>
              <a:t>Sg</a:t>
            </a:r>
            <a:r>
              <a:rPr lang="fr-FR" sz="2300" dirty="0" smtClean="0"/>
              <a:t> du 30 janvier 2008 fixant les modalités de mise en œuvre de la pharmacovigilance</a:t>
            </a:r>
          </a:p>
          <a:p>
            <a:r>
              <a:rPr lang="fr-FR" sz="2300" dirty="0" smtClean="0">
                <a:hlinkClick r:id="rId2"/>
              </a:rPr>
              <a:t>Site internet ministère de la Santé : www.sante.gov.ml</a:t>
            </a:r>
            <a:r>
              <a:rPr lang="fr-FR" sz="2300" dirty="0" smtClean="0"/>
              <a:t> </a:t>
            </a:r>
          </a:p>
          <a:p>
            <a:endParaRPr lang="fr-FR" sz="2300" dirty="0"/>
          </a:p>
        </p:txBody>
      </p:sp>
      <p:sp>
        <p:nvSpPr>
          <p:cNvPr id="4" name="Espace réservé de la date 3"/>
          <p:cNvSpPr>
            <a:spLocks noGrp="1"/>
          </p:cNvSpPr>
          <p:nvPr>
            <p:ph type="dt" sz="half" idx="10"/>
          </p:nvPr>
        </p:nvSpPr>
        <p:spPr/>
        <p:txBody>
          <a:bodyPr/>
          <a:lstStyle/>
          <a:p>
            <a:r>
              <a:rPr lang="fr-FR" smtClean="0"/>
              <a:t>Synappo, 25/02/2016</a:t>
            </a:r>
            <a:endParaRPr lang="fr-FR"/>
          </a:p>
        </p:txBody>
      </p:sp>
      <p:sp>
        <p:nvSpPr>
          <p:cNvPr id="5" name="Espace réservé du pied de page 4"/>
          <p:cNvSpPr>
            <a:spLocks noGrp="1"/>
          </p:cNvSpPr>
          <p:nvPr>
            <p:ph type="ftr" sz="quarter" idx="11"/>
          </p:nvPr>
        </p:nvSpPr>
        <p:spPr/>
        <p:txBody>
          <a:bodyPr/>
          <a:lstStyle/>
          <a:p>
            <a:r>
              <a:rPr lang="fr-FR" smtClean="0"/>
              <a:t>La responsabilité médicale du pharmacien</a:t>
            </a:r>
            <a:endParaRPr lang="fr-FR"/>
          </a:p>
        </p:txBody>
      </p:sp>
      <p:sp>
        <p:nvSpPr>
          <p:cNvPr id="6" name="Espace réservé du numéro de diapositive 5"/>
          <p:cNvSpPr>
            <a:spLocks noGrp="1"/>
          </p:cNvSpPr>
          <p:nvPr>
            <p:ph type="sldNum" sz="quarter" idx="12"/>
          </p:nvPr>
        </p:nvSpPr>
        <p:spPr/>
        <p:txBody>
          <a:bodyPr/>
          <a:lstStyle/>
          <a:p>
            <a:fld id="{F7C5BFBF-BACF-4C24-A5FC-0EAE733CDB9F}" type="slidenum">
              <a:rPr lang="fr-FR" smtClean="0"/>
              <a:pPr/>
              <a:t>38</a:t>
            </a:fld>
            <a:endParaRPr lang="fr-FR"/>
          </a:p>
        </p:txBody>
      </p:sp>
    </p:spTree>
  </p:cSld>
  <p:clrMapOvr>
    <a:masterClrMapping/>
  </p:clrMapOvr>
  <p:transition>
    <p:wedg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155699"/>
          </a:xfrm>
        </p:spPr>
        <p:txBody>
          <a:bodyPr>
            <a:normAutofit/>
          </a:bodyPr>
          <a:lstStyle/>
          <a:p>
            <a:r>
              <a:rPr lang="fr-FR" sz="3600" dirty="0" smtClean="0"/>
              <a:t>Merci beaucoup</a:t>
            </a:r>
            <a:endParaRPr lang="fr-FR" sz="3600" dirty="0"/>
          </a:p>
        </p:txBody>
      </p:sp>
      <p:pic>
        <p:nvPicPr>
          <p:cNvPr id="9" name="Image 8" descr="fleur-de-lotus.jpg"/>
          <p:cNvPicPr/>
          <p:nvPr/>
        </p:nvPicPr>
        <p:blipFill>
          <a:blip r:embed="rId3" cstate="print"/>
          <a:srcRect/>
          <a:stretch>
            <a:fillRect/>
          </a:stretch>
        </p:blipFill>
        <p:spPr bwMode="auto">
          <a:xfrm>
            <a:off x="3905256" y="3571876"/>
            <a:ext cx="1524000" cy="1143000"/>
          </a:xfrm>
          <a:prstGeom prst="rect">
            <a:avLst/>
          </a:prstGeom>
          <a:noFill/>
          <a:ln w="9525">
            <a:noFill/>
            <a:miter lim="800000"/>
            <a:headEnd/>
            <a:tailEnd/>
          </a:ln>
        </p:spPr>
      </p:pic>
      <p:sp>
        <p:nvSpPr>
          <p:cNvPr id="10" name="Rectangle 9"/>
          <p:cNvSpPr/>
          <p:nvPr/>
        </p:nvSpPr>
        <p:spPr>
          <a:xfrm>
            <a:off x="3214678" y="4857760"/>
            <a:ext cx="2902461" cy="369332"/>
          </a:xfrm>
          <a:prstGeom prst="rect">
            <a:avLst/>
          </a:prstGeom>
        </p:spPr>
        <p:txBody>
          <a:bodyPr wrap="none">
            <a:spAutoFit/>
          </a:bodyPr>
          <a:lstStyle/>
          <a:p>
            <a:r>
              <a:rPr lang="fr-FR" b="1" dirty="0" smtClean="0"/>
              <a:t>La fleur de lotus / effet lotus</a:t>
            </a:r>
          </a:p>
        </p:txBody>
      </p:sp>
      <p:sp>
        <p:nvSpPr>
          <p:cNvPr id="5" name="Espace réservé de la date 4"/>
          <p:cNvSpPr>
            <a:spLocks noGrp="1"/>
          </p:cNvSpPr>
          <p:nvPr>
            <p:ph type="dt" sz="half" idx="10"/>
          </p:nvPr>
        </p:nvSpPr>
        <p:spPr/>
        <p:txBody>
          <a:bodyPr/>
          <a:lstStyle/>
          <a:p>
            <a:r>
              <a:rPr lang="fr-FR" smtClean="0"/>
              <a:t>Synappo, 25/02/2016</a:t>
            </a:r>
            <a:endParaRPr lang="fr-FR"/>
          </a:p>
        </p:txBody>
      </p:sp>
      <p:sp>
        <p:nvSpPr>
          <p:cNvPr id="6" name="Espace réservé du numéro de diapositive 5"/>
          <p:cNvSpPr>
            <a:spLocks noGrp="1"/>
          </p:cNvSpPr>
          <p:nvPr>
            <p:ph type="sldNum" sz="quarter" idx="12"/>
          </p:nvPr>
        </p:nvSpPr>
        <p:spPr/>
        <p:txBody>
          <a:bodyPr/>
          <a:lstStyle/>
          <a:p>
            <a:fld id="{7EA7D313-719B-4F7C-B6D3-110B8906F43A}" type="slidenum">
              <a:rPr lang="fr-FR" smtClean="0"/>
              <a:pPr/>
              <a:t>39</a:t>
            </a:fld>
            <a:endParaRPr lang="fr-FR"/>
          </a:p>
        </p:txBody>
      </p:sp>
      <p:sp>
        <p:nvSpPr>
          <p:cNvPr id="7" name="Espace réservé du pied de page 6"/>
          <p:cNvSpPr>
            <a:spLocks noGrp="1"/>
          </p:cNvSpPr>
          <p:nvPr>
            <p:ph type="ftr" sz="quarter" idx="11"/>
          </p:nvPr>
        </p:nvSpPr>
        <p:spPr/>
        <p:txBody>
          <a:bodyPr/>
          <a:lstStyle/>
          <a:p>
            <a:r>
              <a:rPr lang="fr-FR" smtClean="0"/>
              <a:t>La responsabilité médicale du pharmacien</a:t>
            </a:r>
            <a:endParaRPr lang="fr-FR" dirty="0"/>
          </a:p>
        </p:txBody>
      </p:sp>
    </p:spTree>
  </p:cSld>
  <p:clrMapOvr>
    <a:masterClrMapping/>
  </p:clrMapOvr>
  <p:transition>
    <p:wedge/>
  </p:transition>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1492</TotalTime>
  <Words>2537</Words>
  <Application>Microsoft Office PowerPoint</Application>
  <PresentationFormat>Affichage à l'écran (4:3)</PresentationFormat>
  <Paragraphs>314</Paragraphs>
  <Slides>39</Slides>
  <Notes>3</Notes>
  <HiddenSlides>0</HiddenSlides>
  <MMClips>0</MMClips>
  <ScaleCrop>false</ScaleCrop>
  <HeadingPairs>
    <vt:vector size="4" baseType="variant">
      <vt:variant>
        <vt:lpstr>Thème</vt:lpstr>
      </vt:variant>
      <vt:variant>
        <vt:i4>1</vt:i4>
      </vt:variant>
      <vt:variant>
        <vt:lpstr>Titres des diapositives</vt:lpstr>
      </vt:variant>
      <vt:variant>
        <vt:i4>39</vt:i4>
      </vt:variant>
    </vt:vector>
  </HeadingPairs>
  <TitlesOfParts>
    <vt:vector size="40" baseType="lpstr">
      <vt:lpstr>Thème Office</vt:lpstr>
      <vt:lpstr>La responsabilité médicale du pharmacien</vt:lpstr>
      <vt:lpstr>Plan de l’exposé</vt:lpstr>
      <vt:lpstr>Introduction </vt:lpstr>
      <vt:lpstr>Introduction </vt:lpstr>
      <vt:lpstr>1°/ La spécificité du médicament et le monopole pharmaceutique</vt:lpstr>
      <vt:lpstr>1°/ La spécificité du médicament et le monopole pharmaceutique</vt:lpstr>
      <vt:lpstr>2°/ Les obligations du pharmacien</vt:lpstr>
      <vt:lpstr>2°/ Les obligations du pharmacien</vt:lpstr>
      <vt:lpstr>2°/ Les obligations du pharmacien</vt:lpstr>
      <vt:lpstr>3°/ Les obligations spécifiques du pharmacien d’officine</vt:lpstr>
      <vt:lpstr>3°/ Les obligations spécifiques du pharmacien d’officine</vt:lpstr>
      <vt:lpstr>3.1 Obligation de conserver les médicaments</vt:lpstr>
      <vt:lpstr>3.2 Obligation de vérifier l’ordonnance</vt:lpstr>
      <vt:lpstr>3.2 Obligation de vérifier l’ordonnance (suite)</vt:lpstr>
      <vt:lpstr>3.2 Obligation de vérifier l’ordonnance (suite)</vt:lpstr>
      <vt:lpstr>3.2 Obligation de vérifier l’ordonnance (suite)</vt:lpstr>
      <vt:lpstr>3.2 Obligation de vérifier l’ordonnance (suite)</vt:lpstr>
      <vt:lpstr>3.2 Obligation de vérifier l’ordonnance (suite)</vt:lpstr>
      <vt:lpstr>3.2 Obligation de vérifier l’ordonnance (suite)</vt:lpstr>
      <vt:lpstr>3.3 Obligation à la pharmacovigilance</vt:lpstr>
      <vt:lpstr>4°/ Obligation du vendeur professionnel 4.1 Obligations de renseigner, de conseiller le patient</vt:lpstr>
      <vt:lpstr>4°/ Obligation du vendeur professionnel 4.1 Obligations de renseigner, de conseiller le patient</vt:lpstr>
      <vt:lpstr>4°/ Obligation du vendeur professionnel 4.2 Obligations de délivrer les médicaments</vt:lpstr>
      <vt:lpstr>4°/ Obligation du vendeur professionnel 4.3 Obligations de garantie des médicaments</vt:lpstr>
      <vt:lpstr>4°/ Obligation du vendeur professionnel 4.3 Obligations de garantie des médicaments</vt:lpstr>
      <vt:lpstr>4°/ Obligation du vendeur professionnel  4.4 Obligation de sécurité</vt:lpstr>
      <vt:lpstr>Les relations juridiques pharmacien – patient   Ce que l’on peut éventuellement reprocher au pharmacien </vt:lpstr>
      <vt:lpstr>Les relations juridiques pharmacien – patient   Ce que l’on peut éventuellement reprocher au pharmacien </vt:lpstr>
      <vt:lpstr>La responsabilité civile médicale</vt:lpstr>
      <vt:lpstr>La responsabilité civile médicale</vt:lpstr>
      <vt:lpstr>La responsabilité civile médicale</vt:lpstr>
      <vt:lpstr>La responsabilité civile médicale</vt:lpstr>
      <vt:lpstr>La responsabilité civile médicale</vt:lpstr>
      <vt:lpstr>Responsabilité disciplinaire</vt:lpstr>
      <vt:lpstr>La responsabilité pénale</vt:lpstr>
      <vt:lpstr>Obligation médicale et obligation pharmaceutique</vt:lpstr>
      <vt:lpstr>Bibliographie </vt:lpstr>
      <vt:lpstr>Bibliographie </vt:lpstr>
      <vt:lpstr>Merci beaucoup</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responsabilité médicale du pharmacien</dc:title>
  <dc:creator>Lasseni</dc:creator>
  <cp:lastModifiedBy>Lasseni</cp:lastModifiedBy>
  <cp:revision>58</cp:revision>
  <dcterms:created xsi:type="dcterms:W3CDTF">2016-02-13T12:09:29Z</dcterms:created>
  <dcterms:modified xsi:type="dcterms:W3CDTF">2016-02-25T12:42:36Z</dcterms:modified>
</cp:coreProperties>
</file>