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61" r:id="rId2"/>
  </p:sldMasterIdLst>
  <p:notesMasterIdLst>
    <p:notesMasterId r:id="rId20"/>
  </p:notesMasterIdLst>
  <p:handoutMasterIdLst>
    <p:handoutMasterId r:id="rId21"/>
  </p:handoutMasterIdLst>
  <p:sldIdLst>
    <p:sldId id="346" r:id="rId3"/>
    <p:sldId id="347" r:id="rId4"/>
    <p:sldId id="380" r:id="rId5"/>
    <p:sldId id="348" r:id="rId6"/>
    <p:sldId id="378" r:id="rId7"/>
    <p:sldId id="371" r:id="rId8"/>
    <p:sldId id="366" r:id="rId9"/>
    <p:sldId id="367" r:id="rId10"/>
    <p:sldId id="368" r:id="rId11"/>
    <p:sldId id="369" r:id="rId12"/>
    <p:sldId id="370" r:id="rId13"/>
    <p:sldId id="352" r:id="rId14"/>
    <p:sldId id="354" r:id="rId15"/>
    <p:sldId id="372" r:id="rId16"/>
    <p:sldId id="373" r:id="rId17"/>
    <p:sldId id="374" r:id="rId18"/>
    <p:sldId id="377" r:id="rId19"/>
  </p:sldIdLst>
  <p:sldSz cx="10693400" cy="7561263"/>
  <p:notesSz cx="6797675" cy="9929813"/>
  <p:defaultTextStyle>
    <a:defPPr>
      <a:defRPr lang="en-US"/>
    </a:defPPr>
    <a:lvl1pPr algn="l" rtl="1" fontAlgn="base">
      <a:spcBef>
        <a:spcPct val="0"/>
      </a:spcBef>
      <a:spcAft>
        <a:spcPct val="0"/>
      </a:spcAft>
      <a:defRPr sz="3900" b="1" kern="1200">
        <a:solidFill>
          <a:srgbClr val="000066"/>
        </a:solidFill>
        <a:latin typeface="Arial" charset="0"/>
        <a:ea typeface="+mn-ea"/>
        <a:cs typeface="Arial" charset="0"/>
      </a:defRPr>
    </a:lvl1pPr>
    <a:lvl2pPr marL="457200" algn="l" rtl="1" fontAlgn="base">
      <a:spcBef>
        <a:spcPct val="0"/>
      </a:spcBef>
      <a:spcAft>
        <a:spcPct val="0"/>
      </a:spcAft>
      <a:defRPr sz="3900" b="1" kern="1200">
        <a:solidFill>
          <a:srgbClr val="000066"/>
        </a:solidFill>
        <a:latin typeface="Arial" charset="0"/>
        <a:ea typeface="+mn-ea"/>
        <a:cs typeface="Arial" charset="0"/>
      </a:defRPr>
    </a:lvl2pPr>
    <a:lvl3pPr marL="914400" algn="l" rtl="1" fontAlgn="base">
      <a:spcBef>
        <a:spcPct val="0"/>
      </a:spcBef>
      <a:spcAft>
        <a:spcPct val="0"/>
      </a:spcAft>
      <a:defRPr sz="3900" b="1" kern="1200">
        <a:solidFill>
          <a:srgbClr val="000066"/>
        </a:solidFill>
        <a:latin typeface="Arial" charset="0"/>
        <a:ea typeface="+mn-ea"/>
        <a:cs typeface="Arial" charset="0"/>
      </a:defRPr>
    </a:lvl3pPr>
    <a:lvl4pPr marL="1371600" algn="l" rtl="1" fontAlgn="base">
      <a:spcBef>
        <a:spcPct val="0"/>
      </a:spcBef>
      <a:spcAft>
        <a:spcPct val="0"/>
      </a:spcAft>
      <a:defRPr sz="3900" b="1" kern="1200">
        <a:solidFill>
          <a:srgbClr val="000066"/>
        </a:solidFill>
        <a:latin typeface="Arial" charset="0"/>
        <a:ea typeface="+mn-ea"/>
        <a:cs typeface="Arial" charset="0"/>
      </a:defRPr>
    </a:lvl4pPr>
    <a:lvl5pPr marL="1828800" algn="l" rtl="1" fontAlgn="base">
      <a:spcBef>
        <a:spcPct val="0"/>
      </a:spcBef>
      <a:spcAft>
        <a:spcPct val="0"/>
      </a:spcAft>
      <a:defRPr sz="3900" b="1" kern="1200">
        <a:solidFill>
          <a:srgbClr val="000066"/>
        </a:solidFill>
        <a:latin typeface="Arial" charset="0"/>
        <a:ea typeface="+mn-ea"/>
        <a:cs typeface="Arial" charset="0"/>
      </a:defRPr>
    </a:lvl5pPr>
    <a:lvl6pPr marL="2286000" algn="l" defTabSz="914400" rtl="0" eaLnBrk="1" latinLnBrk="0" hangingPunct="1">
      <a:defRPr sz="3900" b="1" kern="1200">
        <a:solidFill>
          <a:srgbClr val="000066"/>
        </a:solidFill>
        <a:latin typeface="Arial" charset="0"/>
        <a:ea typeface="+mn-ea"/>
        <a:cs typeface="Arial" charset="0"/>
      </a:defRPr>
    </a:lvl6pPr>
    <a:lvl7pPr marL="2743200" algn="l" defTabSz="914400" rtl="0" eaLnBrk="1" latinLnBrk="0" hangingPunct="1">
      <a:defRPr sz="3900" b="1" kern="1200">
        <a:solidFill>
          <a:srgbClr val="000066"/>
        </a:solidFill>
        <a:latin typeface="Arial" charset="0"/>
        <a:ea typeface="+mn-ea"/>
        <a:cs typeface="Arial" charset="0"/>
      </a:defRPr>
    </a:lvl7pPr>
    <a:lvl8pPr marL="3200400" algn="l" defTabSz="914400" rtl="0" eaLnBrk="1" latinLnBrk="0" hangingPunct="1">
      <a:defRPr sz="3900" b="1" kern="1200">
        <a:solidFill>
          <a:srgbClr val="000066"/>
        </a:solidFill>
        <a:latin typeface="Arial" charset="0"/>
        <a:ea typeface="+mn-ea"/>
        <a:cs typeface="Arial" charset="0"/>
      </a:defRPr>
    </a:lvl8pPr>
    <a:lvl9pPr marL="3657600" algn="l" defTabSz="914400" rtl="0" eaLnBrk="1" latinLnBrk="0" hangingPunct="1">
      <a:defRPr sz="3900" b="1" kern="1200">
        <a:solidFill>
          <a:srgbClr val="000066"/>
        </a:solidFill>
        <a:latin typeface="Arial" charset="0"/>
        <a:ea typeface="+mn-ea"/>
        <a:cs typeface="Arial" charset="0"/>
      </a:defRPr>
    </a:lvl9pPr>
  </p:defaultTextStyle>
  <p:extLst>
    <p:ext uri="{EFAFB233-063F-42B5-8137-9DF3F51BA10A}">
      <p15:sldGuideLst xmlns="" xmlns:p15="http://schemas.microsoft.com/office/powerpoint/2012/main">
        <p15:guide id="1" orient="horz" pos="2381">
          <p15:clr>
            <a:srgbClr val="A4A3A4"/>
          </p15:clr>
        </p15:guide>
        <p15:guide id="2" pos="3368">
          <p15:clr>
            <a:srgbClr val="A4A3A4"/>
          </p15:clr>
        </p15:guide>
      </p15:sldGuideLst>
    </p:ext>
    <p:ext uri="{2D200454-40CA-4A62-9FC3-DE9A4176ACB9}">
      <p15:notesGuideLst xmlns="" xmlns:p15="http://schemas.microsoft.com/office/powerpoint/2012/main">
        <p15:guide id="1" orient="horz" pos="3128" userDrawn="1">
          <p15:clr>
            <a:srgbClr val="A4A3A4"/>
          </p15:clr>
        </p15:guide>
        <p15:guide id="2" pos="214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66FF33"/>
    <a:srgbClr val="96CCEE"/>
    <a:srgbClr val="72BBE8"/>
    <a:srgbClr val="1E7FB8"/>
    <a:srgbClr val="C4DAF4"/>
    <a:srgbClr val="4189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35" autoAdjust="0"/>
    <p:restoredTop sz="94659" autoAdjust="0"/>
  </p:normalViewPr>
  <p:slideViewPr>
    <p:cSldViewPr snapToGrid="0">
      <p:cViewPr>
        <p:scale>
          <a:sx n="100" d="100"/>
          <a:sy n="100" d="100"/>
        </p:scale>
        <p:origin x="-192" y="888"/>
      </p:cViewPr>
      <p:guideLst>
        <p:guide orient="horz" pos="2381"/>
        <p:guide pos="3368"/>
      </p:guideLst>
    </p:cSldViewPr>
  </p:slideViewPr>
  <p:notesTextViewPr>
    <p:cViewPr>
      <p:scale>
        <a:sx n="1" d="1"/>
        <a:sy n="1" d="1"/>
      </p:scale>
      <p:origin x="0" y="0"/>
    </p:cViewPr>
  </p:notesTextViewPr>
  <p:sorterViewPr>
    <p:cViewPr>
      <p:scale>
        <a:sx n="100" d="100"/>
        <a:sy n="100" d="100"/>
      </p:scale>
      <p:origin x="0" y="3168"/>
    </p:cViewPr>
  </p:sorterViewPr>
  <p:notesViewPr>
    <p:cSldViewPr snapToGrid="0">
      <p:cViewPr varScale="1">
        <p:scale>
          <a:sx n="76" d="100"/>
          <a:sy n="76" d="100"/>
        </p:scale>
        <p:origin x="-2244" y="-108"/>
      </p:cViewPr>
      <p:guideLst>
        <p:guide orient="horz" pos="3128"/>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1" y="0"/>
            <a:ext cx="2946145" cy="496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20" tIns="46360" rIns="92720" bIns="46360" numCol="1" anchor="t" anchorCtr="0" compatLnSpc="1">
            <a:prstTxWarp prst="textNoShape">
              <a:avLst/>
            </a:prstTxWarp>
          </a:bodyPr>
          <a:lstStyle>
            <a:lvl1pPr>
              <a:defRPr sz="1200" b="0">
                <a:solidFill>
                  <a:schemeClr val="tx1"/>
                </a:solidFill>
              </a:defRPr>
            </a:lvl1pPr>
          </a:lstStyle>
          <a:p>
            <a:r>
              <a:rPr lang="en-US"/>
              <a:t>World Health Organization</a:t>
            </a:r>
          </a:p>
        </p:txBody>
      </p:sp>
      <p:sp>
        <p:nvSpPr>
          <p:cNvPr id="29699" name="Rectangle 3"/>
          <p:cNvSpPr>
            <a:spLocks noGrp="1" noChangeArrowheads="1"/>
          </p:cNvSpPr>
          <p:nvPr>
            <p:ph type="dt" sz="quarter" idx="1"/>
          </p:nvPr>
        </p:nvSpPr>
        <p:spPr bwMode="auto">
          <a:xfrm>
            <a:off x="3849911" y="0"/>
            <a:ext cx="2946144" cy="496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20" tIns="46360" rIns="92720" bIns="46360" numCol="1" anchor="t" anchorCtr="0" compatLnSpc="1">
            <a:prstTxWarp prst="textNoShape">
              <a:avLst/>
            </a:prstTxWarp>
          </a:bodyPr>
          <a:lstStyle>
            <a:lvl1pPr algn="r">
              <a:defRPr sz="1200" b="0">
                <a:solidFill>
                  <a:schemeClr val="tx1"/>
                </a:solidFill>
              </a:defRPr>
            </a:lvl1pPr>
          </a:lstStyle>
          <a:p>
            <a:fld id="{3546E24C-C0D7-489B-BB26-1F89396BB3D2}" type="datetime3">
              <a:rPr lang="en-US"/>
              <a:pPr/>
              <a:t>17 December 2016</a:t>
            </a:fld>
            <a:endParaRPr lang="en-US"/>
          </a:p>
        </p:txBody>
      </p:sp>
      <p:sp>
        <p:nvSpPr>
          <p:cNvPr id="29700" name="Rectangle 4"/>
          <p:cNvSpPr>
            <a:spLocks noGrp="1" noChangeArrowheads="1"/>
          </p:cNvSpPr>
          <p:nvPr>
            <p:ph type="ftr" sz="quarter" idx="2"/>
          </p:nvPr>
        </p:nvSpPr>
        <p:spPr bwMode="auto">
          <a:xfrm>
            <a:off x="1" y="9431239"/>
            <a:ext cx="2946145" cy="496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20" tIns="46360" rIns="92720" bIns="46360" numCol="1" anchor="b" anchorCtr="0" compatLnSpc="1">
            <a:prstTxWarp prst="textNoShape">
              <a:avLst/>
            </a:prstTxWarp>
          </a:bodyPr>
          <a:lstStyle>
            <a:lvl1pPr>
              <a:defRPr sz="1200" b="0">
                <a:solidFill>
                  <a:schemeClr val="tx1"/>
                </a:solidFill>
              </a:defRPr>
            </a:lvl1pPr>
          </a:lstStyle>
          <a:p>
            <a:endParaRPr lang="en-US"/>
          </a:p>
        </p:txBody>
      </p:sp>
      <p:sp>
        <p:nvSpPr>
          <p:cNvPr id="29701" name="Rectangle 5"/>
          <p:cNvSpPr>
            <a:spLocks noGrp="1" noChangeArrowheads="1"/>
          </p:cNvSpPr>
          <p:nvPr>
            <p:ph type="sldNum" sz="quarter" idx="3"/>
          </p:nvPr>
        </p:nvSpPr>
        <p:spPr bwMode="auto">
          <a:xfrm>
            <a:off x="3849911" y="9431239"/>
            <a:ext cx="2946144" cy="496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20" tIns="46360" rIns="92720" bIns="46360" numCol="1" anchor="b" anchorCtr="0" compatLnSpc="1">
            <a:prstTxWarp prst="textNoShape">
              <a:avLst/>
            </a:prstTxWarp>
          </a:bodyPr>
          <a:lstStyle>
            <a:lvl1pPr algn="r">
              <a:defRPr sz="1200" b="0">
                <a:solidFill>
                  <a:schemeClr val="tx1"/>
                </a:solidFill>
              </a:defRPr>
            </a:lvl1pPr>
          </a:lstStyle>
          <a:p>
            <a:fld id="{4A1E0277-41BF-44C8-953C-B32283AF7191}" type="slidenum">
              <a:rPr lang="en-US"/>
              <a:pPr/>
              <a:t>‹N°›</a:t>
            </a:fld>
            <a:endParaRPr lang="en-US"/>
          </a:p>
        </p:txBody>
      </p:sp>
    </p:spTree>
    <p:extLst>
      <p:ext uri="{BB962C8B-B14F-4D97-AF65-F5344CB8AC3E}">
        <p14:creationId xmlns:p14="http://schemas.microsoft.com/office/powerpoint/2010/main" val="35465348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1" y="0"/>
            <a:ext cx="2946145" cy="496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20" tIns="46360" rIns="92720" bIns="46360" numCol="1" anchor="t" anchorCtr="0" compatLnSpc="1">
            <a:prstTxWarp prst="textNoShape">
              <a:avLst/>
            </a:prstTxWarp>
          </a:bodyPr>
          <a:lstStyle>
            <a:lvl1pPr>
              <a:defRPr sz="1200" b="0">
                <a:solidFill>
                  <a:schemeClr val="tx1"/>
                </a:solidFill>
              </a:defRPr>
            </a:lvl1pPr>
          </a:lstStyle>
          <a:p>
            <a:r>
              <a:rPr lang="en-US"/>
              <a:t>World Health Organization</a:t>
            </a:r>
          </a:p>
        </p:txBody>
      </p:sp>
      <p:sp>
        <p:nvSpPr>
          <p:cNvPr id="31747" name="Rectangle 3"/>
          <p:cNvSpPr>
            <a:spLocks noGrp="1" noChangeArrowheads="1"/>
          </p:cNvSpPr>
          <p:nvPr>
            <p:ph type="dt" idx="1"/>
          </p:nvPr>
        </p:nvSpPr>
        <p:spPr bwMode="auto">
          <a:xfrm>
            <a:off x="3849911" y="0"/>
            <a:ext cx="2946144" cy="496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20" tIns="46360" rIns="92720" bIns="46360" numCol="1" anchor="t" anchorCtr="0" compatLnSpc="1">
            <a:prstTxWarp prst="textNoShape">
              <a:avLst/>
            </a:prstTxWarp>
          </a:bodyPr>
          <a:lstStyle>
            <a:lvl1pPr algn="r">
              <a:defRPr sz="1200" b="0">
                <a:solidFill>
                  <a:schemeClr val="tx1"/>
                </a:solidFill>
              </a:defRPr>
            </a:lvl1pPr>
          </a:lstStyle>
          <a:p>
            <a:fld id="{0E5F662C-CDA2-4152-9B48-BF0BF028C6DC}" type="datetime3">
              <a:rPr lang="en-US"/>
              <a:pPr/>
              <a:t>17 December 2016</a:t>
            </a:fld>
            <a:endParaRPr lang="en-US"/>
          </a:p>
        </p:txBody>
      </p:sp>
      <p:sp>
        <p:nvSpPr>
          <p:cNvPr id="31748" name="Rectangle 4"/>
          <p:cNvSpPr>
            <a:spLocks noGrp="1" noRot="1" noChangeAspect="1" noChangeArrowheads="1" noTextEdit="1"/>
          </p:cNvSpPr>
          <p:nvPr>
            <p:ph type="sldImg" idx="2"/>
          </p:nvPr>
        </p:nvSpPr>
        <p:spPr bwMode="auto">
          <a:xfrm>
            <a:off x="768350" y="746125"/>
            <a:ext cx="5260975" cy="37211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1749" name="Rectangle 5"/>
          <p:cNvSpPr>
            <a:spLocks noGrp="1" noChangeArrowheads="1"/>
          </p:cNvSpPr>
          <p:nvPr>
            <p:ph type="body" sz="quarter" idx="3"/>
          </p:nvPr>
        </p:nvSpPr>
        <p:spPr bwMode="auto">
          <a:xfrm>
            <a:off x="680254" y="4716421"/>
            <a:ext cx="5437168" cy="4467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20" tIns="46360" rIns="92720" bIns="4636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1750" name="Rectangle 6"/>
          <p:cNvSpPr>
            <a:spLocks noGrp="1" noChangeArrowheads="1"/>
          </p:cNvSpPr>
          <p:nvPr>
            <p:ph type="ftr" sz="quarter" idx="4"/>
          </p:nvPr>
        </p:nvSpPr>
        <p:spPr bwMode="auto">
          <a:xfrm>
            <a:off x="1" y="9431239"/>
            <a:ext cx="2946145" cy="496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20" tIns="46360" rIns="92720" bIns="46360" numCol="1" anchor="b" anchorCtr="0" compatLnSpc="1">
            <a:prstTxWarp prst="textNoShape">
              <a:avLst/>
            </a:prstTxWarp>
          </a:bodyPr>
          <a:lstStyle>
            <a:lvl1pPr>
              <a:defRPr sz="1200" b="0">
                <a:solidFill>
                  <a:schemeClr val="tx1"/>
                </a:solidFill>
              </a:defRPr>
            </a:lvl1pPr>
          </a:lstStyle>
          <a:p>
            <a:endParaRPr lang="en-US"/>
          </a:p>
        </p:txBody>
      </p:sp>
      <p:sp>
        <p:nvSpPr>
          <p:cNvPr id="31751" name="Rectangle 7"/>
          <p:cNvSpPr>
            <a:spLocks noGrp="1" noChangeArrowheads="1"/>
          </p:cNvSpPr>
          <p:nvPr>
            <p:ph type="sldNum" sz="quarter" idx="5"/>
          </p:nvPr>
        </p:nvSpPr>
        <p:spPr bwMode="auto">
          <a:xfrm>
            <a:off x="3849911" y="9431239"/>
            <a:ext cx="2946144" cy="496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20" tIns="46360" rIns="92720" bIns="46360" numCol="1" anchor="b" anchorCtr="0" compatLnSpc="1">
            <a:prstTxWarp prst="textNoShape">
              <a:avLst/>
            </a:prstTxWarp>
          </a:bodyPr>
          <a:lstStyle>
            <a:lvl1pPr algn="r">
              <a:defRPr sz="1200" b="0">
                <a:solidFill>
                  <a:schemeClr val="tx1"/>
                </a:solidFill>
              </a:defRPr>
            </a:lvl1pPr>
          </a:lstStyle>
          <a:p>
            <a:fld id="{D8161468-CE2F-45DD-A328-2DE2F473306A}" type="slidenum">
              <a:rPr lang="en-US"/>
              <a:pPr/>
              <a:t>‹N°›</a:t>
            </a:fld>
            <a:endParaRPr lang="en-US"/>
          </a:p>
        </p:txBody>
      </p:sp>
    </p:spTree>
    <p:extLst>
      <p:ext uri="{BB962C8B-B14F-4D97-AF65-F5344CB8AC3E}">
        <p14:creationId xmlns:p14="http://schemas.microsoft.com/office/powerpoint/2010/main" val="1495801707"/>
      </p:ext>
    </p:extLst>
  </p:cSld>
  <p:clrMap bg1="lt1" tx1="dk1" bg2="lt2" tx2="dk2" accent1="accent1" accent2="accent2" accent3="accent3" accent4="accent4" accent5="accent5" accent6="accent6" hlink="hlink" folHlink="folHlink"/>
  <p:hf ftr="0"/>
  <p:notesStyle>
    <a:lvl1pPr algn="r" rtl="1" fontAlgn="base">
      <a:spcBef>
        <a:spcPct val="30000"/>
      </a:spcBef>
      <a:spcAft>
        <a:spcPct val="0"/>
      </a:spcAft>
      <a:defRPr sz="1200" kern="1200">
        <a:solidFill>
          <a:schemeClr val="tx1"/>
        </a:solidFill>
        <a:latin typeface="Arial" charset="0"/>
        <a:ea typeface="+mn-ea"/>
        <a:cs typeface="Arial" charset="0"/>
      </a:defRPr>
    </a:lvl1pPr>
    <a:lvl2pPr marL="457200" algn="r" rtl="1" fontAlgn="base">
      <a:spcBef>
        <a:spcPct val="30000"/>
      </a:spcBef>
      <a:spcAft>
        <a:spcPct val="0"/>
      </a:spcAft>
      <a:defRPr sz="1200" kern="1200">
        <a:solidFill>
          <a:schemeClr val="tx1"/>
        </a:solidFill>
        <a:latin typeface="Arial" charset="0"/>
        <a:ea typeface="+mn-ea"/>
        <a:cs typeface="Arial" charset="0"/>
      </a:defRPr>
    </a:lvl2pPr>
    <a:lvl3pPr marL="914400" algn="r" rtl="1" fontAlgn="base">
      <a:spcBef>
        <a:spcPct val="30000"/>
      </a:spcBef>
      <a:spcAft>
        <a:spcPct val="0"/>
      </a:spcAft>
      <a:defRPr sz="1200" kern="1200">
        <a:solidFill>
          <a:schemeClr val="tx1"/>
        </a:solidFill>
        <a:latin typeface="Arial" charset="0"/>
        <a:ea typeface="+mn-ea"/>
        <a:cs typeface="Arial" charset="0"/>
      </a:defRPr>
    </a:lvl3pPr>
    <a:lvl4pPr marL="1371600" algn="r" rtl="1" fontAlgn="base">
      <a:spcBef>
        <a:spcPct val="30000"/>
      </a:spcBef>
      <a:spcAft>
        <a:spcPct val="0"/>
      </a:spcAft>
      <a:defRPr sz="1200" kern="1200">
        <a:solidFill>
          <a:schemeClr val="tx1"/>
        </a:solidFill>
        <a:latin typeface="Arial" charset="0"/>
        <a:ea typeface="+mn-ea"/>
        <a:cs typeface="Arial" charset="0"/>
      </a:defRPr>
    </a:lvl4pPr>
    <a:lvl5pPr marL="1828800" algn="r" rtl="1"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1E7FB8"/>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076010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4550" y="4859338"/>
            <a:ext cx="9090025" cy="15017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44550" y="3205163"/>
            <a:ext cx="9090025"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030828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7525" y="1522413"/>
            <a:ext cx="4772025" cy="5084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441950" y="1522413"/>
            <a:ext cx="4772025" cy="5084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7317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4988" y="303213"/>
            <a:ext cx="9623425" cy="1260475"/>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34988" y="1692275"/>
            <a:ext cx="4724400"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4988" y="2397125"/>
            <a:ext cx="4724400" cy="4357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432425" y="1692275"/>
            <a:ext cx="472598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432425" y="2397125"/>
            <a:ext cx="4725988" cy="4357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92663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950899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9631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988" y="301625"/>
            <a:ext cx="3517900" cy="1281113"/>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181475" y="301625"/>
            <a:ext cx="5976938" cy="64531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34988" y="1582738"/>
            <a:ext cx="3517900"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2860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95500" y="5292725"/>
            <a:ext cx="6416675" cy="6254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95500" y="676275"/>
            <a:ext cx="6416675" cy="45354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095500" y="5918200"/>
            <a:ext cx="6416675" cy="8874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51185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00352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20050" y="0"/>
            <a:ext cx="2673350" cy="66071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7867650" cy="66071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68600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802005" y="2348894"/>
            <a:ext cx="9089390" cy="1620771"/>
          </a:xfrm>
        </p:spPr>
        <p:txBody>
          <a:bodyPr/>
          <a:lstStyle/>
          <a:p>
            <a:r>
              <a:rPr lang="fr-FR" smtClean="0"/>
              <a:t>Modifiez le style du titre</a:t>
            </a:r>
            <a:endParaRPr lang="fr-FR"/>
          </a:p>
        </p:txBody>
      </p:sp>
      <p:sp>
        <p:nvSpPr>
          <p:cNvPr id="3" name="Sous-titre 2"/>
          <p:cNvSpPr>
            <a:spLocks noGrp="1"/>
          </p:cNvSpPr>
          <p:nvPr>
            <p:ph type="subTitle" idx="1"/>
          </p:nvPr>
        </p:nvSpPr>
        <p:spPr>
          <a:xfrm>
            <a:off x="1604010" y="4284717"/>
            <a:ext cx="7485380" cy="1932323"/>
          </a:xfrm>
        </p:spPr>
        <p:txBody>
          <a:bodyPr/>
          <a:lstStyle>
            <a:lvl1pPr marL="0" indent="0" algn="ctr">
              <a:buNone/>
              <a:defRPr>
                <a:solidFill>
                  <a:schemeClr val="tx1">
                    <a:tint val="75000"/>
                  </a:schemeClr>
                </a:solidFill>
              </a:defRPr>
            </a:lvl1pPr>
            <a:lvl2pPr marL="521436" indent="0" algn="ctr">
              <a:buNone/>
              <a:defRPr>
                <a:solidFill>
                  <a:schemeClr val="tx1">
                    <a:tint val="75000"/>
                  </a:schemeClr>
                </a:solidFill>
              </a:defRPr>
            </a:lvl2pPr>
            <a:lvl3pPr marL="1042872" indent="0" algn="ctr">
              <a:buNone/>
              <a:defRPr>
                <a:solidFill>
                  <a:schemeClr val="tx1">
                    <a:tint val="75000"/>
                  </a:schemeClr>
                </a:solidFill>
              </a:defRPr>
            </a:lvl3pPr>
            <a:lvl4pPr marL="1564308" indent="0" algn="ctr">
              <a:buNone/>
              <a:defRPr>
                <a:solidFill>
                  <a:schemeClr val="tx1">
                    <a:tint val="75000"/>
                  </a:schemeClr>
                </a:solidFill>
              </a:defRPr>
            </a:lvl4pPr>
            <a:lvl5pPr marL="2085744" indent="0" algn="ctr">
              <a:buNone/>
              <a:defRPr>
                <a:solidFill>
                  <a:schemeClr val="tx1">
                    <a:tint val="75000"/>
                  </a:schemeClr>
                </a:solidFill>
              </a:defRPr>
            </a:lvl5pPr>
            <a:lvl6pPr marL="2607179" indent="0" algn="ctr">
              <a:buNone/>
              <a:defRPr>
                <a:solidFill>
                  <a:schemeClr val="tx1">
                    <a:tint val="75000"/>
                  </a:schemeClr>
                </a:solidFill>
              </a:defRPr>
            </a:lvl6pPr>
            <a:lvl7pPr marL="3128616" indent="0" algn="ctr">
              <a:buNone/>
              <a:defRPr>
                <a:solidFill>
                  <a:schemeClr val="tx1">
                    <a:tint val="75000"/>
                  </a:schemeClr>
                </a:solidFill>
              </a:defRPr>
            </a:lvl7pPr>
            <a:lvl8pPr marL="3650052" indent="0" algn="ctr">
              <a:buNone/>
              <a:defRPr>
                <a:solidFill>
                  <a:schemeClr val="tx1">
                    <a:tint val="75000"/>
                  </a:schemeClr>
                </a:solidFill>
              </a:defRPr>
            </a:lvl8pPr>
            <a:lvl9pPr marL="4171487"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52EEF4BD-0CD2-46E0-88E6-6E3F7E23190C}" type="datetimeFigureOut">
              <a:rPr lang="fr-FR" smtClean="0"/>
              <a:pPr/>
              <a:t>17/12/2016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7F78B5-116B-40FE-A8A4-B5A30EF5C4F0}" type="slidenum">
              <a:rPr lang="fr-FR" smtClean="0"/>
              <a:pPr/>
              <a:t>‹N°›</a:t>
            </a:fld>
            <a:endParaRPr lang="fr-FR"/>
          </a:p>
        </p:txBody>
      </p:sp>
    </p:spTree>
    <p:extLst>
      <p:ext uri="{BB962C8B-B14F-4D97-AF65-F5344CB8AC3E}">
        <p14:creationId xmlns:p14="http://schemas.microsoft.com/office/powerpoint/2010/main" val="9911059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2EEF4BD-0CD2-46E0-88E6-6E3F7E23190C}" type="datetimeFigureOut">
              <a:rPr lang="fr-FR" smtClean="0"/>
              <a:pPr/>
              <a:t>17/12/2016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7F78B5-116B-40FE-A8A4-B5A30EF5C4F0}" type="slidenum">
              <a:rPr lang="fr-FR" smtClean="0"/>
              <a:pPr/>
              <a:t>‹N°›</a:t>
            </a:fld>
            <a:endParaRPr lang="fr-FR"/>
          </a:p>
        </p:txBody>
      </p:sp>
    </p:spTree>
    <p:extLst>
      <p:ext uri="{BB962C8B-B14F-4D97-AF65-F5344CB8AC3E}">
        <p14:creationId xmlns:p14="http://schemas.microsoft.com/office/powerpoint/2010/main" val="1636807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44705" y="4858813"/>
            <a:ext cx="9089390" cy="1501751"/>
          </a:xfrm>
        </p:spPr>
        <p:txBody>
          <a:bodyPr anchor="t"/>
          <a:lstStyle>
            <a:lvl1pPr algn="l">
              <a:defRPr sz="4600" b="1" cap="all"/>
            </a:lvl1pPr>
          </a:lstStyle>
          <a:p>
            <a:r>
              <a:rPr lang="fr-FR" smtClean="0"/>
              <a:t>Modifiez le style du titre</a:t>
            </a:r>
            <a:endParaRPr lang="fr-FR"/>
          </a:p>
        </p:txBody>
      </p:sp>
      <p:sp>
        <p:nvSpPr>
          <p:cNvPr id="3" name="Espace réservé du texte 2"/>
          <p:cNvSpPr>
            <a:spLocks noGrp="1"/>
          </p:cNvSpPr>
          <p:nvPr>
            <p:ph type="body" idx="1"/>
          </p:nvPr>
        </p:nvSpPr>
        <p:spPr>
          <a:xfrm>
            <a:off x="844705" y="3204786"/>
            <a:ext cx="9089390" cy="1654026"/>
          </a:xfrm>
        </p:spPr>
        <p:txBody>
          <a:bodyPr anchor="b"/>
          <a:lstStyle>
            <a:lvl1pPr marL="0" indent="0">
              <a:buNone/>
              <a:defRPr sz="2300">
                <a:solidFill>
                  <a:schemeClr val="tx1">
                    <a:tint val="75000"/>
                  </a:schemeClr>
                </a:solidFill>
              </a:defRPr>
            </a:lvl1pPr>
            <a:lvl2pPr marL="521436" indent="0">
              <a:buNone/>
              <a:defRPr sz="2100">
                <a:solidFill>
                  <a:schemeClr val="tx1">
                    <a:tint val="75000"/>
                  </a:schemeClr>
                </a:solidFill>
              </a:defRPr>
            </a:lvl2pPr>
            <a:lvl3pPr marL="1042872" indent="0">
              <a:buNone/>
              <a:defRPr sz="1800">
                <a:solidFill>
                  <a:schemeClr val="tx1">
                    <a:tint val="75000"/>
                  </a:schemeClr>
                </a:solidFill>
              </a:defRPr>
            </a:lvl3pPr>
            <a:lvl4pPr marL="1564308" indent="0">
              <a:buNone/>
              <a:defRPr sz="1600">
                <a:solidFill>
                  <a:schemeClr val="tx1">
                    <a:tint val="75000"/>
                  </a:schemeClr>
                </a:solidFill>
              </a:defRPr>
            </a:lvl4pPr>
            <a:lvl5pPr marL="2085744" indent="0">
              <a:buNone/>
              <a:defRPr sz="1600">
                <a:solidFill>
                  <a:schemeClr val="tx1">
                    <a:tint val="75000"/>
                  </a:schemeClr>
                </a:solidFill>
              </a:defRPr>
            </a:lvl5pPr>
            <a:lvl6pPr marL="2607179" indent="0">
              <a:buNone/>
              <a:defRPr sz="1600">
                <a:solidFill>
                  <a:schemeClr val="tx1">
                    <a:tint val="75000"/>
                  </a:schemeClr>
                </a:solidFill>
              </a:defRPr>
            </a:lvl6pPr>
            <a:lvl7pPr marL="3128616" indent="0">
              <a:buNone/>
              <a:defRPr sz="1600">
                <a:solidFill>
                  <a:schemeClr val="tx1">
                    <a:tint val="75000"/>
                  </a:schemeClr>
                </a:solidFill>
              </a:defRPr>
            </a:lvl7pPr>
            <a:lvl8pPr marL="3650052" indent="0">
              <a:buNone/>
              <a:defRPr sz="1600">
                <a:solidFill>
                  <a:schemeClr val="tx1">
                    <a:tint val="75000"/>
                  </a:schemeClr>
                </a:solidFill>
              </a:defRPr>
            </a:lvl8pPr>
            <a:lvl9pPr marL="4171487"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52EEF4BD-0CD2-46E0-88E6-6E3F7E23190C}" type="datetimeFigureOut">
              <a:rPr lang="fr-FR" smtClean="0"/>
              <a:pPr/>
              <a:t>17/12/2016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7F78B5-116B-40FE-A8A4-B5A30EF5C4F0}" type="slidenum">
              <a:rPr lang="fr-FR" smtClean="0"/>
              <a:pPr/>
              <a:t>‹N°›</a:t>
            </a:fld>
            <a:endParaRPr lang="fr-FR"/>
          </a:p>
        </p:txBody>
      </p:sp>
    </p:spTree>
    <p:extLst>
      <p:ext uri="{BB962C8B-B14F-4D97-AF65-F5344CB8AC3E}">
        <p14:creationId xmlns:p14="http://schemas.microsoft.com/office/powerpoint/2010/main" val="14932103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625639" y="1944575"/>
            <a:ext cx="5537918" cy="5502919"/>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341782" y="1944575"/>
            <a:ext cx="5537919" cy="5502919"/>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2EEF4BD-0CD2-46E0-88E6-6E3F7E23190C}" type="datetimeFigureOut">
              <a:rPr lang="fr-FR" smtClean="0"/>
              <a:pPr/>
              <a:t>17/12/2016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57F78B5-116B-40FE-A8A4-B5A30EF5C4F0}" type="slidenum">
              <a:rPr lang="fr-FR" smtClean="0"/>
              <a:pPr/>
              <a:t>‹N°›</a:t>
            </a:fld>
            <a:endParaRPr lang="fr-FR"/>
          </a:p>
        </p:txBody>
      </p:sp>
    </p:spTree>
    <p:extLst>
      <p:ext uri="{BB962C8B-B14F-4D97-AF65-F5344CB8AC3E}">
        <p14:creationId xmlns:p14="http://schemas.microsoft.com/office/powerpoint/2010/main" val="35759798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534670" y="302802"/>
            <a:ext cx="9624060" cy="1260211"/>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534670" y="1692533"/>
            <a:ext cx="4724775" cy="705367"/>
          </a:xfrm>
        </p:spPr>
        <p:txBody>
          <a:bodyPr anchor="b"/>
          <a:lstStyle>
            <a:lvl1pPr marL="0" indent="0">
              <a:buNone/>
              <a:defRPr sz="2700" b="1"/>
            </a:lvl1pPr>
            <a:lvl2pPr marL="521436" indent="0">
              <a:buNone/>
              <a:defRPr sz="2300" b="1"/>
            </a:lvl2pPr>
            <a:lvl3pPr marL="1042872" indent="0">
              <a:buNone/>
              <a:defRPr sz="2100" b="1"/>
            </a:lvl3pPr>
            <a:lvl4pPr marL="1564308" indent="0">
              <a:buNone/>
              <a:defRPr sz="1800" b="1"/>
            </a:lvl4pPr>
            <a:lvl5pPr marL="2085744" indent="0">
              <a:buNone/>
              <a:defRPr sz="1800" b="1"/>
            </a:lvl5pPr>
            <a:lvl6pPr marL="2607179" indent="0">
              <a:buNone/>
              <a:defRPr sz="1800" b="1"/>
            </a:lvl6pPr>
            <a:lvl7pPr marL="3128616" indent="0">
              <a:buNone/>
              <a:defRPr sz="1800" b="1"/>
            </a:lvl7pPr>
            <a:lvl8pPr marL="3650052" indent="0">
              <a:buNone/>
              <a:defRPr sz="1800" b="1"/>
            </a:lvl8pPr>
            <a:lvl9pPr marL="4171487" indent="0">
              <a:buNone/>
              <a:defRPr sz="1800" b="1"/>
            </a:lvl9pPr>
          </a:lstStyle>
          <a:p>
            <a:pPr lvl="0"/>
            <a:r>
              <a:rPr lang="fr-FR" smtClean="0"/>
              <a:t>Modifiez les styles du texte du masque</a:t>
            </a:r>
          </a:p>
        </p:txBody>
      </p:sp>
      <p:sp>
        <p:nvSpPr>
          <p:cNvPr id="4" name="Espace réservé du contenu 3"/>
          <p:cNvSpPr>
            <a:spLocks noGrp="1"/>
          </p:cNvSpPr>
          <p:nvPr>
            <p:ph sz="half" idx="2"/>
          </p:nvPr>
        </p:nvSpPr>
        <p:spPr>
          <a:xfrm>
            <a:off x="534670" y="2397901"/>
            <a:ext cx="4724775"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432101" y="1692533"/>
            <a:ext cx="4726631" cy="705367"/>
          </a:xfrm>
        </p:spPr>
        <p:txBody>
          <a:bodyPr anchor="b"/>
          <a:lstStyle>
            <a:lvl1pPr marL="0" indent="0">
              <a:buNone/>
              <a:defRPr sz="2700" b="1"/>
            </a:lvl1pPr>
            <a:lvl2pPr marL="521436" indent="0">
              <a:buNone/>
              <a:defRPr sz="2300" b="1"/>
            </a:lvl2pPr>
            <a:lvl3pPr marL="1042872" indent="0">
              <a:buNone/>
              <a:defRPr sz="2100" b="1"/>
            </a:lvl3pPr>
            <a:lvl4pPr marL="1564308" indent="0">
              <a:buNone/>
              <a:defRPr sz="1800" b="1"/>
            </a:lvl4pPr>
            <a:lvl5pPr marL="2085744" indent="0">
              <a:buNone/>
              <a:defRPr sz="1800" b="1"/>
            </a:lvl5pPr>
            <a:lvl6pPr marL="2607179" indent="0">
              <a:buNone/>
              <a:defRPr sz="1800" b="1"/>
            </a:lvl6pPr>
            <a:lvl7pPr marL="3128616" indent="0">
              <a:buNone/>
              <a:defRPr sz="1800" b="1"/>
            </a:lvl7pPr>
            <a:lvl8pPr marL="3650052" indent="0">
              <a:buNone/>
              <a:defRPr sz="1800" b="1"/>
            </a:lvl8pPr>
            <a:lvl9pPr marL="4171487" indent="0">
              <a:buNone/>
              <a:defRPr sz="1800" b="1"/>
            </a:lvl9pPr>
          </a:lstStyle>
          <a:p>
            <a:pPr lvl="0"/>
            <a:r>
              <a:rPr lang="fr-FR" smtClean="0"/>
              <a:t>Modifiez les styles du texte du masque</a:t>
            </a:r>
          </a:p>
        </p:txBody>
      </p:sp>
      <p:sp>
        <p:nvSpPr>
          <p:cNvPr id="6" name="Espace réservé du contenu 5"/>
          <p:cNvSpPr>
            <a:spLocks noGrp="1"/>
          </p:cNvSpPr>
          <p:nvPr>
            <p:ph sz="quarter" idx="4"/>
          </p:nvPr>
        </p:nvSpPr>
        <p:spPr>
          <a:xfrm>
            <a:off x="5432101" y="2397901"/>
            <a:ext cx="4726631"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52EEF4BD-0CD2-46E0-88E6-6E3F7E23190C}" type="datetimeFigureOut">
              <a:rPr lang="fr-FR" smtClean="0"/>
              <a:pPr/>
              <a:t>17/12/2016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57F78B5-116B-40FE-A8A4-B5A30EF5C4F0}" type="slidenum">
              <a:rPr lang="fr-FR" smtClean="0"/>
              <a:pPr/>
              <a:t>‹N°›</a:t>
            </a:fld>
            <a:endParaRPr lang="fr-FR"/>
          </a:p>
        </p:txBody>
      </p:sp>
    </p:spTree>
    <p:extLst>
      <p:ext uri="{BB962C8B-B14F-4D97-AF65-F5344CB8AC3E}">
        <p14:creationId xmlns:p14="http://schemas.microsoft.com/office/powerpoint/2010/main" val="14811997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52EEF4BD-0CD2-46E0-88E6-6E3F7E23190C}" type="datetimeFigureOut">
              <a:rPr lang="fr-FR" smtClean="0"/>
              <a:pPr/>
              <a:t>17/12/2016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57F78B5-116B-40FE-A8A4-B5A30EF5C4F0}" type="slidenum">
              <a:rPr lang="fr-FR" smtClean="0"/>
              <a:pPr/>
              <a:t>‹N°›</a:t>
            </a:fld>
            <a:endParaRPr lang="fr-FR"/>
          </a:p>
        </p:txBody>
      </p:sp>
    </p:spTree>
    <p:extLst>
      <p:ext uri="{BB962C8B-B14F-4D97-AF65-F5344CB8AC3E}">
        <p14:creationId xmlns:p14="http://schemas.microsoft.com/office/powerpoint/2010/main" val="15111101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2EEF4BD-0CD2-46E0-88E6-6E3F7E23190C}" type="datetimeFigureOut">
              <a:rPr lang="fr-FR" smtClean="0"/>
              <a:pPr/>
              <a:t>17/12/2016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57F78B5-116B-40FE-A8A4-B5A30EF5C4F0}" type="slidenum">
              <a:rPr lang="fr-FR" smtClean="0"/>
              <a:pPr/>
              <a:t>‹N°›</a:t>
            </a:fld>
            <a:endParaRPr lang="fr-FR"/>
          </a:p>
        </p:txBody>
      </p:sp>
    </p:spTree>
    <p:extLst>
      <p:ext uri="{BB962C8B-B14F-4D97-AF65-F5344CB8AC3E}">
        <p14:creationId xmlns:p14="http://schemas.microsoft.com/office/powerpoint/2010/main" val="32769596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34672" y="301050"/>
            <a:ext cx="3518055" cy="1281214"/>
          </a:xfrm>
        </p:spPr>
        <p:txBody>
          <a:bodyPr anchor="b"/>
          <a:lstStyle>
            <a:lvl1pPr algn="l">
              <a:defRPr sz="2300" b="1"/>
            </a:lvl1pPr>
          </a:lstStyle>
          <a:p>
            <a:r>
              <a:rPr lang="fr-FR" smtClean="0"/>
              <a:t>Modifiez le style du titre</a:t>
            </a:r>
            <a:endParaRPr lang="fr-FR"/>
          </a:p>
        </p:txBody>
      </p:sp>
      <p:sp>
        <p:nvSpPr>
          <p:cNvPr id="3" name="Espace réservé du contenu 2"/>
          <p:cNvSpPr>
            <a:spLocks noGrp="1"/>
          </p:cNvSpPr>
          <p:nvPr>
            <p:ph idx="1"/>
          </p:nvPr>
        </p:nvSpPr>
        <p:spPr>
          <a:xfrm>
            <a:off x="4180822" y="301051"/>
            <a:ext cx="5977908" cy="6453328"/>
          </a:xfrm>
        </p:spPr>
        <p:txBody>
          <a:bodyPr/>
          <a:lstStyle>
            <a:lvl1pPr>
              <a:defRPr sz="37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534672" y="1582265"/>
            <a:ext cx="3518055" cy="5172114"/>
          </a:xfrm>
        </p:spPr>
        <p:txBody>
          <a:bodyPr/>
          <a:lstStyle>
            <a:lvl1pPr marL="0" indent="0">
              <a:buNone/>
              <a:defRPr sz="1600"/>
            </a:lvl1pPr>
            <a:lvl2pPr marL="521436" indent="0">
              <a:buNone/>
              <a:defRPr sz="1400"/>
            </a:lvl2pPr>
            <a:lvl3pPr marL="1042872" indent="0">
              <a:buNone/>
              <a:defRPr sz="1100"/>
            </a:lvl3pPr>
            <a:lvl4pPr marL="1564308" indent="0">
              <a:buNone/>
              <a:defRPr sz="1000"/>
            </a:lvl4pPr>
            <a:lvl5pPr marL="2085744" indent="0">
              <a:buNone/>
              <a:defRPr sz="1000"/>
            </a:lvl5pPr>
            <a:lvl6pPr marL="2607179" indent="0">
              <a:buNone/>
              <a:defRPr sz="1000"/>
            </a:lvl6pPr>
            <a:lvl7pPr marL="3128616" indent="0">
              <a:buNone/>
              <a:defRPr sz="1000"/>
            </a:lvl7pPr>
            <a:lvl8pPr marL="3650052" indent="0">
              <a:buNone/>
              <a:defRPr sz="1000"/>
            </a:lvl8pPr>
            <a:lvl9pPr marL="4171487"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52EEF4BD-0CD2-46E0-88E6-6E3F7E23190C}" type="datetimeFigureOut">
              <a:rPr lang="fr-FR" smtClean="0"/>
              <a:pPr/>
              <a:t>17/12/2016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57F78B5-116B-40FE-A8A4-B5A30EF5C4F0}" type="slidenum">
              <a:rPr lang="fr-FR" smtClean="0"/>
              <a:pPr/>
              <a:t>‹N°›</a:t>
            </a:fld>
            <a:endParaRPr lang="fr-FR"/>
          </a:p>
        </p:txBody>
      </p:sp>
    </p:spTree>
    <p:extLst>
      <p:ext uri="{BB962C8B-B14F-4D97-AF65-F5344CB8AC3E}">
        <p14:creationId xmlns:p14="http://schemas.microsoft.com/office/powerpoint/2010/main" val="40795066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095981" y="5292884"/>
            <a:ext cx="6416040" cy="624855"/>
          </a:xfrm>
        </p:spPr>
        <p:txBody>
          <a:bodyPr anchor="b"/>
          <a:lstStyle>
            <a:lvl1pPr algn="l">
              <a:defRPr sz="2300" b="1"/>
            </a:lvl1pPr>
          </a:lstStyle>
          <a:p>
            <a:r>
              <a:rPr lang="fr-FR" smtClean="0"/>
              <a:t>Modifiez le style du titre</a:t>
            </a:r>
            <a:endParaRPr lang="fr-FR"/>
          </a:p>
        </p:txBody>
      </p:sp>
      <p:sp>
        <p:nvSpPr>
          <p:cNvPr id="3" name="Espace réservé pour une image  2"/>
          <p:cNvSpPr>
            <a:spLocks noGrp="1"/>
          </p:cNvSpPr>
          <p:nvPr>
            <p:ph type="pic" idx="1"/>
          </p:nvPr>
        </p:nvSpPr>
        <p:spPr>
          <a:xfrm>
            <a:off x="2095981" y="675613"/>
            <a:ext cx="6416040" cy="4536758"/>
          </a:xfrm>
        </p:spPr>
        <p:txBody>
          <a:bodyPr/>
          <a:lstStyle>
            <a:lvl1pPr marL="0" indent="0">
              <a:buNone/>
              <a:defRPr sz="3700"/>
            </a:lvl1pPr>
            <a:lvl2pPr marL="521436" indent="0">
              <a:buNone/>
              <a:defRPr sz="3200"/>
            </a:lvl2pPr>
            <a:lvl3pPr marL="1042872" indent="0">
              <a:buNone/>
              <a:defRPr sz="2700"/>
            </a:lvl3pPr>
            <a:lvl4pPr marL="1564308" indent="0">
              <a:buNone/>
              <a:defRPr sz="2300"/>
            </a:lvl4pPr>
            <a:lvl5pPr marL="2085744" indent="0">
              <a:buNone/>
              <a:defRPr sz="2300"/>
            </a:lvl5pPr>
            <a:lvl6pPr marL="2607179" indent="0">
              <a:buNone/>
              <a:defRPr sz="2300"/>
            </a:lvl6pPr>
            <a:lvl7pPr marL="3128616" indent="0">
              <a:buNone/>
              <a:defRPr sz="2300"/>
            </a:lvl7pPr>
            <a:lvl8pPr marL="3650052" indent="0">
              <a:buNone/>
              <a:defRPr sz="2300"/>
            </a:lvl8pPr>
            <a:lvl9pPr marL="4171487" indent="0">
              <a:buNone/>
              <a:defRPr sz="2300"/>
            </a:lvl9pPr>
          </a:lstStyle>
          <a:p>
            <a:endParaRPr lang="fr-FR"/>
          </a:p>
        </p:txBody>
      </p:sp>
      <p:sp>
        <p:nvSpPr>
          <p:cNvPr id="4" name="Espace réservé du texte 3"/>
          <p:cNvSpPr>
            <a:spLocks noGrp="1"/>
          </p:cNvSpPr>
          <p:nvPr>
            <p:ph type="body" sz="half" idx="2"/>
          </p:nvPr>
        </p:nvSpPr>
        <p:spPr>
          <a:xfrm>
            <a:off x="2095981" y="5917739"/>
            <a:ext cx="6416040" cy="887398"/>
          </a:xfrm>
        </p:spPr>
        <p:txBody>
          <a:bodyPr/>
          <a:lstStyle>
            <a:lvl1pPr marL="0" indent="0">
              <a:buNone/>
              <a:defRPr sz="1600"/>
            </a:lvl1pPr>
            <a:lvl2pPr marL="521436" indent="0">
              <a:buNone/>
              <a:defRPr sz="1400"/>
            </a:lvl2pPr>
            <a:lvl3pPr marL="1042872" indent="0">
              <a:buNone/>
              <a:defRPr sz="1100"/>
            </a:lvl3pPr>
            <a:lvl4pPr marL="1564308" indent="0">
              <a:buNone/>
              <a:defRPr sz="1000"/>
            </a:lvl4pPr>
            <a:lvl5pPr marL="2085744" indent="0">
              <a:buNone/>
              <a:defRPr sz="1000"/>
            </a:lvl5pPr>
            <a:lvl6pPr marL="2607179" indent="0">
              <a:buNone/>
              <a:defRPr sz="1000"/>
            </a:lvl6pPr>
            <a:lvl7pPr marL="3128616" indent="0">
              <a:buNone/>
              <a:defRPr sz="1000"/>
            </a:lvl7pPr>
            <a:lvl8pPr marL="3650052" indent="0">
              <a:buNone/>
              <a:defRPr sz="1000"/>
            </a:lvl8pPr>
            <a:lvl9pPr marL="4171487"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52EEF4BD-0CD2-46E0-88E6-6E3F7E23190C}" type="datetimeFigureOut">
              <a:rPr lang="fr-FR" smtClean="0"/>
              <a:pPr/>
              <a:t>17/12/2016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57F78B5-116B-40FE-A8A4-B5A30EF5C4F0}" type="slidenum">
              <a:rPr lang="fr-FR" smtClean="0"/>
              <a:pPr/>
              <a:t>‹N°›</a:t>
            </a:fld>
            <a:endParaRPr lang="fr-FR"/>
          </a:p>
        </p:txBody>
      </p:sp>
    </p:spTree>
    <p:extLst>
      <p:ext uri="{BB962C8B-B14F-4D97-AF65-F5344CB8AC3E}">
        <p14:creationId xmlns:p14="http://schemas.microsoft.com/office/powerpoint/2010/main" val="10809520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2EEF4BD-0CD2-46E0-88E6-6E3F7E23190C}" type="datetimeFigureOut">
              <a:rPr lang="fr-FR" smtClean="0"/>
              <a:pPr/>
              <a:t>17/12/2016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7F78B5-116B-40FE-A8A4-B5A30EF5C4F0}" type="slidenum">
              <a:rPr lang="fr-FR" smtClean="0"/>
              <a:pPr/>
              <a:t>‹N°›</a:t>
            </a:fld>
            <a:endParaRPr lang="fr-FR"/>
          </a:p>
        </p:txBody>
      </p:sp>
    </p:spTree>
    <p:extLst>
      <p:ext uri="{BB962C8B-B14F-4D97-AF65-F5344CB8AC3E}">
        <p14:creationId xmlns:p14="http://schemas.microsoft.com/office/powerpoint/2010/main" val="18359749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9067112" y="334306"/>
            <a:ext cx="2812588" cy="711318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625639" y="334306"/>
            <a:ext cx="8263250" cy="711318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2EEF4BD-0CD2-46E0-88E6-6E3F7E23190C}" type="datetimeFigureOut">
              <a:rPr lang="fr-FR" smtClean="0"/>
              <a:pPr/>
              <a:t>17/12/2016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7F78B5-116B-40FE-A8A4-B5A30EF5C4F0}" type="slidenum">
              <a:rPr lang="fr-FR" smtClean="0"/>
              <a:pPr/>
              <a:t>‹N°›</a:t>
            </a:fld>
            <a:endParaRPr lang="fr-FR"/>
          </a:p>
        </p:txBody>
      </p:sp>
    </p:spTree>
    <p:extLst>
      <p:ext uri="{BB962C8B-B14F-4D97-AF65-F5344CB8AC3E}">
        <p14:creationId xmlns:p14="http://schemas.microsoft.com/office/powerpoint/2010/main" val="1756174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1" name="Rectangle 3"/>
          <p:cNvSpPr>
            <a:spLocks noGrp="1" noChangeArrowheads="1"/>
          </p:cNvSpPr>
          <p:nvPr>
            <p:ph type="title"/>
          </p:nvPr>
        </p:nvSpPr>
        <p:spPr bwMode="auto">
          <a:xfrm>
            <a:off x="0" y="0"/>
            <a:ext cx="10693400" cy="1365250"/>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en-US" smtClean="0"/>
              <a:t>Click to edit Master title style</a:t>
            </a:r>
          </a:p>
        </p:txBody>
      </p:sp>
      <p:sp>
        <p:nvSpPr>
          <p:cNvPr id="7172" name="Rectangle 4"/>
          <p:cNvSpPr>
            <a:spLocks noGrp="1" noChangeArrowheads="1"/>
          </p:cNvSpPr>
          <p:nvPr>
            <p:ph type="body" idx="1"/>
          </p:nvPr>
        </p:nvSpPr>
        <p:spPr bwMode="auto">
          <a:xfrm>
            <a:off x="517525" y="1522413"/>
            <a:ext cx="9696450" cy="5084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174" name="Line 6"/>
          <p:cNvSpPr>
            <a:spLocks noChangeShapeType="1"/>
          </p:cNvSpPr>
          <p:nvPr/>
        </p:nvSpPr>
        <p:spPr bwMode="auto">
          <a:xfrm>
            <a:off x="0" y="1374775"/>
            <a:ext cx="10693400" cy="0"/>
          </a:xfrm>
          <a:prstGeom prst="line">
            <a:avLst/>
          </a:prstGeom>
          <a:noFill/>
          <a:ln w="38100">
            <a:solidFill>
              <a:srgbClr val="1E7FB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1593903" algn="ctr" rotWithShape="0">
                    <a:schemeClr val="bg2"/>
                  </a:outerShdw>
                </a:effectLst>
              </a14:hiddenEffects>
            </a:ext>
          </a:extLst>
        </p:spPr>
        <p:txBody>
          <a:bodyPr/>
          <a:lstStyle/>
          <a:p>
            <a:endParaRPr lang="en-US"/>
          </a:p>
        </p:txBody>
      </p:sp>
      <p:sp>
        <p:nvSpPr>
          <p:cNvPr id="7180" name="Rectangle 12"/>
          <p:cNvSpPr>
            <a:spLocks noChangeArrowheads="1"/>
          </p:cNvSpPr>
          <p:nvPr/>
        </p:nvSpPr>
        <p:spPr bwMode="auto">
          <a:xfrm>
            <a:off x="1588" y="6632575"/>
            <a:ext cx="10693400" cy="928688"/>
          </a:xfrm>
          <a:prstGeom prst="rect">
            <a:avLst/>
          </a:prstGeom>
          <a:solidFill>
            <a:srgbClr val="1E7FB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81" name="Rectangle 13"/>
          <p:cNvSpPr>
            <a:spLocks noChangeArrowheads="1"/>
          </p:cNvSpPr>
          <p:nvPr/>
        </p:nvSpPr>
        <p:spPr bwMode="auto">
          <a:xfrm>
            <a:off x="232013" y="6873141"/>
            <a:ext cx="5819538"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defTabSz="1042988" rtl="0"/>
            <a:r>
              <a:rPr lang="en-US" sz="1400" dirty="0" err="1" smtClean="0">
                <a:solidFill>
                  <a:srgbClr val="96CCEE"/>
                </a:solidFill>
                <a:latin typeface="Arial Narrow" pitchFamily="34" charset="0"/>
              </a:rPr>
              <a:t>Progrès</a:t>
            </a:r>
            <a:r>
              <a:rPr lang="en-US" sz="1400" baseline="0" dirty="0" smtClean="0">
                <a:solidFill>
                  <a:srgbClr val="96CCEE"/>
                </a:solidFill>
                <a:latin typeface="Arial Narrow" pitchFamily="34" charset="0"/>
              </a:rPr>
              <a:t>  </a:t>
            </a:r>
            <a:r>
              <a:rPr lang="en-US" sz="1400" baseline="0" dirty="0" err="1" smtClean="0">
                <a:solidFill>
                  <a:srgbClr val="96CCEE"/>
                </a:solidFill>
                <a:latin typeface="Arial Narrow" pitchFamily="34" charset="0"/>
              </a:rPr>
              <a:t>dans</a:t>
            </a:r>
            <a:r>
              <a:rPr lang="en-US" sz="1400" baseline="0" dirty="0" smtClean="0">
                <a:solidFill>
                  <a:srgbClr val="96CCEE"/>
                </a:solidFill>
                <a:latin typeface="Arial Narrow" pitchFamily="34" charset="0"/>
              </a:rPr>
              <a:t> la </a:t>
            </a:r>
            <a:r>
              <a:rPr lang="en-US" sz="1400" baseline="0" dirty="0" err="1" smtClean="0">
                <a:solidFill>
                  <a:srgbClr val="96CCEE"/>
                </a:solidFill>
                <a:latin typeface="Arial Narrow" pitchFamily="34" charset="0"/>
              </a:rPr>
              <a:t>p</a:t>
            </a:r>
            <a:r>
              <a:rPr lang="en-US" sz="1400" dirty="0" err="1" smtClean="0">
                <a:solidFill>
                  <a:srgbClr val="96CCEE"/>
                </a:solidFill>
                <a:latin typeface="Arial Narrow" pitchFamily="34" charset="0"/>
              </a:rPr>
              <a:t>révention</a:t>
            </a:r>
            <a:r>
              <a:rPr lang="en-US" sz="1400" dirty="0" smtClean="0">
                <a:solidFill>
                  <a:srgbClr val="96CCEE"/>
                </a:solidFill>
                <a:latin typeface="Arial Narrow" pitchFamily="34" charset="0"/>
              </a:rPr>
              <a:t> et</a:t>
            </a:r>
            <a:r>
              <a:rPr lang="en-US" sz="1400" baseline="0" dirty="0" smtClean="0">
                <a:solidFill>
                  <a:srgbClr val="96CCEE"/>
                </a:solidFill>
                <a:latin typeface="Arial Narrow" pitchFamily="34" charset="0"/>
              </a:rPr>
              <a:t> le </a:t>
            </a:r>
            <a:r>
              <a:rPr lang="en-US" sz="1400" baseline="0" dirty="0" err="1" smtClean="0">
                <a:solidFill>
                  <a:srgbClr val="96CCEE"/>
                </a:solidFill>
                <a:latin typeface="Arial Narrow" pitchFamily="34" charset="0"/>
              </a:rPr>
              <a:t>c</a:t>
            </a:r>
            <a:r>
              <a:rPr lang="en-US" sz="1400" dirty="0" err="1" smtClean="0">
                <a:solidFill>
                  <a:srgbClr val="96CCEE"/>
                </a:solidFill>
                <a:latin typeface="Arial Narrow" pitchFamily="34" charset="0"/>
              </a:rPr>
              <a:t>ontrôle</a:t>
            </a:r>
            <a:r>
              <a:rPr lang="en-US" sz="1400" baseline="0" dirty="0" smtClean="0">
                <a:solidFill>
                  <a:srgbClr val="96CCEE"/>
                </a:solidFill>
                <a:latin typeface="Arial Narrow" pitchFamily="34" charset="0"/>
              </a:rPr>
              <a:t> </a:t>
            </a:r>
            <a:r>
              <a:rPr lang="en-US" sz="1400" dirty="0" smtClean="0">
                <a:solidFill>
                  <a:srgbClr val="96CCEE"/>
                </a:solidFill>
                <a:latin typeface="Arial Narrow" pitchFamily="34" charset="0"/>
              </a:rPr>
              <a:t> des </a:t>
            </a:r>
            <a:r>
              <a:rPr lang="en-US" sz="1400" dirty="0" err="1" smtClean="0">
                <a:solidFill>
                  <a:srgbClr val="96CCEE"/>
                </a:solidFill>
                <a:latin typeface="Arial Narrow" pitchFamily="34" charset="0"/>
              </a:rPr>
              <a:t>produits</a:t>
            </a:r>
            <a:r>
              <a:rPr lang="en-US" sz="1400" dirty="0" smtClean="0">
                <a:solidFill>
                  <a:srgbClr val="96CCEE"/>
                </a:solidFill>
                <a:latin typeface="Arial Narrow" pitchFamily="34" charset="0"/>
              </a:rPr>
              <a:t> </a:t>
            </a:r>
            <a:r>
              <a:rPr lang="en-US" sz="1400" dirty="0" err="1" smtClean="0">
                <a:solidFill>
                  <a:srgbClr val="96CCEE"/>
                </a:solidFill>
                <a:latin typeface="Arial Narrow" pitchFamily="34" charset="0"/>
              </a:rPr>
              <a:t>médicaux</a:t>
            </a:r>
            <a:r>
              <a:rPr lang="en-US" sz="1400" dirty="0" smtClean="0">
                <a:solidFill>
                  <a:srgbClr val="96CCEE"/>
                </a:solidFill>
                <a:latin typeface="Arial Narrow" pitchFamily="34" charset="0"/>
              </a:rPr>
              <a:t> SSFFC</a:t>
            </a:r>
            <a:endParaRPr lang="en-US" sz="1400" dirty="0">
              <a:solidFill>
                <a:srgbClr val="96CCEE"/>
              </a:solidFill>
              <a:latin typeface="Arial Narrow" pitchFamily="34" charset="0"/>
            </a:endParaRPr>
          </a:p>
        </p:txBody>
      </p:sp>
      <p:pic>
        <p:nvPicPr>
          <p:cNvPr id="7185" name="Picture 17" descr="WHO-EN-white-H"/>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21575" y="6659563"/>
            <a:ext cx="2581275" cy="790575"/>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defTabSz="1042988" rtl="0" fontAlgn="base">
        <a:spcBef>
          <a:spcPct val="0"/>
        </a:spcBef>
        <a:spcAft>
          <a:spcPct val="0"/>
        </a:spcAft>
        <a:defRPr sz="4000" b="1">
          <a:solidFill>
            <a:srgbClr val="000066"/>
          </a:solidFill>
          <a:latin typeface="+mj-lt"/>
          <a:ea typeface="+mj-ea"/>
          <a:cs typeface="+mj-cs"/>
        </a:defRPr>
      </a:lvl1pPr>
      <a:lvl2pPr algn="ctr" defTabSz="1042988" rtl="0" fontAlgn="base">
        <a:spcBef>
          <a:spcPct val="0"/>
        </a:spcBef>
        <a:spcAft>
          <a:spcPct val="0"/>
        </a:spcAft>
        <a:defRPr sz="4000" b="1">
          <a:solidFill>
            <a:srgbClr val="000066"/>
          </a:solidFill>
          <a:latin typeface="Arial" charset="0"/>
          <a:cs typeface="Arial" charset="0"/>
        </a:defRPr>
      </a:lvl2pPr>
      <a:lvl3pPr algn="ctr" defTabSz="1042988" rtl="0" fontAlgn="base">
        <a:spcBef>
          <a:spcPct val="0"/>
        </a:spcBef>
        <a:spcAft>
          <a:spcPct val="0"/>
        </a:spcAft>
        <a:defRPr sz="4000" b="1">
          <a:solidFill>
            <a:srgbClr val="000066"/>
          </a:solidFill>
          <a:latin typeface="Arial" charset="0"/>
          <a:cs typeface="Arial" charset="0"/>
        </a:defRPr>
      </a:lvl3pPr>
      <a:lvl4pPr algn="ctr" defTabSz="1042988" rtl="0" fontAlgn="base">
        <a:spcBef>
          <a:spcPct val="0"/>
        </a:spcBef>
        <a:spcAft>
          <a:spcPct val="0"/>
        </a:spcAft>
        <a:defRPr sz="4000" b="1">
          <a:solidFill>
            <a:srgbClr val="000066"/>
          </a:solidFill>
          <a:latin typeface="Arial" charset="0"/>
          <a:cs typeface="Arial" charset="0"/>
        </a:defRPr>
      </a:lvl4pPr>
      <a:lvl5pPr algn="ctr" defTabSz="1042988" rtl="0" fontAlgn="base">
        <a:spcBef>
          <a:spcPct val="0"/>
        </a:spcBef>
        <a:spcAft>
          <a:spcPct val="0"/>
        </a:spcAft>
        <a:defRPr sz="4000" b="1">
          <a:solidFill>
            <a:srgbClr val="000066"/>
          </a:solidFill>
          <a:latin typeface="Arial" charset="0"/>
          <a:cs typeface="Arial" charset="0"/>
        </a:defRPr>
      </a:lvl5pPr>
      <a:lvl6pPr marL="457200" algn="ctr" defTabSz="1042988" rtl="0" fontAlgn="base">
        <a:spcBef>
          <a:spcPct val="0"/>
        </a:spcBef>
        <a:spcAft>
          <a:spcPct val="0"/>
        </a:spcAft>
        <a:defRPr sz="4000" b="1">
          <a:solidFill>
            <a:srgbClr val="000066"/>
          </a:solidFill>
          <a:latin typeface="Arial" charset="0"/>
          <a:cs typeface="Arial" charset="0"/>
        </a:defRPr>
      </a:lvl6pPr>
      <a:lvl7pPr marL="914400" algn="ctr" defTabSz="1042988" rtl="0" fontAlgn="base">
        <a:spcBef>
          <a:spcPct val="0"/>
        </a:spcBef>
        <a:spcAft>
          <a:spcPct val="0"/>
        </a:spcAft>
        <a:defRPr sz="4000" b="1">
          <a:solidFill>
            <a:srgbClr val="000066"/>
          </a:solidFill>
          <a:latin typeface="Arial" charset="0"/>
          <a:cs typeface="Arial" charset="0"/>
        </a:defRPr>
      </a:lvl7pPr>
      <a:lvl8pPr marL="1371600" algn="ctr" defTabSz="1042988" rtl="0" fontAlgn="base">
        <a:spcBef>
          <a:spcPct val="0"/>
        </a:spcBef>
        <a:spcAft>
          <a:spcPct val="0"/>
        </a:spcAft>
        <a:defRPr sz="4000" b="1">
          <a:solidFill>
            <a:srgbClr val="000066"/>
          </a:solidFill>
          <a:latin typeface="Arial" charset="0"/>
          <a:cs typeface="Arial" charset="0"/>
        </a:defRPr>
      </a:lvl8pPr>
      <a:lvl9pPr marL="1828800" algn="ctr" defTabSz="1042988" rtl="0" fontAlgn="base">
        <a:spcBef>
          <a:spcPct val="0"/>
        </a:spcBef>
        <a:spcAft>
          <a:spcPct val="0"/>
        </a:spcAft>
        <a:defRPr sz="4000" b="1">
          <a:solidFill>
            <a:srgbClr val="000066"/>
          </a:solidFill>
          <a:latin typeface="Arial" charset="0"/>
          <a:cs typeface="Arial" charset="0"/>
        </a:defRPr>
      </a:lvl9pPr>
    </p:titleStyle>
    <p:bodyStyle>
      <a:lvl1pPr marL="390525" indent="-390525" algn="l" defTabSz="1042988" rtl="0" fontAlgn="base">
        <a:spcBef>
          <a:spcPct val="80000"/>
        </a:spcBef>
        <a:spcAft>
          <a:spcPct val="0"/>
        </a:spcAft>
        <a:buClr>
          <a:srgbClr val="1E7FB8"/>
        </a:buClr>
        <a:buFont typeface="Wingdings" pitchFamily="2" charset="2"/>
        <a:buChar char="l"/>
        <a:defRPr sz="2800">
          <a:solidFill>
            <a:srgbClr val="000066"/>
          </a:solidFill>
          <a:latin typeface="+mn-lt"/>
          <a:ea typeface="+mn-ea"/>
          <a:cs typeface="+mn-cs"/>
        </a:defRPr>
      </a:lvl1pPr>
      <a:lvl2pPr marL="919163" indent="-322263" algn="l" defTabSz="1042988" rtl="0" fontAlgn="base">
        <a:spcBef>
          <a:spcPct val="20000"/>
        </a:spcBef>
        <a:spcAft>
          <a:spcPct val="0"/>
        </a:spcAft>
        <a:buClr>
          <a:srgbClr val="1E7FB8"/>
        </a:buClr>
        <a:buFont typeface="Arial" charset="0"/>
        <a:buChar char="–"/>
        <a:defRPr sz="2400">
          <a:solidFill>
            <a:srgbClr val="000066"/>
          </a:solidFill>
          <a:latin typeface="+mn-lt"/>
          <a:cs typeface="+mn-cs"/>
        </a:defRPr>
      </a:lvl2pPr>
      <a:lvl3pPr marL="1433513" indent="-307975" algn="l" defTabSz="1042988" rtl="0" fontAlgn="base">
        <a:spcBef>
          <a:spcPct val="20000"/>
        </a:spcBef>
        <a:spcAft>
          <a:spcPct val="0"/>
        </a:spcAft>
        <a:buClr>
          <a:srgbClr val="1E7FB8"/>
        </a:buClr>
        <a:buChar char="•"/>
        <a:defRPr sz="2400">
          <a:solidFill>
            <a:srgbClr val="000066"/>
          </a:solidFill>
          <a:latin typeface="Arial Narrow" pitchFamily="34" charset="0"/>
          <a:cs typeface="+mn-cs"/>
        </a:defRPr>
      </a:lvl3pPr>
      <a:lvl4pPr marL="1898650" indent="-258763" algn="l" defTabSz="1042988" rtl="0" fontAlgn="base">
        <a:spcBef>
          <a:spcPct val="20000"/>
        </a:spcBef>
        <a:spcAft>
          <a:spcPct val="0"/>
        </a:spcAft>
        <a:buClr>
          <a:srgbClr val="1E7FB8"/>
        </a:buClr>
        <a:buChar char="–"/>
        <a:defRPr sz="2400">
          <a:solidFill>
            <a:srgbClr val="000066"/>
          </a:solidFill>
          <a:latin typeface="Arial Narrow" pitchFamily="34" charset="0"/>
          <a:cs typeface="+mn-cs"/>
        </a:defRPr>
      </a:lvl4pPr>
      <a:lvl5pPr marL="2268538" indent="-165100" algn="r" defTabSz="1042988" rtl="1" fontAlgn="base">
        <a:spcBef>
          <a:spcPct val="20000"/>
        </a:spcBef>
        <a:spcAft>
          <a:spcPct val="0"/>
        </a:spcAft>
        <a:buChar char="»"/>
        <a:defRPr sz="2300">
          <a:solidFill>
            <a:srgbClr val="000066"/>
          </a:solidFill>
          <a:latin typeface="+mn-lt"/>
          <a:cs typeface="+mn-cs"/>
        </a:defRPr>
      </a:lvl5pPr>
      <a:lvl6pPr marL="2725738" indent="-165100" algn="r" defTabSz="1042988" rtl="1" fontAlgn="base">
        <a:spcBef>
          <a:spcPct val="20000"/>
        </a:spcBef>
        <a:spcAft>
          <a:spcPct val="0"/>
        </a:spcAft>
        <a:buChar char="»"/>
        <a:defRPr sz="2300">
          <a:solidFill>
            <a:srgbClr val="000066"/>
          </a:solidFill>
          <a:latin typeface="+mn-lt"/>
          <a:cs typeface="+mn-cs"/>
        </a:defRPr>
      </a:lvl6pPr>
      <a:lvl7pPr marL="3182938" indent="-165100" algn="r" defTabSz="1042988" rtl="1" fontAlgn="base">
        <a:spcBef>
          <a:spcPct val="20000"/>
        </a:spcBef>
        <a:spcAft>
          <a:spcPct val="0"/>
        </a:spcAft>
        <a:buChar char="»"/>
        <a:defRPr sz="2300">
          <a:solidFill>
            <a:srgbClr val="000066"/>
          </a:solidFill>
          <a:latin typeface="+mn-lt"/>
          <a:cs typeface="+mn-cs"/>
        </a:defRPr>
      </a:lvl7pPr>
      <a:lvl8pPr marL="3640138" indent="-165100" algn="r" defTabSz="1042988" rtl="1" fontAlgn="base">
        <a:spcBef>
          <a:spcPct val="20000"/>
        </a:spcBef>
        <a:spcAft>
          <a:spcPct val="0"/>
        </a:spcAft>
        <a:buChar char="»"/>
        <a:defRPr sz="2300">
          <a:solidFill>
            <a:srgbClr val="000066"/>
          </a:solidFill>
          <a:latin typeface="+mn-lt"/>
          <a:cs typeface="+mn-cs"/>
        </a:defRPr>
      </a:lvl8pPr>
      <a:lvl9pPr marL="4097338" indent="-165100" algn="r" defTabSz="1042988" rtl="1" fontAlgn="base">
        <a:spcBef>
          <a:spcPct val="20000"/>
        </a:spcBef>
        <a:spcAft>
          <a:spcPct val="0"/>
        </a:spcAft>
        <a:buChar char="»"/>
        <a:defRPr sz="2300">
          <a:solidFill>
            <a:srgbClr val="00006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34670" y="302802"/>
            <a:ext cx="9624060" cy="1260211"/>
          </a:xfrm>
          <a:prstGeom prst="rect">
            <a:avLst/>
          </a:prstGeom>
        </p:spPr>
        <p:txBody>
          <a:bodyPr vert="horz" lIns="104287" tIns="52144" rIns="104287" bIns="52144"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534670" y="1764295"/>
            <a:ext cx="9624060" cy="4990084"/>
          </a:xfrm>
          <a:prstGeom prst="rect">
            <a:avLst/>
          </a:prstGeom>
        </p:spPr>
        <p:txBody>
          <a:bodyPr vert="horz" lIns="104287" tIns="52144" rIns="104287" bIns="52144"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534671" y="7008172"/>
            <a:ext cx="2495127" cy="402567"/>
          </a:xfrm>
          <a:prstGeom prst="rect">
            <a:avLst/>
          </a:prstGeom>
        </p:spPr>
        <p:txBody>
          <a:bodyPr vert="horz" lIns="104287" tIns="52144" rIns="104287" bIns="52144" rtlCol="0" anchor="ctr"/>
          <a:lstStyle>
            <a:lvl1pPr algn="l">
              <a:defRPr sz="1400">
                <a:solidFill>
                  <a:schemeClr val="tx1">
                    <a:tint val="75000"/>
                  </a:schemeClr>
                </a:solidFill>
              </a:defRPr>
            </a:lvl1pPr>
          </a:lstStyle>
          <a:p>
            <a:fld id="{52EEF4BD-0CD2-46E0-88E6-6E3F7E23190C}" type="datetimeFigureOut">
              <a:rPr lang="fr-FR" smtClean="0"/>
              <a:pPr/>
              <a:t>17/12/2016</a:t>
            </a:fld>
            <a:endParaRPr lang="fr-FR"/>
          </a:p>
        </p:txBody>
      </p:sp>
      <p:sp>
        <p:nvSpPr>
          <p:cNvPr id="5" name="Espace réservé du pied de page 4"/>
          <p:cNvSpPr>
            <a:spLocks noGrp="1"/>
          </p:cNvSpPr>
          <p:nvPr>
            <p:ph type="ftr" sz="quarter" idx="3"/>
          </p:nvPr>
        </p:nvSpPr>
        <p:spPr>
          <a:xfrm>
            <a:off x="3653580" y="7008172"/>
            <a:ext cx="3386243" cy="402567"/>
          </a:xfrm>
          <a:prstGeom prst="rect">
            <a:avLst/>
          </a:prstGeom>
        </p:spPr>
        <p:txBody>
          <a:bodyPr vert="horz" lIns="104287" tIns="52144" rIns="104287" bIns="52144" rtlCol="0" anchor="ctr"/>
          <a:lstStyle>
            <a:lvl1pPr algn="ctr">
              <a:defRPr sz="14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7663603" y="7008172"/>
            <a:ext cx="2495127" cy="402567"/>
          </a:xfrm>
          <a:prstGeom prst="rect">
            <a:avLst/>
          </a:prstGeom>
        </p:spPr>
        <p:txBody>
          <a:bodyPr vert="horz" lIns="104287" tIns="52144" rIns="104287" bIns="52144" rtlCol="0" anchor="ctr"/>
          <a:lstStyle>
            <a:lvl1pPr algn="r">
              <a:defRPr sz="1400">
                <a:solidFill>
                  <a:schemeClr val="tx1">
                    <a:tint val="75000"/>
                  </a:schemeClr>
                </a:solidFill>
              </a:defRPr>
            </a:lvl1pPr>
          </a:lstStyle>
          <a:p>
            <a:fld id="{557F78B5-116B-40FE-A8A4-B5A30EF5C4F0}" type="slidenum">
              <a:rPr lang="fr-FR" smtClean="0"/>
              <a:pPr/>
              <a:t>‹N°›</a:t>
            </a:fld>
            <a:endParaRPr lang="fr-FR"/>
          </a:p>
        </p:txBody>
      </p:sp>
    </p:spTree>
    <p:extLst>
      <p:ext uri="{BB962C8B-B14F-4D97-AF65-F5344CB8AC3E}">
        <p14:creationId xmlns:p14="http://schemas.microsoft.com/office/powerpoint/2010/main" val="17544959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1042872" rtl="0" eaLnBrk="1" latinLnBrk="0" hangingPunct="1">
        <a:spcBef>
          <a:spcPct val="0"/>
        </a:spcBef>
        <a:buNone/>
        <a:defRPr sz="5000" kern="1200">
          <a:solidFill>
            <a:schemeClr val="tx1"/>
          </a:solidFill>
          <a:latin typeface="+mj-lt"/>
          <a:ea typeface="+mj-ea"/>
          <a:cs typeface="+mj-cs"/>
        </a:defRPr>
      </a:lvl1pPr>
    </p:titleStyle>
    <p:bodyStyle>
      <a:lvl1pPr marL="391076" indent="-391076" algn="l" defTabSz="1042872"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1pPr>
      <a:lvl2pPr marL="847334" indent="-325898" algn="l" defTabSz="1042872"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2pPr>
      <a:lvl3pPr marL="1303590" indent="-260718" algn="l" defTabSz="1042872"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3pPr>
      <a:lvl4pPr marL="1825026" indent="-260718" algn="l" defTabSz="1042872"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4pPr>
      <a:lvl5pPr marL="2346462" indent="-260718" algn="l" defTabSz="1042872"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5pPr>
      <a:lvl6pPr marL="2867898" indent="-260718" algn="l" defTabSz="1042872"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6pPr>
      <a:lvl7pPr marL="3389333" indent="-260718" algn="l" defTabSz="1042872"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3910770" indent="-260718" algn="l" defTabSz="1042872"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432206" indent="-260718" algn="l" defTabSz="1042872"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p:bodyStyle>
    <p:otherStyle>
      <a:defPPr>
        <a:defRPr lang="fr-FR"/>
      </a:defPPr>
      <a:lvl1pPr marL="0" algn="l" defTabSz="1042872" rtl="0" eaLnBrk="1" latinLnBrk="0" hangingPunct="1">
        <a:defRPr sz="2100" kern="1200">
          <a:solidFill>
            <a:schemeClr val="tx1"/>
          </a:solidFill>
          <a:latin typeface="+mn-lt"/>
          <a:ea typeface="+mn-ea"/>
          <a:cs typeface="+mn-cs"/>
        </a:defRPr>
      </a:lvl1pPr>
      <a:lvl2pPr marL="521436" algn="l" defTabSz="1042872" rtl="0" eaLnBrk="1" latinLnBrk="0" hangingPunct="1">
        <a:defRPr sz="2100" kern="1200">
          <a:solidFill>
            <a:schemeClr val="tx1"/>
          </a:solidFill>
          <a:latin typeface="+mn-lt"/>
          <a:ea typeface="+mn-ea"/>
          <a:cs typeface="+mn-cs"/>
        </a:defRPr>
      </a:lvl2pPr>
      <a:lvl3pPr marL="1042872" algn="l" defTabSz="1042872" rtl="0" eaLnBrk="1" latinLnBrk="0" hangingPunct="1">
        <a:defRPr sz="2100" kern="1200">
          <a:solidFill>
            <a:schemeClr val="tx1"/>
          </a:solidFill>
          <a:latin typeface="+mn-lt"/>
          <a:ea typeface="+mn-ea"/>
          <a:cs typeface="+mn-cs"/>
        </a:defRPr>
      </a:lvl3pPr>
      <a:lvl4pPr marL="1564308" algn="l" defTabSz="1042872" rtl="0" eaLnBrk="1" latinLnBrk="0" hangingPunct="1">
        <a:defRPr sz="2100" kern="1200">
          <a:solidFill>
            <a:schemeClr val="tx1"/>
          </a:solidFill>
          <a:latin typeface="+mn-lt"/>
          <a:ea typeface="+mn-ea"/>
          <a:cs typeface="+mn-cs"/>
        </a:defRPr>
      </a:lvl4pPr>
      <a:lvl5pPr marL="2085744" algn="l" defTabSz="1042872" rtl="0" eaLnBrk="1" latinLnBrk="0" hangingPunct="1">
        <a:defRPr sz="2100" kern="1200">
          <a:solidFill>
            <a:schemeClr val="tx1"/>
          </a:solidFill>
          <a:latin typeface="+mn-lt"/>
          <a:ea typeface="+mn-ea"/>
          <a:cs typeface="+mn-cs"/>
        </a:defRPr>
      </a:lvl5pPr>
      <a:lvl6pPr marL="2607179" algn="l" defTabSz="1042872" rtl="0" eaLnBrk="1" latinLnBrk="0" hangingPunct="1">
        <a:defRPr sz="2100" kern="1200">
          <a:solidFill>
            <a:schemeClr val="tx1"/>
          </a:solidFill>
          <a:latin typeface="+mn-lt"/>
          <a:ea typeface="+mn-ea"/>
          <a:cs typeface="+mn-cs"/>
        </a:defRPr>
      </a:lvl6pPr>
      <a:lvl7pPr marL="3128616" algn="l" defTabSz="1042872" rtl="0" eaLnBrk="1" latinLnBrk="0" hangingPunct="1">
        <a:defRPr sz="2100" kern="1200">
          <a:solidFill>
            <a:schemeClr val="tx1"/>
          </a:solidFill>
          <a:latin typeface="+mn-lt"/>
          <a:ea typeface="+mn-ea"/>
          <a:cs typeface="+mn-cs"/>
        </a:defRPr>
      </a:lvl7pPr>
      <a:lvl8pPr marL="3650052" algn="l" defTabSz="1042872" rtl="0" eaLnBrk="1" latinLnBrk="0" hangingPunct="1">
        <a:defRPr sz="2100" kern="1200">
          <a:solidFill>
            <a:schemeClr val="tx1"/>
          </a:solidFill>
          <a:latin typeface="+mn-lt"/>
          <a:ea typeface="+mn-ea"/>
          <a:cs typeface="+mn-cs"/>
        </a:defRPr>
      </a:lvl8pPr>
      <a:lvl9pPr marL="4171487" algn="l" defTabSz="1042872"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3.pn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3.pn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3.pn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3.pn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3.png"/><Relationship Id="rId1" Type="http://schemas.openxmlformats.org/officeDocument/2006/relationships/slideLayout" Target="../slideLayouts/slideLayout13.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Espace réservé du contenu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321321" y="5685406"/>
            <a:ext cx="1292474" cy="1524217"/>
          </a:xfrm>
          <a:prstGeom prst="rect">
            <a:avLst/>
          </a:prstGeom>
          <a:effectLst>
            <a:reflection stA="0" endPos="65000" dist="50800" dir="5400000" sy="-100000" algn="bl" rotWithShape="0"/>
          </a:effectLst>
        </p:spPr>
      </p:pic>
      <p:sp>
        <p:nvSpPr>
          <p:cNvPr id="5" name="Rectangle 4"/>
          <p:cNvSpPr/>
          <p:nvPr/>
        </p:nvSpPr>
        <p:spPr>
          <a:xfrm>
            <a:off x="186689" y="5844531"/>
            <a:ext cx="1459231" cy="142962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re 1"/>
          <p:cNvSpPr txBox="1">
            <a:spLocks/>
          </p:cNvSpPr>
          <p:nvPr/>
        </p:nvSpPr>
        <p:spPr>
          <a:xfrm>
            <a:off x="396240" y="311473"/>
            <a:ext cx="9768839" cy="1650678"/>
          </a:xfrm>
          <a:prstGeom prst="rect">
            <a:avLst/>
          </a:prstGeom>
        </p:spPr>
        <p:txBody>
          <a:bodyPr>
            <a:no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lnSpc>
                <a:spcPct val="150000"/>
              </a:lnSpc>
            </a:pPr>
            <a:r>
              <a:rPr lang="fr-FR" sz="3200" dirty="0" smtClean="0">
                <a:solidFill>
                  <a:schemeClr val="accent2"/>
                </a:solidFill>
                <a:latin typeface="Arial"/>
              </a:rPr>
              <a:t>3</a:t>
            </a:r>
            <a:r>
              <a:rPr lang="fr-FR" sz="3200" baseline="30000" dirty="0" smtClean="0">
                <a:solidFill>
                  <a:schemeClr val="accent2"/>
                </a:solidFill>
                <a:latin typeface="Arial"/>
              </a:rPr>
              <a:t>ème</a:t>
            </a:r>
            <a:r>
              <a:rPr lang="fr-FR" sz="3200" dirty="0" smtClean="0">
                <a:solidFill>
                  <a:schemeClr val="accent2"/>
                </a:solidFill>
                <a:latin typeface="Arial"/>
              </a:rPr>
              <a:t> Journée Scientifique Conjointe au 2</a:t>
            </a:r>
            <a:r>
              <a:rPr lang="fr-FR" sz="3200" baseline="30000" dirty="0" smtClean="0">
                <a:solidFill>
                  <a:schemeClr val="accent2"/>
                </a:solidFill>
                <a:latin typeface="Arial"/>
              </a:rPr>
              <a:t>ème</a:t>
            </a:r>
            <a:r>
              <a:rPr lang="fr-FR" sz="3200" dirty="0" smtClean="0">
                <a:solidFill>
                  <a:schemeClr val="accent2"/>
                </a:solidFill>
                <a:latin typeface="Arial"/>
              </a:rPr>
              <a:t> Congrès National du SYNAPHARM</a:t>
            </a:r>
            <a:r>
              <a:rPr lang="fr-FR" sz="3200" i="1" dirty="0" smtClean="0">
                <a:solidFill>
                  <a:srgbClr val="292934"/>
                </a:solidFill>
                <a:effectLst>
                  <a:outerShdw blurRad="38100" dist="38100" dir="2700000" algn="tl">
                    <a:srgbClr val="000000">
                      <a:alpha val="43137"/>
                    </a:srgbClr>
                  </a:outerShdw>
                </a:effectLst>
                <a:latin typeface="Arial"/>
              </a:rPr>
              <a:t/>
            </a:r>
            <a:br>
              <a:rPr lang="fr-FR" sz="3200" i="1" dirty="0" smtClean="0">
                <a:solidFill>
                  <a:srgbClr val="292934"/>
                </a:solidFill>
                <a:effectLst>
                  <a:outerShdw blurRad="38100" dist="38100" dir="2700000" algn="tl">
                    <a:srgbClr val="000000">
                      <a:alpha val="43137"/>
                    </a:srgbClr>
                  </a:outerShdw>
                </a:effectLst>
                <a:latin typeface="Arial"/>
              </a:rPr>
            </a:br>
            <a:r>
              <a:rPr lang="fr-FR" sz="3200" i="1" dirty="0" smtClean="0">
                <a:solidFill>
                  <a:srgbClr val="292934"/>
                </a:solidFill>
                <a:effectLst>
                  <a:outerShdw blurRad="38100" dist="38100" dir="2700000" algn="tl">
                    <a:srgbClr val="000000">
                      <a:alpha val="43137"/>
                    </a:srgbClr>
                  </a:outerShdw>
                </a:effectLst>
                <a:latin typeface="Arial"/>
              </a:rPr>
              <a:t> </a:t>
            </a:r>
            <a:endParaRPr lang="fr-FR" sz="3200" i="1" dirty="0">
              <a:solidFill>
                <a:srgbClr val="292934"/>
              </a:solidFill>
              <a:effectLst>
                <a:outerShdw blurRad="38100" dist="38100" dir="2700000" algn="tl">
                  <a:srgbClr val="000000">
                    <a:alpha val="43137"/>
                  </a:srgbClr>
                </a:outerShdw>
              </a:effectLst>
              <a:latin typeface="Arial"/>
            </a:endParaRPr>
          </a:p>
        </p:txBody>
      </p:sp>
      <p:sp>
        <p:nvSpPr>
          <p:cNvPr id="9" name="ZoneTexte 8"/>
          <p:cNvSpPr txBox="1"/>
          <p:nvPr/>
        </p:nvSpPr>
        <p:spPr>
          <a:xfrm>
            <a:off x="3893613" y="6378626"/>
            <a:ext cx="3440365" cy="830997"/>
          </a:xfrm>
          <a:prstGeom prst="rect">
            <a:avLst/>
          </a:prstGeom>
          <a:noFill/>
        </p:spPr>
        <p:txBody>
          <a:bodyPr wrap="none" rtlCol="0">
            <a:spAutoFit/>
          </a:bodyPr>
          <a:lstStyle/>
          <a:p>
            <a:pPr algn="ctr"/>
            <a:endParaRPr lang="fr-FR" sz="2400" dirty="0" smtClean="0">
              <a:solidFill>
                <a:schemeClr val="accent2"/>
              </a:solidFill>
              <a:latin typeface="Arial"/>
            </a:endParaRPr>
          </a:p>
          <a:p>
            <a:pPr algn="ctr"/>
            <a:r>
              <a:rPr lang="fr-FR" sz="2400" dirty="0" smtClean="0">
                <a:solidFill>
                  <a:schemeClr val="accent2"/>
                </a:solidFill>
                <a:latin typeface="Arial"/>
              </a:rPr>
              <a:t>17&amp;18 Décembre </a:t>
            </a:r>
            <a:r>
              <a:rPr lang="fr-FR" sz="2400" dirty="0">
                <a:solidFill>
                  <a:schemeClr val="accent2"/>
                </a:solidFill>
                <a:latin typeface="Arial"/>
              </a:rPr>
              <a:t>2016</a:t>
            </a:r>
            <a:endParaRPr lang="en-US" sz="2400" dirty="0">
              <a:solidFill>
                <a:schemeClr val="accent2"/>
              </a:solidFill>
            </a:endParaRPr>
          </a:p>
        </p:txBody>
      </p:sp>
      <p:sp>
        <p:nvSpPr>
          <p:cNvPr id="10" name="Rectangle 9"/>
          <p:cNvSpPr/>
          <p:nvPr/>
        </p:nvSpPr>
        <p:spPr>
          <a:xfrm>
            <a:off x="528796" y="2105025"/>
            <a:ext cx="9189720" cy="1569660"/>
          </a:xfrm>
          <a:prstGeom prst="rect">
            <a:avLst/>
          </a:prstGeom>
        </p:spPr>
        <p:txBody>
          <a:bodyPr wrap="square">
            <a:spAutoFit/>
          </a:bodyPr>
          <a:lstStyle/>
          <a:p>
            <a:pPr algn="ctr" defTabSz="1042988" rtl="0"/>
            <a:r>
              <a:rPr lang="fr-FR" sz="32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Aspects Réglementaires des Etablissements d’importation ou de vente en gros de produits pharmaceutiques</a:t>
            </a:r>
            <a:endParaRPr lang="en-US" sz="3200" dirty="0">
              <a:solidFill>
                <a:schemeClr val="accent2"/>
              </a:solidFill>
            </a:endParaRPr>
          </a:p>
        </p:txBody>
      </p:sp>
      <p:pic>
        <p:nvPicPr>
          <p:cNvPr id="1026" name="Picture 2" descr="C:\Users\KEITA\Pictures\Emblème du Mali — Wikipédia_fichiers\200px-Coat_of_arms_of_Mali.png"/>
          <p:cNvPicPr>
            <a:picLocks noChangeAspect="1" noChangeArrowheads="1"/>
          </p:cNvPicPr>
          <p:nvPr/>
        </p:nvPicPr>
        <p:blipFill>
          <a:blip r:embed="rId3"/>
          <a:srcRect/>
          <a:stretch>
            <a:fillRect/>
          </a:stretch>
        </p:blipFill>
        <p:spPr bwMode="auto">
          <a:xfrm>
            <a:off x="186689" y="5852142"/>
            <a:ext cx="1459231" cy="1422012"/>
          </a:xfrm>
          <a:prstGeom prst="rect">
            <a:avLst/>
          </a:prstGeom>
          <a:noFill/>
        </p:spPr>
      </p:pic>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90953" y="5844531"/>
            <a:ext cx="1655127" cy="14296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17281" y="5823179"/>
            <a:ext cx="1828800" cy="145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a:xfrm>
            <a:off x="495579" y="3863340"/>
            <a:ext cx="9256154" cy="1446550"/>
          </a:xfrm>
          <a:prstGeom prst="rect">
            <a:avLst/>
          </a:prstGeom>
        </p:spPr>
        <p:txBody>
          <a:bodyPr wrap="square">
            <a:spAutoFit/>
          </a:bodyPr>
          <a:lstStyle/>
          <a:p>
            <a:pPr algn="ctr" defTabSz="1042988" rtl="0"/>
            <a:r>
              <a:rPr lang="fr-FR" sz="2800" dirty="0" smtClean="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Dr Nagazanga DEMBELE                           </a:t>
            </a:r>
          </a:p>
          <a:p>
            <a:pPr algn="ctr" defTabSz="1042988" rtl="0"/>
            <a:r>
              <a:rPr lang="fr-FR" sz="2800" dirty="0" smtClean="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 Dr Mahamadou O MAÏGA</a:t>
            </a:r>
          </a:p>
          <a:p>
            <a:pPr algn="ctr" defTabSz="1042988" rtl="0"/>
            <a:r>
              <a:rPr lang="fr-FR" sz="2800" dirty="0" smtClean="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Pour la DPM</a:t>
            </a:r>
            <a:r>
              <a:rPr lang="fr-FR" sz="3200" dirty="0" smtClean="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                         </a:t>
            </a:r>
          </a:p>
        </p:txBody>
      </p:sp>
    </p:spTree>
    <p:extLst>
      <p:ext uri="{BB962C8B-B14F-4D97-AF65-F5344CB8AC3E}">
        <p14:creationId xmlns:p14="http://schemas.microsoft.com/office/powerpoint/2010/main" val="32244095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ln>
            <a:solidFill>
              <a:schemeClr val="tx2">
                <a:lumMod val="50000"/>
              </a:schemeClr>
            </a:solidFill>
          </a:ln>
        </p:spPr>
        <p:txBody>
          <a:bodyPr>
            <a:normAutofit/>
          </a:bodyPr>
          <a:lstStyle/>
          <a:p>
            <a:r>
              <a:rPr lang="en-US" sz="3600" b="1" dirty="0" smtClean="0">
                <a:solidFill>
                  <a:schemeClr val="accent2"/>
                </a:solidFill>
              </a:rPr>
              <a:t>PLAN</a:t>
            </a:r>
            <a:endParaRPr lang="en-US" sz="3600" b="1" dirty="0">
              <a:solidFill>
                <a:schemeClr val="accent2"/>
              </a:solidFill>
            </a:endParaRPr>
          </a:p>
        </p:txBody>
      </p:sp>
      <p:pic>
        <p:nvPicPr>
          <p:cNvPr id="8" name="Picture 2" descr="C:\Users\KEITA\Pictures\Emblème du Mali — Wikipédia_fichiers\200px-Coat_of_arms_of_Mali.png"/>
          <p:cNvPicPr>
            <a:picLocks noChangeAspect="1" noChangeArrowheads="1"/>
          </p:cNvPicPr>
          <p:nvPr/>
        </p:nvPicPr>
        <p:blipFill>
          <a:blip r:embed="rId2"/>
          <a:srcRect/>
          <a:stretch>
            <a:fillRect/>
          </a:stretch>
        </p:blipFill>
        <p:spPr bwMode="auto">
          <a:xfrm>
            <a:off x="462280" y="5867399"/>
            <a:ext cx="1381760" cy="1328103"/>
          </a:xfrm>
          <a:prstGeom prst="rect">
            <a:avLst/>
          </a:prstGeom>
          <a:noFill/>
        </p:spPr>
      </p:pic>
      <p:sp>
        <p:nvSpPr>
          <p:cNvPr id="3" name="Espace réservé du contenu 2"/>
          <p:cNvSpPr>
            <a:spLocks noGrp="1"/>
          </p:cNvSpPr>
          <p:nvPr>
            <p:ph idx="1"/>
          </p:nvPr>
        </p:nvSpPr>
        <p:spPr>
          <a:xfrm>
            <a:off x="1153160" y="1764295"/>
            <a:ext cx="9005570" cy="4990084"/>
          </a:xfrm>
        </p:spPr>
        <p:txBody>
          <a:bodyPr/>
          <a:lstStyle/>
          <a:p>
            <a:pPr>
              <a:buBlip>
                <a:blip r:embed="rId3"/>
              </a:buBlip>
              <a:defRPr/>
            </a:pPr>
            <a:r>
              <a:rPr lang="fr-FR" sz="4000" dirty="0" smtClean="0">
                <a:cs typeface="Times New Roman" panose="02020603050405020304" pitchFamily="18" charset="0"/>
              </a:rPr>
              <a:t>Rappel</a:t>
            </a:r>
          </a:p>
          <a:p>
            <a:pPr>
              <a:buBlip>
                <a:blip r:embed="rId3"/>
              </a:buBlip>
              <a:defRPr/>
            </a:pPr>
            <a:r>
              <a:rPr lang="fr-FR" altLang="fr-FR" sz="4000" dirty="0" smtClean="0">
                <a:cs typeface="Times New Roman" panose="02020603050405020304" pitchFamily="18" charset="0"/>
              </a:rPr>
              <a:t>Réglementation </a:t>
            </a:r>
            <a:r>
              <a:rPr lang="fr-FR" altLang="fr-FR" sz="4000" dirty="0">
                <a:cs typeface="Times New Roman" panose="02020603050405020304" pitchFamily="18" charset="0"/>
              </a:rPr>
              <a:t>nationale et D</a:t>
            </a:r>
            <a:r>
              <a:rPr lang="fr-FR" altLang="fr-FR" sz="4000" dirty="0" smtClean="0">
                <a:cs typeface="Times New Roman" panose="02020603050405020304" pitchFamily="18" charset="0"/>
              </a:rPr>
              <a:t>irectives </a:t>
            </a:r>
            <a:r>
              <a:rPr lang="fr-FR" altLang="fr-FR" sz="4000" dirty="0">
                <a:cs typeface="Times New Roman" panose="02020603050405020304" pitchFamily="18" charset="0"/>
              </a:rPr>
              <a:t>sous </a:t>
            </a:r>
            <a:r>
              <a:rPr lang="fr-FR" altLang="fr-FR" sz="4000" dirty="0" smtClean="0">
                <a:cs typeface="Times New Roman" panose="02020603050405020304" pitchFamily="18" charset="0"/>
              </a:rPr>
              <a:t>régionales</a:t>
            </a:r>
          </a:p>
          <a:p>
            <a:pPr>
              <a:buBlip>
                <a:blip r:embed="rId3"/>
              </a:buBlip>
              <a:defRPr/>
            </a:pPr>
            <a:r>
              <a:rPr lang="fr-FR" altLang="fr-FR" sz="4000" dirty="0" smtClean="0">
                <a:cs typeface="Times New Roman" panose="02020603050405020304" pitchFamily="18" charset="0"/>
              </a:rPr>
              <a:t>Difficultés </a:t>
            </a:r>
          </a:p>
          <a:p>
            <a:pPr>
              <a:buBlip>
                <a:blip r:embed="rId3"/>
              </a:buBlip>
              <a:defRPr/>
            </a:pPr>
            <a:r>
              <a:rPr lang="en-US" altLang="fr-FR" sz="4000" dirty="0" smtClean="0">
                <a:cs typeface="Times New Roman" panose="02020603050405020304" pitchFamily="18" charset="0"/>
              </a:rPr>
              <a:t>Récommandations</a:t>
            </a:r>
          </a:p>
          <a:p>
            <a:pPr>
              <a:buBlip>
                <a:blip r:embed="rId3"/>
              </a:buBlip>
              <a:defRPr/>
            </a:pPr>
            <a:r>
              <a:rPr lang="en-US" altLang="fr-FR" sz="4000" dirty="0" smtClean="0">
                <a:cs typeface="Times New Roman" panose="02020603050405020304" pitchFamily="18" charset="0"/>
              </a:rPr>
              <a:t>Conclusion</a:t>
            </a:r>
            <a:endParaRPr lang="en-US" altLang="fr-FR" sz="4000" dirty="0">
              <a:cs typeface="Times New Roman" panose="02020603050405020304" pitchFamily="18" charset="0"/>
            </a:endParaRPr>
          </a:p>
        </p:txBody>
      </p:sp>
      <p:pic>
        <p:nvPicPr>
          <p:cNvPr id="20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9640" y="5867398"/>
            <a:ext cx="1981200" cy="1328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02765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4670" y="302803"/>
            <a:ext cx="9624060" cy="706848"/>
          </a:xfrm>
          <a:ln>
            <a:solidFill>
              <a:schemeClr val="tx2">
                <a:lumMod val="50000"/>
              </a:schemeClr>
            </a:solidFill>
          </a:ln>
        </p:spPr>
        <p:txBody>
          <a:bodyPr>
            <a:normAutofit/>
          </a:bodyPr>
          <a:lstStyle/>
          <a:p>
            <a:r>
              <a:rPr lang="en-US" sz="3600" b="1" dirty="0" smtClean="0">
                <a:solidFill>
                  <a:schemeClr val="accent2"/>
                </a:solidFill>
              </a:rPr>
              <a:t>RAPPELS 1/3 </a:t>
            </a:r>
            <a:endParaRPr lang="en-US" sz="3600" b="1" dirty="0">
              <a:solidFill>
                <a:schemeClr val="accent2"/>
              </a:solidFill>
            </a:endParaRPr>
          </a:p>
        </p:txBody>
      </p:sp>
      <p:pic>
        <p:nvPicPr>
          <p:cNvPr id="8" name="Picture 2" descr="C:\Users\KEITA\Pictures\Emblème du Mali — Wikipédia_fichiers\200px-Coat_of_arms_of_Mali.png"/>
          <p:cNvPicPr>
            <a:picLocks noChangeAspect="1" noChangeArrowheads="1"/>
          </p:cNvPicPr>
          <p:nvPr/>
        </p:nvPicPr>
        <p:blipFill>
          <a:blip r:embed="rId2"/>
          <a:srcRect/>
          <a:stretch>
            <a:fillRect/>
          </a:stretch>
        </p:blipFill>
        <p:spPr bwMode="auto">
          <a:xfrm>
            <a:off x="462280" y="5867399"/>
            <a:ext cx="1381760" cy="1328103"/>
          </a:xfrm>
          <a:prstGeom prst="rect">
            <a:avLst/>
          </a:prstGeom>
          <a:noFill/>
        </p:spPr>
      </p:pic>
      <p:sp>
        <p:nvSpPr>
          <p:cNvPr id="3" name="Espace réservé du contenu 2"/>
          <p:cNvSpPr>
            <a:spLocks noGrp="1"/>
          </p:cNvSpPr>
          <p:nvPr>
            <p:ph idx="1"/>
          </p:nvPr>
        </p:nvSpPr>
        <p:spPr>
          <a:xfrm>
            <a:off x="0" y="1247776"/>
            <a:ext cx="10693400" cy="5947726"/>
          </a:xfrm>
        </p:spPr>
        <p:txBody>
          <a:bodyPr>
            <a:normAutofit/>
          </a:bodyPr>
          <a:lstStyle/>
          <a:p>
            <a:pPr marL="0" indent="0" algn="just">
              <a:buNone/>
            </a:pPr>
            <a:r>
              <a:rPr lang="en-US" sz="3200" b="1" u="sng" dirty="0" smtClean="0">
                <a:solidFill>
                  <a:schemeClr val="accent2"/>
                </a:solidFill>
              </a:rPr>
              <a:t>DPM</a:t>
            </a:r>
            <a:endParaRPr lang="en-US" sz="3200" b="1" dirty="0">
              <a:solidFill>
                <a:schemeClr val="accent2"/>
              </a:solidFill>
            </a:endParaRPr>
          </a:p>
          <a:p>
            <a:pPr algn="just">
              <a:spcBef>
                <a:spcPts val="0"/>
              </a:spcBef>
            </a:pPr>
            <a:r>
              <a:rPr lang="fr-FR" sz="2400" b="1" dirty="0">
                <a:solidFill>
                  <a:srgbClr val="000066"/>
                </a:solidFill>
              </a:rPr>
              <a:t>Loi </a:t>
            </a:r>
            <a:r>
              <a:rPr lang="fr-FR" sz="2400" b="1" dirty="0" smtClean="0">
                <a:solidFill>
                  <a:srgbClr val="000066"/>
                </a:solidFill>
              </a:rPr>
              <a:t>n° 01-040/AN-RM </a:t>
            </a:r>
            <a:r>
              <a:rPr lang="fr-FR" sz="2400" b="1" dirty="0">
                <a:solidFill>
                  <a:srgbClr val="000066"/>
                </a:solidFill>
              </a:rPr>
              <a:t>du 07 juin 2001 </a:t>
            </a:r>
            <a:r>
              <a:rPr lang="fr-FR" sz="2400" dirty="0"/>
              <a:t>portant ratification de l’Ordonnance </a:t>
            </a:r>
            <a:r>
              <a:rPr lang="fr-FR" sz="2400" dirty="0" smtClean="0"/>
              <a:t>n° 00-039/P-RM </a:t>
            </a:r>
            <a:r>
              <a:rPr lang="fr-FR" sz="2400" dirty="0"/>
              <a:t>du 20 septembre </a:t>
            </a:r>
            <a:r>
              <a:rPr lang="fr-FR" sz="2400" dirty="0" smtClean="0"/>
              <a:t>2000,</a:t>
            </a:r>
            <a:r>
              <a:rPr lang="fr-FR" sz="2400" dirty="0"/>
              <a:t> portant </a:t>
            </a:r>
            <a:r>
              <a:rPr lang="fr-FR" sz="2400" dirty="0" smtClean="0"/>
              <a:t>création</a:t>
            </a:r>
          </a:p>
          <a:p>
            <a:pPr algn="just">
              <a:spcBef>
                <a:spcPts val="0"/>
              </a:spcBef>
            </a:pPr>
            <a:endParaRPr lang="fr-FR" sz="2400" dirty="0" smtClean="0"/>
          </a:p>
          <a:p>
            <a:pPr algn="just">
              <a:spcBef>
                <a:spcPts val="0"/>
              </a:spcBef>
            </a:pPr>
            <a:r>
              <a:rPr lang="fr-FR" sz="2400" b="1" dirty="0">
                <a:solidFill>
                  <a:srgbClr val="000066"/>
                </a:solidFill>
              </a:rPr>
              <a:t>Décret N°2011-753/P-RM du 17 novembre </a:t>
            </a:r>
            <a:r>
              <a:rPr lang="fr-FR" sz="2400" b="1" dirty="0" smtClean="0">
                <a:solidFill>
                  <a:srgbClr val="000066"/>
                </a:solidFill>
              </a:rPr>
              <a:t>2011 </a:t>
            </a:r>
            <a:r>
              <a:rPr lang="fr-FR" sz="2400" dirty="0" smtClean="0"/>
              <a:t>modifiant le </a:t>
            </a:r>
            <a:r>
              <a:rPr lang="fr-FR" sz="2400" dirty="0"/>
              <a:t>décret N°00-585/P-RM du 23 novembre </a:t>
            </a:r>
            <a:r>
              <a:rPr lang="fr-FR" sz="2400" dirty="0" smtClean="0"/>
              <a:t>2000, portant </a:t>
            </a:r>
            <a:r>
              <a:rPr lang="fr-FR" sz="2400" dirty="0"/>
              <a:t>organisation et modalités de fonctionnement </a:t>
            </a:r>
            <a:r>
              <a:rPr lang="fr-FR" sz="2400" dirty="0" smtClean="0"/>
              <a:t>de la DPM</a:t>
            </a:r>
          </a:p>
          <a:p>
            <a:pPr algn="just">
              <a:spcBef>
                <a:spcPts val="0"/>
              </a:spcBef>
            </a:pPr>
            <a:endParaRPr lang="fr-FR" sz="2400" dirty="0" smtClean="0"/>
          </a:p>
          <a:p>
            <a:pPr algn="just">
              <a:spcBef>
                <a:spcPts val="0"/>
              </a:spcBef>
            </a:pPr>
            <a:r>
              <a:rPr lang="fr-FR" sz="2400" b="1" dirty="0" smtClean="0">
                <a:solidFill>
                  <a:srgbClr val="000066"/>
                </a:solidFill>
              </a:rPr>
              <a:t>Trois (03) divisions: </a:t>
            </a:r>
            <a:r>
              <a:rPr lang="fr-FR" sz="2400" dirty="0" smtClean="0">
                <a:solidFill>
                  <a:srgbClr val="000066"/>
                </a:solidFill>
              </a:rPr>
              <a:t>Réglementation, AQEM et Laboratoire d’Analyses Biomédicales</a:t>
            </a:r>
          </a:p>
          <a:p>
            <a:pPr algn="just">
              <a:spcBef>
                <a:spcPts val="0"/>
              </a:spcBef>
            </a:pPr>
            <a:r>
              <a:rPr lang="fr-FR" sz="2400" b="1" dirty="0" smtClean="0">
                <a:solidFill>
                  <a:srgbClr val="000066"/>
                </a:solidFill>
              </a:rPr>
              <a:t>Missions: </a:t>
            </a:r>
            <a:r>
              <a:rPr lang="fr-FR" sz="2400" dirty="0" smtClean="0">
                <a:solidFill>
                  <a:srgbClr val="000066"/>
                </a:solidFill>
              </a:rPr>
              <a:t>Réglementation pharmaceutique et Mise en œuvre de la PPN</a:t>
            </a:r>
            <a:endParaRPr lang="fr-FR" dirty="0">
              <a:solidFill>
                <a:srgbClr val="000066"/>
              </a:solidFill>
            </a:endParaRPr>
          </a:p>
        </p:txBody>
      </p:sp>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9640" y="5867398"/>
            <a:ext cx="1981200" cy="1328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97320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4670" y="302802"/>
            <a:ext cx="9624060" cy="925923"/>
          </a:xfrm>
          <a:ln>
            <a:solidFill>
              <a:schemeClr val="tx2">
                <a:lumMod val="50000"/>
              </a:schemeClr>
            </a:solidFill>
          </a:ln>
        </p:spPr>
        <p:txBody>
          <a:bodyPr>
            <a:normAutofit/>
          </a:bodyPr>
          <a:lstStyle/>
          <a:p>
            <a:r>
              <a:rPr lang="en-US" sz="3600" b="1" dirty="0" smtClean="0">
                <a:solidFill>
                  <a:schemeClr val="accent2"/>
                </a:solidFill>
              </a:rPr>
              <a:t>RAPPELS 2/3 </a:t>
            </a:r>
            <a:endParaRPr lang="en-US" sz="3600" b="1" dirty="0">
              <a:solidFill>
                <a:schemeClr val="accent2"/>
              </a:solidFill>
            </a:endParaRPr>
          </a:p>
        </p:txBody>
      </p:sp>
      <p:pic>
        <p:nvPicPr>
          <p:cNvPr id="8" name="Picture 2" descr="C:\Users\KEITA\Pictures\Emblème du Mali — Wikipédia_fichiers\200px-Coat_of_arms_of_Mali.png"/>
          <p:cNvPicPr>
            <a:picLocks noChangeAspect="1" noChangeArrowheads="1"/>
          </p:cNvPicPr>
          <p:nvPr/>
        </p:nvPicPr>
        <p:blipFill>
          <a:blip r:embed="rId2"/>
          <a:srcRect/>
          <a:stretch>
            <a:fillRect/>
          </a:stretch>
        </p:blipFill>
        <p:spPr bwMode="auto">
          <a:xfrm>
            <a:off x="462280" y="5867399"/>
            <a:ext cx="1381760" cy="1328103"/>
          </a:xfrm>
          <a:prstGeom prst="rect">
            <a:avLst/>
          </a:prstGeom>
          <a:noFill/>
        </p:spPr>
      </p:pic>
      <p:sp>
        <p:nvSpPr>
          <p:cNvPr id="3" name="Espace réservé du contenu 2"/>
          <p:cNvSpPr>
            <a:spLocks noGrp="1"/>
          </p:cNvSpPr>
          <p:nvPr>
            <p:ph idx="1"/>
          </p:nvPr>
        </p:nvSpPr>
        <p:spPr>
          <a:xfrm>
            <a:off x="0" y="1390650"/>
            <a:ext cx="10693400" cy="5363729"/>
          </a:xfrm>
        </p:spPr>
        <p:txBody>
          <a:bodyPr>
            <a:normAutofit/>
          </a:bodyPr>
          <a:lstStyle/>
          <a:p>
            <a:pPr marL="0" indent="0" algn="just">
              <a:buNone/>
            </a:pPr>
            <a:r>
              <a:rPr lang="en-US" sz="2400" b="1" u="sng" dirty="0" smtClean="0">
                <a:solidFill>
                  <a:schemeClr val="accent2"/>
                </a:solidFill>
              </a:rPr>
              <a:t>Historique</a:t>
            </a:r>
            <a:r>
              <a:rPr lang="en-US" sz="2400" b="1" dirty="0" smtClean="0">
                <a:solidFill>
                  <a:schemeClr val="accent2"/>
                </a:solidFill>
              </a:rPr>
              <a:t> (1)</a:t>
            </a:r>
            <a:endParaRPr lang="en-US" sz="2400" b="1" dirty="0">
              <a:solidFill>
                <a:schemeClr val="accent2"/>
              </a:solidFill>
            </a:endParaRPr>
          </a:p>
          <a:p>
            <a:pPr algn="just">
              <a:spcBef>
                <a:spcPts val="0"/>
              </a:spcBef>
            </a:pPr>
            <a:r>
              <a:rPr lang="fr-FR" sz="2400" b="1" dirty="0" smtClean="0"/>
              <a:t>Période de 1960-1983: </a:t>
            </a:r>
            <a:r>
              <a:rPr lang="fr-FR" sz="2400" dirty="0" smtClean="0"/>
              <a:t>Importation et distribution assurées/PPM, PHARMAPPRO et deux (02) officines privées, puis création de l’Office Malien de la Pharmacie (OMP)</a:t>
            </a:r>
          </a:p>
          <a:p>
            <a:pPr algn="just">
              <a:spcBef>
                <a:spcPts val="0"/>
              </a:spcBef>
            </a:pPr>
            <a:r>
              <a:rPr lang="fr-FR" sz="2400" b="1" dirty="0" smtClean="0"/>
              <a:t>1983-1989: </a:t>
            </a:r>
            <a:r>
              <a:rPr lang="fr-FR" sz="2400" dirty="0" smtClean="0"/>
              <a:t>création de l’UMPP, Monopole de la PPM, Développement du secteur privé </a:t>
            </a:r>
            <a:r>
              <a:rPr lang="fr-FR" sz="2400" b="1" i="1" dirty="0" smtClean="0">
                <a:solidFill>
                  <a:srgbClr val="000066"/>
                </a:solidFill>
              </a:rPr>
              <a:t>(Loi n°85-41/An-RM du 22 juin 1985)</a:t>
            </a:r>
          </a:p>
          <a:p>
            <a:pPr algn="just">
              <a:spcBef>
                <a:spcPts val="0"/>
              </a:spcBef>
            </a:pPr>
            <a:endParaRPr lang="fr-FR" sz="2400" b="1" i="1" dirty="0" smtClean="0">
              <a:solidFill>
                <a:srgbClr val="000066"/>
              </a:solidFill>
            </a:endParaRPr>
          </a:p>
          <a:p>
            <a:pPr algn="just">
              <a:spcBef>
                <a:spcPts val="0"/>
              </a:spcBef>
            </a:pPr>
            <a:r>
              <a:rPr lang="fr-FR" sz="2400" b="1" dirty="0" smtClean="0"/>
              <a:t>1989-1994: </a:t>
            </a:r>
            <a:r>
              <a:rPr lang="fr-FR" sz="2600" dirty="0" smtClean="0"/>
              <a:t>Initiative </a:t>
            </a:r>
            <a:r>
              <a:rPr lang="fr-FR" sz="2600" dirty="0"/>
              <a:t>de </a:t>
            </a:r>
            <a:r>
              <a:rPr lang="fr-FR" sz="2600" dirty="0" smtClean="0"/>
              <a:t>Bamako, la levée </a:t>
            </a:r>
            <a:r>
              <a:rPr lang="fr-FR" sz="2600" dirty="0"/>
              <a:t>du monopole de la </a:t>
            </a:r>
            <a:r>
              <a:rPr lang="fr-FR" sz="2600" dirty="0" smtClean="0"/>
              <a:t>PPM</a:t>
            </a:r>
          </a:p>
          <a:p>
            <a:pPr algn="just">
              <a:spcBef>
                <a:spcPts val="0"/>
              </a:spcBef>
            </a:pPr>
            <a:endParaRPr lang="fr-FR" sz="2600" dirty="0" smtClean="0"/>
          </a:p>
          <a:p>
            <a:pPr algn="just">
              <a:spcBef>
                <a:spcPts val="0"/>
              </a:spcBef>
            </a:pPr>
            <a:r>
              <a:rPr lang="fr-FR" sz="2600" b="1" dirty="0" smtClean="0"/>
              <a:t>1994-1998: </a:t>
            </a:r>
            <a:r>
              <a:rPr lang="fr-FR" sz="2600" dirty="0"/>
              <a:t>Fixation de marge de prix dans le secteur public, </a:t>
            </a:r>
            <a:r>
              <a:rPr lang="fr-FR" sz="2600" dirty="0" smtClean="0"/>
              <a:t>relance </a:t>
            </a:r>
            <a:r>
              <a:rPr lang="fr-FR" sz="2600" dirty="0"/>
              <a:t>de la politique de </a:t>
            </a:r>
            <a:r>
              <a:rPr lang="fr-FR" sz="2600" dirty="0" smtClean="0"/>
              <a:t>MEG, reforme pharmaceutique, suppression </a:t>
            </a:r>
            <a:r>
              <a:rPr lang="fr-FR" sz="2600" dirty="0"/>
              <a:t>de </a:t>
            </a:r>
            <a:r>
              <a:rPr lang="fr-FR" sz="2600" dirty="0" smtClean="0"/>
              <a:t>l’OMP et </a:t>
            </a:r>
            <a:r>
              <a:rPr lang="fr-FR" sz="2400" dirty="0"/>
              <a:t>m</a:t>
            </a:r>
            <a:r>
              <a:rPr lang="fr-FR" sz="2400" dirty="0" smtClean="0"/>
              <a:t>ise </a:t>
            </a:r>
            <a:r>
              <a:rPr lang="fr-FR" sz="2400" dirty="0"/>
              <a:t>en place du </a:t>
            </a:r>
            <a:r>
              <a:rPr lang="fr-FR" sz="2400" dirty="0" smtClean="0"/>
              <a:t>SDAME</a:t>
            </a:r>
            <a:endParaRPr lang="fr-FR" sz="4000" dirty="0"/>
          </a:p>
          <a:p>
            <a:pPr algn="just"/>
            <a:endParaRPr lang="fr-FR" dirty="0" smtClean="0"/>
          </a:p>
          <a:p>
            <a:pPr algn="just"/>
            <a:endParaRPr lang="fr-FR" b="1" i="1" dirty="0">
              <a:solidFill>
                <a:srgbClr val="000066"/>
              </a:solidFill>
            </a:endParaRPr>
          </a:p>
        </p:txBody>
      </p:sp>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9640" y="5867398"/>
            <a:ext cx="1981200" cy="1328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85805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ln>
            <a:solidFill>
              <a:schemeClr val="tx2">
                <a:lumMod val="50000"/>
              </a:schemeClr>
            </a:solidFill>
          </a:ln>
        </p:spPr>
        <p:txBody>
          <a:bodyPr>
            <a:normAutofit/>
          </a:bodyPr>
          <a:lstStyle/>
          <a:p>
            <a:r>
              <a:rPr lang="en-US" sz="3600" b="1" dirty="0" smtClean="0">
                <a:solidFill>
                  <a:schemeClr val="accent2"/>
                </a:solidFill>
              </a:rPr>
              <a:t>RAPPEL 3/3 </a:t>
            </a:r>
            <a:endParaRPr lang="en-US" sz="3600" b="1" dirty="0">
              <a:solidFill>
                <a:schemeClr val="accent2"/>
              </a:solidFill>
            </a:endParaRPr>
          </a:p>
        </p:txBody>
      </p:sp>
      <p:pic>
        <p:nvPicPr>
          <p:cNvPr id="8" name="Picture 2" descr="C:\Users\KEITA\Pictures\Emblème du Mali — Wikipédia_fichiers\200px-Coat_of_arms_of_Mali.png"/>
          <p:cNvPicPr>
            <a:picLocks noChangeAspect="1" noChangeArrowheads="1"/>
          </p:cNvPicPr>
          <p:nvPr/>
        </p:nvPicPr>
        <p:blipFill>
          <a:blip r:embed="rId2"/>
          <a:srcRect/>
          <a:stretch>
            <a:fillRect/>
          </a:stretch>
        </p:blipFill>
        <p:spPr bwMode="auto">
          <a:xfrm>
            <a:off x="462280" y="5867399"/>
            <a:ext cx="1381760" cy="1328103"/>
          </a:xfrm>
          <a:prstGeom prst="rect">
            <a:avLst/>
          </a:prstGeom>
          <a:noFill/>
        </p:spPr>
      </p:pic>
      <p:sp>
        <p:nvSpPr>
          <p:cNvPr id="3" name="Espace réservé du contenu 2"/>
          <p:cNvSpPr>
            <a:spLocks noGrp="1"/>
          </p:cNvSpPr>
          <p:nvPr>
            <p:ph idx="1"/>
          </p:nvPr>
        </p:nvSpPr>
        <p:spPr>
          <a:xfrm>
            <a:off x="0" y="1764295"/>
            <a:ext cx="10693400" cy="4990084"/>
          </a:xfrm>
        </p:spPr>
        <p:txBody>
          <a:bodyPr/>
          <a:lstStyle/>
          <a:p>
            <a:pPr marL="0" indent="0" algn="just">
              <a:buNone/>
            </a:pPr>
            <a:r>
              <a:rPr lang="en-US" sz="2400" b="1" u="sng" dirty="0" smtClean="0">
                <a:solidFill>
                  <a:schemeClr val="accent2"/>
                </a:solidFill>
              </a:rPr>
              <a:t>Historique 2</a:t>
            </a:r>
            <a:endParaRPr lang="en-US" sz="2400" b="1" u="sng" dirty="0">
              <a:solidFill>
                <a:schemeClr val="accent2"/>
              </a:solidFill>
            </a:endParaRPr>
          </a:p>
          <a:p>
            <a:pPr algn="just"/>
            <a:r>
              <a:rPr lang="fr-FR" sz="2400" dirty="0" smtClean="0"/>
              <a:t>SDAME, élaboration en 1995 suite à la dévaluation de 1994</a:t>
            </a:r>
          </a:p>
          <a:p>
            <a:pPr algn="just"/>
            <a:r>
              <a:rPr lang="fr-FR" sz="2400" dirty="0" smtClean="0"/>
              <a:t>MEO à partir de 1996 et révisé en 2010 sous dénomination « SDADME »</a:t>
            </a:r>
          </a:p>
          <a:p>
            <a:pPr algn="just"/>
            <a:r>
              <a:rPr lang="fr-FR" sz="2400" dirty="0"/>
              <a:t>O</a:t>
            </a:r>
            <a:r>
              <a:rPr lang="fr-FR" sz="2400" dirty="0" smtClean="0"/>
              <a:t>utils de mise en œuvre de la PPN</a:t>
            </a:r>
            <a:r>
              <a:rPr lang="fr-FR" sz="2400" b="1" dirty="0" smtClean="0">
                <a:solidFill>
                  <a:srgbClr val="000066"/>
                </a:solidFill>
              </a:rPr>
              <a:t> </a:t>
            </a:r>
            <a:r>
              <a:rPr lang="fr-FR" sz="2400" b="1" i="1" dirty="0" smtClean="0">
                <a:solidFill>
                  <a:srgbClr val="000066"/>
                </a:solidFill>
              </a:rPr>
              <a:t>(Décision n°2011-774/MS-SG du 11 juillet </a:t>
            </a:r>
            <a:r>
              <a:rPr lang="fr-FR" sz="2400" b="1" i="1" dirty="0">
                <a:solidFill>
                  <a:srgbClr val="000066"/>
                </a:solidFill>
              </a:rPr>
              <a:t>2011</a:t>
            </a:r>
            <a:r>
              <a:rPr lang="fr-FR" sz="2400" b="1" i="1" dirty="0" smtClean="0">
                <a:solidFill>
                  <a:srgbClr val="000066"/>
                </a:solidFill>
              </a:rPr>
              <a:t>)</a:t>
            </a:r>
          </a:p>
          <a:p>
            <a:pPr algn="just"/>
            <a:r>
              <a:rPr lang="fr-FR" sz="2400" dirty="0"/>
              <a:t>Ce Schéma met en exergue la complémentarité entre le secteur public et le secteur privé pour améliorer l’offre de soins de Santé au </a:t>
            </a:r>
            <a:r>
              <a:rPr lang="fr-FR" sz="2400" dirty="0" smtClean="0"/>
              <a:t>Mali </a:t>
            </a:r>
            <a:endParaRPr lang="fr-FR" sz="2400" dirty="0"/>
          </a:p>
          <a:p>
            <a:pPr algn="just"/>
            <a:r>
              <a:rPr lang="fr-FR" sz="2400" dirty="0" smtClean="0"/>
              <a:t>PPN</a:t>
            </a:r>
            <a:r>
              <a:rPr lang="fr-FR" sz="2400" dirty="0"/>
              <a:t>, adoptée en </a:t>
            </a:r>
            <a:r>
              <a:rPr lang="fr-FR" sz="2400" dirty="0" smtClean="0"/>
              <a:t>1998, </a:t>
            </a:r>
            <a:r>
              <a:rPr lang="fr-FR" sz="2400" dirty="0"/>
              <a:t>et révisée en 2012, objectif→ garantir un accès aux Médicaments Essentiels de qualité aux populations et de promouvoir leur usage rationnel</a:t>
            </a:r>
          </a:p>
          <a:p>
            <a:pPr marL="0" indent="0">
              <a:buNone/>
            </a:pPr>
            <a:endParaRPr lang="fr-FR" dirty="0"/>
          </a:p>
        </p:txBody>
      </p:sp>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9640" y="5867398"/>
            <a:ext cx="1981200" cy="1328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52810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Group 212"/>
          <p:cNvGrpSpPr>
            <a:grpSpLocks/>
          </p:cNvGrpSpPr>
          <p:nvPr/>
        </p:nvGrpSpPr>
        <p:grpSpPr bwMode="auto">
          <a:xfrm>
            <a:off x="204217" y="805134"/>
            <a:ext cx="9139516" cy="6659863"/>
            <a:chOff x="-1146" y="0"/>
            <a:chExt cx="72000" cy="68217"/>
          </a:xfrm>
        </p:grpSpPr>
        <p:sp>
          <p:nvSpPr>
            <p:cNvPr id="17414" name="Rounded Rectangle 213"/>
            <p:cNvSpPr>
              <a:spLocks noChangeArrowheads="1"/>
            </p:cNvSpPr>
            <p:nvPr/>
          </p:nvSpPr>
          <p:spPr bwMode="auto">
            <a:xfrm>
              <a:off x="26711" y="0"/>
              <a:ext cx="18800" cy="3960"/>
            </a:xfrm>
            <a:prstGeom prst="roundRect">
              <a:avLst>
                <a:gd name="adj" fmla="val 16667"/>
              </a:avLst>
            </a:prstGeom>
            <a:gradFill rotWithShape="1">
              <a:gsLst>
                <a:gs pos="0">
                  <a:srgbClr val="2787A0"/>
                </a:gs>
                <a:gs pos="80000">
                  <a:srgbClr val="36B1D2"/>
                </a:gs>
                <a:gs pos="100000">
                  <a:srgbClr val="34B3D6"/>
                </a:gs>
              </a:gsLst>
              <a:lin ang="16200000"/>
            </a:gradFill>
            <a:ln>
              <a:noFill/>
            </a:ln>
            <a:effectLst>
              <a:outerShdw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rtl="0" eaLnBrk="0" hangingPunct="0">
                <a:spcAft>
                  <a:spcPts val="1141"/>
                </a:spcAft>
              </a:pPr>
              <a:r>
                <a:rPr lang="fr-FR" altLang="fr-FR" sz="2100">
                  <a:solidFill>
                    <a:srgbClr val="2F2B20"/>
                  </a:solidFill>
                  <a:latin typeface="Calibri" pitchFamily="34" charset="0"/>
                  <a:cs typeface="Arial" pitchFamily="34" charset="0"/>
                </a:rPr>
                <a:t>Fournisseurs</a:t>
              </a:r>
              <a:endParaRPr lang="fr-FR" altLang="fr-FR" sz="2100">
                <a:solidFill>
                  <a:srgbClr val="2F2B20"/>
                </a:solidFill>
                <a:latin typeface="Tahoma" pitchFamily="34" charset="0"/>
                <a:cs typeface="Arial" pitchFamily="34" charset="0"/>
              </a:endParaRPr>
            </a:p>
          </p:txBody>
        </p:sp>
        <p:sp>
          <p:nvSpPr>
            <p:cNvPr id="17415" name="Rounded Rectangle 214"/>
            <p:cNvSpPr>
              <a:spLocks noChangeArrowheads="1"/>
            </p:cNvSpPr>
            <p:nvPr/>
          </p:nvSpPr>
          <p:spPr bwMode="auto">
            <a:xfrm>
              <a:off x="10825" y="8428"/>
              <a:ext cx="24414" cy="6560"/>
            </a:xfrm>
            <a:prstGeom prst="roundRect">
              <a:avLst>
                <a:gd name="adj" fmla="val 16667"/>
              </a:avLst>
            </a:prstGeom>
            <a:gradFill rotWithShape="1">
              <a:gsLst>
                <a:gs pos="0">
                  <a:srgbClr val="2C5D98"/>
                </a:gs>
                <a:gs pos="80000">
                  <a:srgbClr val="3C7BC7"/>
                </a:gs>
                <a:gs pos="100000">
                  <a:srgbClr val="3A7CCB"/>
                </a:gs>
              </a:gsLst>
              <a:lin ang="16200000"/>
            </a:gradFill>
            <a:ln>
              <a:noFill/>
            </a:ln>
            <a:effectLst>
              <a:outerShdw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rtl="0" eaLnBrk="0" hangingPunct="0">
                <a:spcAft>
                  <a:spcPts val="1141"/>
                </a:spcAft>
              </a:pPr>
              <a:r>
                <a:rPr lang="fr-FR" altLang="fr-FR" sz="2100">
                  <a:solidFill>
                    <a:srgbClr val="2F2B20"/>
                  </a:solidFill>
                  <a:latin typeface="Calibri" pitchFamily="34" charset="0"/>
                  <a:cs typeface="Arial" pitchFamily="34" charset="0"/>
                </a:rPr>
                <a:t>Pharmacie Populaire du Mali</a:t>
              </a:r>
              <a:endParaRPr lang="fr-FR" altLang="fr-FR" sz="2100" b="0">
                <a:solidFill>
                  <a:srgbClr val="2F2B20"/>
                </a:solidFill>
                <a:latin typeface="Tahoma" pitchFamily="34" charset="0"/>
                <a:cs typeface="Arial" pitchFamily="34" charset="0"/>
              </a:endParaRPr>
            </a:p>
          </p:txBody>
        </p:sp>
        <p:sp>
          <p:nvSpPr>
            <p:cNvPr id="17416" name="Rounded Rectangle 215"/>
            <p:cNvSpPr>
              <a:spLocks noChangeArrowheads="1"/>
            </p:cNvSpPr>
            <p:nvPr/>
          </p:nvSpPr>
          <p:spPr bwMode="auto">
            <a:xfrm>
              <a:off x="47154" y="8428"/>
              <a:ext cx="17857" cy="8611"/>
            </a:xfrm>
            <a:prstGeom prst="roundRect">
              <a:avLst>
                <a:gd name="adj" fmla="val 16667"/>
              </a:avLst>
            </a:prstGeom>
            <a:gradFill rotWithShape="1">
              <a:gsLst>
                <a:gs pos="0">
                  <a:srgbClr val="2787A0"/>
                </a:gs>
                <a:gs pos="80000">
                  <a:srgbClr val="36B1D2"/>
                </a:gs>
                <a:gs pos="100000">
                  <a:srgbClr val="34B3D6"/>
                </a:gs>
              </a:gsLst>
              <a:lin ang="16200000"/>
            </a:gradFill>
            <a:ln>
              <a:noFill/>
            </a:ln>
            <a:effectLst>
              <a:outerShdw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rtl="0" eaLnBrk="0" hangingPunct="0"/>
              <a:r>
                <a:rPr lang="fr-FR" altLang="fr-FR" sz="2100" dirty="0">
                  <a:solidFill>
                    <a:srgbClr val="2F2B20"/>
                  </a:solidFill>
                  <a:latin typeface="Calibri" pitchFamily="34" charset="0"/>
                  <a:cs typeface="Arial" pitchFamily="34" charset="0"/>
                </a:rPr>
                <a:t>Grossistes privés agréés</a:t>
              </a:r>
              <a:endParaRPr lang="fr-FR" altLang="fr-FR" sz="2100" dirty="0">
                <a:solidFill>
                  <a:srgbClr val="2F2B20"/>
                </a:solidFill>
                <a:latin typeface="Tahoma" pitchFamily="34" charset="0"/>
                <a:cs typeface="Arial" pitchFamily="34" charset="0"/>
              </a:endParaRPr>
            </a:p>
          </p:txBody>
        </p:sp>
        <p:sp>
          <p:nvSpPr>
            <p:cNvPr id="17417" name="Rounded Rectangle 216"/>
            <p:cNvSpPr>
              <a:spLocks noChangeArrowheads="1"/>
            </p:cNvSpPr>
            <p:nvPr/>
          </p:nvSpPr>
          <p:spPr bwMode="auto">
            <a:xfrm>
              <a:off x="-1146" y="20808"/>
              <a:ext cx="18914" cy="8180"/>
            </a:xfrm>
            <a:prstGeom prst="roundRect">
              <a:avLst>
                <a:gd name="adj" fmla="val 16667"/>
              </a:avLst>
            </a:prstGeom>
            <a:gradFill rotWithShape="1">
              <a:gsLst>
                <a:gs pos="0">
                  <a:srgbClr val="9B2D2A"/>
                </a:gs>
                <a:gs pos="80000">
                  <a:srgbClr val="CB3D3A"/>
                </a:gs>
                <a:gs pos="100000">
                  <a:srgbClr val="CE3B37"/>
                </a:gs>
              </a:gsLst>
              <a:lin ang="16200000"/>
            </a:gradFill>
            <a:ln>
              <a:noFill/>
            </a:ln>
            <a:effectLst>
              <a:outerShdw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rtl="0" eaLnBrk="0" hangingPunct="0"/>
              <a:endParaRPr lang="fr-FR" altLang="fr-FR" sz="2100">
                <a:solidFill>
                  <a:srgbClr val="2F2B20"/>
                </a:solidFill>
                <a:latin typeface="Calibri" pitchFamily="34" charset="0"/>
                <a:cs typeface="Arial" pitchFamily="34" charset="0"/>
              </a:endParaRPr>
            </a:p>
            <a:p>
              <a:pPr algn="ctr" rtl="0" eaLnBrk="0" hangingPunct="0"/>
              <a:r>
                <a:rPr lang="fr-FR" altLang="fr-FR" sz="2100">
                  <a:solidFill>
                    <a:srgbClr val="2F2B20"/>
                  </a:solidFill>
                  <a:latin typeface="Calibri" pitchFamily="34" charset="0"/>
                  <a:cs typeface="Arial" pitchFamily="34" charset="0"/>
                </a:rPr>
                <a:t>Pharmacie Hospitalière EPH</a:t>
              </a:r>
              <a:endParaRPr lang="fr-FR" altLang="fr-FR" sz="2100">
                <a:solidFill>
                  <a:srgbClr val="2F2B20"/>
                </a:solidFill>
                <a:latin typeface="Times New Roman" pitchFamily="18" charset="0"/>
                <a:cs typeface="Arial" pitchFamily="34" charset="0"/>
              </a:endParaRPr>
            </a:p>
            <a:p>
              <a:pPr algn="ctr" rtl="0" eaLnBrk="0" hangingPunct="0"/>
              <a:endParaRPr lang="fr-FR" altLang="fr-FR" sz="2100">
                <a:solidFill>
                  <a:srgbClr val="2F2B20"/>
                </a:solidFill>
                <a:latin typeface="Tahoma" pitchFamily="34" charset="0"/>
                <a:cs typeface="Arial" pitchFamily="34" charset="0"/>
              </a:endParaRPr>
            </a:p>
          </p:txBody>
        </p:sp>
        <p:sp>
          <p:nvSpPr>
            <p:cNvPr id="17418" name="Rounded Rectangle 217"/>
            <p:cNvSpPr>
              <a:spLocks noChangeArrowheads="1"/>
            </p:cNvSpPr>
            <p:nvPr/>
          </p:nvSpPr>
          <p:spPr bwMode="auto">
            <a:xfrm>
              <a:off x="21026" y="22308"/>
              <a:ext cx="22414" cy="5463"/>
            </a:xfrm>
            <a:prstGeom prst="roundRect">
              <a:avLst>
                <a:gd name="adj" fmla="val 16667"/>
              </a:avLst>
            </a:prstGeom>
            <a:solidFill>
              <a:srgbClr val="76923C"/>
            </a:solidFill>
            <a:ln>
              <a:noFill/>
            </a:ln>
            <a:effectLst>
              <a:outerShdw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rtl="0" eaLnBrk="0" hangingPunct="0"/>
              <a:endParaRPr lang="fr-FR" altLang="fr-FR" sz="2100">
                <a:solidFill>
                  <a:srgbClr val="2F2B20"/>
                </a:solidFill>
                <a:latin typeface="Calibri" pitchFamily="34" charset="0"/>
                <a:cs typeface="Arial" pitchFamily="34" charset="0"/>
              </a:endParaRPr>
            </a:p>
            <a:p>
              <a:pPr algn="ctr" rtl="0" eaLnBrk="0" hangingPunct="0"/>
              <a:r>
                <a:rPr lang="fr-FR" altLang="fr-FR" sz="2100">
                  <a:solidFill>
                    <a:srgbClr val="2F2B20"/>
                  </a:solidFill>
                  <a:latin typeface="Calibri" pitchFamily="34" charset="0"/>
                  <a:cs typeface="Arial" pitchFamily="34" charset="0"/>
                </a:rPr>
                <a:t>Magasins Régionaux de la PPM  </a:t>
              </a:r>
            </a:p>
            <a:p>
              <a:pPr algn="ctr" rtl="0" eaLnBrk="0" hangingPunct="0"/>
              <a:endParaRPr lang="fr-FR" altLang="fr-FR" sz="2100">
                <a:solidFill>
                  <a:srgbClr val="2F2B20"/>
                </a:solidFill>
                <a:latin typeface="Tahoma" pitchFamily="34" charset="0"/>
                <a:cs typeface="Arial" pitchFamily="34" charset="0"/>
              </a:endParaRPr>
            </a:p>
          </p:txBody>
        </p:sp>
        <p:sp>
          <p:nvSpPr>
            <p:cNvPr id="17419" name="Rounded Rectangle 219"/>
            <p:cNvSpPr>
              <a:spLocks noChangeArrowheads="1"/>
            </p:cNvSpPr>
            <p:nvPr/>
          </p:nvSpPr>
          <p:spPr bwMode="auto">
            <a:xfrm>
              <a:off x="2067" y="42130"/>
              <a:ext cx="15857" cy="6397"/>
            </a:xfrm>
            <a:prstGeom prst="roundRect">
              <a:avLst>
                <a:gd name="adj" fmla="val 16667"/>
              </a:avLst>
            </a:prstGeom>
            <a:gradFill rotWithShape="1">
              <a:gsLst>
                <a:gs pos="0">
                  <a:srgbClr val="CB6C1D"/>
                </a:gs>
                <a:gs pos="80000">
                  <a:srgbClr val="FF8F2A"/>
                </a:gs>
                <a:gs pos="100000">
                  <a:srgbClr val="FF8F26"/>
                </a:gs>
              </a:gsLst>
              <a:lin ang="16200000"/>
            </a:gradFill>
            <a:ln>
              <a:noFill/>
            </a:ln>
            <a:effectLst>
              <a:outerShdw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rtl="0" eaLnBrk="0" hangingPunct="0">
                <a:spcAft>
                  <a:spcPts val="1141"/>
                </a:spcAft>
              </a:pPr>
              <a:r>
                <a:rPr lang="en-GB" altLang="fr-FR" sz="2100">
                  <a:solidFill>
                    <a:srgbClr val="2F2B20"/>
                  </a:solidFill>
                  <a:latin typeface="Calibri" pitchFamily="34" charset="0"/>
                  <a:cs typeface="Arial" pitchFamily="34" charset="0"/>
                </a:rPr>
                <a:t>DV CSCOM / CSRéf</a:t>
              </a:r>
              <a:endParaRPr lang="fr-FR" altLang="fr-FR" sz="2100">
                <a:solidFill>
                  <a:srgbClr val="2F2B20"/>
                </a:solidFill>
                <a:latin typeface="Tahoma" pitchFamily="34" charset="0"/>
                <a:cs typeface="Arial" pitchFamily="34" charset="0"/>
              </a:endParaRPr>
            </a:p>
          </p:txBody>
        </p:sp>
        <p:sp>
          <p:nvSpPr>
            <p:cNvPr id="17420" name="Rounded Rectangle 220"/>
            <p:cNvSpPr>
              <a:spLocks noChangeArrowheads="1"/>
            </p:cNvSpPr>
            <p:nvPr/>
          </p:nvSpPr>
          <p:spPr bwMode="auto">
            <a:xfrm>
              <a:off x="8636" y="32709"/>
              <a:ext cx="15714" cy="4996"/>
            </a:xfrm>
            <a:prstGeom prst="roundRect">
              <a:avLst>
                <a:gd name="adj" fmla="val 16667"/>
              </a:avLst>
            </a:prstGeom>
            <a:solidFill>
              <a:srgbClr val="669900"/>
            </a:solidFill>
            <a:ln>
              <a:noFill/>
            </a:ln>
            <a:effectLst>
              <a:outerShdw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rtl="0" eaLnBrk="0" hangingPunct="0">
                <a:spcAft>
                  <a:spcPts val="1141"/>
                </a:spcAft>
              </a:pPr>
              <a:r>
                <a:rPr lang="fr-FR" altLang="fr-FR" sz="2100">
                  <a:solidFill>
                    <a:srgbClr val="2F2B20"/>
                  </a:solidFill>
                  <a:latin typeface="Calibri" pitchFamily="34" charset="0"/>
                  <a:cs typeface="Arial" pitchFamily="34" charset="0"/>
                </a:rPr>
                <a:t>DRC</a:t>
              </a:r>
              <a:endParaRPr lang="fr-FR" altLang="fr-FR" sz="2100">
                <a:solidFill>
                  <a:srgbClr val="2F2B20"/>
                </a:solidFill>
                <a:latin typeface="Tahoma" pitchFamily="34" charset="0"/>
                <a:cs typeface="Arial" pitchFamily="34" charset="0"/>
              </a:endParaRPr>
            </a:p>
          </p:txBody>
        </p:sp>
        <p:sp>
          <p:nvSpPr>
            <p:cNvPr id="17421" name="Rounded Rectangle 221"/>
            <p:cNvSpPr>
              <a:spLocks noChangeArrowheads="1"/>
            </p:cNvSpPr>
            <p:nvPr/>
          </p:nvSpPr>
          <p:spPr bwMode="auto">
            <a:xfrm>
              <a:off x="30311" y="40435"/>
              <a:ext cx="16400" cy="9504"/>
            </a:xfrm>
            <a:prstGeom prst="roundRect">
              <a:avLst>
                <a:gd name="adj" fmla="val 16667"/>
              </a:avLst>
            </a:prstGeom>
            <a:solidFill>
              <a:srgbClr val="C0504D"/>
            </a:solidFill>
            <a:ln>
              <a:noFill/>
            </a:ln>
            <a:effectLst>
              <a:outerShdw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rtl="0" eaLnBrk="0" hangingPunct="0"/>
              <a:r>
                <a:rPr lang="fr-FR" altLang="fr-FR" sz="2100">
                  <a:solidFill>
                    <a:srgbClr val="2F2B20"/>
                  </a:solidFill>
                  <a:latin typeface="Calibri" pitchFamily="34" charset="0"/>
                  <a:cs typeface="Arial" pitchFamily="34" charset="0"/>
                </a:rPr>
                <a:t>Pharmacie Hospitalière EPH Régions</a:t>
              </a:r>
              <a:endParaRPr lang="fr-FR" altLang="fr-FR" sz="2100">
                <a:solidFill>
                  <a:srgbClr val="2F2B20"/>
                </a:solidFill>
                <a:latin typeface="Tahoma" pitchFamily="34" charset="0"/>
                <a:cs typeface="Arial" pitchFamily="34" charset="0"/>
              </a:endParaRPr>
            </a:p>
          </p:txBody>
        </p:sp>
        <p:sp>
          <p:nvSpPr>
            <p:cNvPr id="17422" name="Rounded Rectangle 222"/>
            <p:cNvSpPr>
              <a:spLocks noChangeArrowheads="1"/>
            </p:cNvSpPr>
            <p:nvPr/>
          </p:nvSpPr>
          <p:spPr bwMode="auto">
            <a:xfrm>
              <a:off x="18302" y="41826"/>
              <a:ext cx="11943" cy="6722"/>
            </a:xfrm>
            <a:prstGeom prst="roundRect">
              <a:avLst>
                <a:gd name="adj" fmla="val 16667"/>
              </a:avLst>
            </a:prstGeom>
            <a:gradFill rotWithShape="1">
              <a:gsLst>
                <a:gs pos="0">
                  <a:srgbClr val="CB6C1D"/>
                </a:gs>
                <a:gs pos="80000">
                  <a:srgbClr val="FF8F2A"/>
                </a:gs>
                <a:gs pos="100000">
                  <a:srgbClr val="FF8F26"/>
                </a:gs>
              </a:gsLst>
              <a:lin ang="16200000"/>
            </a:gradFill>
            <a:ln>
              <a:noFill/>
            </a:ln>
            <a:effectLst>
              <a:outerShdw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rtl="0" eaLnBrk="0" hangingPunct="0">
                <a:spcAft>
                  <a:spcPts val="1141"/>
                </a:spcAft>
              </a:pPr>
              <a:r>
                <a:rPr lang="fr-FR" altLang="fr-FR" sz="2100">
                  <a:solidFill>
                    <a:srgbClr val="2F2B20"/>
                  </a:solidFill>
                  <a:latin typeface="Calibri" pitchFamily="34" charset="0"/>
                  <a:cs typeface="Arial" pitchFamily="34" charset="0"/>
                </a:rPr>
                <a:t>DV Bamako</a:t>
              </a:r>
              <a:endParaRPr lang="fr-FR" altLang="fr-FR" sz="2100">
                <a:solidFill>
                  <a:srgbClr val="2F2B20"/>
                </a:solidFill>
                <a:latin typeface="Tahoma" pitchFamily="34" charset="0"/>
                <a:cs typeface="Arial" pitchFamily="34" charset="0"/>
              </a:endParaRPr>
            </a:p>
          </p:txBody>
        </p:sp>
        <p:sp>
          <p:nvSpPr>
            <p:cNvPr id="17423" name="Rounded Rectangle 223"/>
            <p:cNvSpPr>
              <a:spLocks noChangeArrowheads="1"/>
            </p:cNvSpPr>
            <p:nvPr/>
          </p:nvSpPr>
          <p:spPr bwMode="auto">
            <a:xfrm>
              <a:off x="47411" y="38505"/>
              <a:ext cx="22871" cy="10520"/>
            </a:xfrm>
            <a:prstGeom prst="roundRect">
              <a:avLst>
                <a:gd name="adj" fmla="val 16667"/>
              </a:avLst>
            </a:prstGeom>
            <a:solidFill>
              <a:srgbClr val="8064A2"/>
            </a:solidFill>
            <a:ln>
              <a:noFill/>
            </a:ln>
            <a:effectLst>
              <a:outerShdw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rtl="0" eaLnBrk="0" hangingPunct="0">
                <a:spcAft>
                  <a:spcPts val="1141"/>
                </a:spcAft>
              </a:pPr>
              <a:endParaRPr lang="fr-FR" altLang="fr-FR" sz="1400" b="0">
                <a:solidFill>
                  <a:srgbClr val="2F2B20"/>
                </a:solidFill>
                <a:latin typeface="Calibri" pitchFamily="34" charset="0"/>
                <a:cs typeface="Arial" pitchFamily="34" charset="0"/>
              </a:endParaRPr>
            </a:p>
            <a:p>
              <a:pPr algn="ctr" rtl="0" eaLnBrk="0" hangingPunct="0">
                <a:spcAft>
                  <a:spcPts val="1141"/>
                </a:spcAft>
              </a:pPr>
              <a:r>
                <a:rPr lang="fr-FR" altLang="fr-FR" sz="2100">
                  <a:solidFill>
                    <a:srgbClr val="2F2B20"/>
                  </a:solidFill>
                  <a:latin typeface="Calibri" pitchFamily="34" charset="0"/>
                  <a:cs typeface="Arial" pitchFamily="34" charset="0"/>
                </a:rPr>
                <a:t>Officines Privées</a:t>
              </a:r>
              <a:endParaRPr lang="fr-FR" altLang="fr-FR" sz="2100">
                <a:solidFill>
                  <a:srgbClr val="2F2B20"/>
                </a:solidFill>
                <a:latin typeface="Times New Roman" pitchFamily="18" charset="0"/>
                <a:cs typeface="Arial" pitchFamily="34" charset="0"/>
              </a:endParaRPr>
            </a:p>
            <a:p>
              <a:pPr algn="ctr" rtl="0" eaLnBrk="0" hangingPunct="0">
                <a:spcAft>
                  <a:spcPts val="1141"/>
                </a:spcAft>
              </a:pPr>
              <a:r>
                <a:rPr lang="fr-FR" altLang="fr-FR" sz="2100">
                  <a:solidFill>
                    <a:srgbClr val="2F2B20"/>
                  </a:solidFill>
                  <a:latin typeface="Calibri" pitchFamily="34" charset="0"/>
                  <a:cs typeface="Arial" pitchFamily="34" charset="0"/>
                </a:rPr>
                <a:t>Dépôts privés, EPH,  DRC     </a:t>
              </a:r>
              <a:r>
                <a:rPr lang="fr-FR" altLang="fr-FR" sz="2100" b="0">
                  <a:solidFill>
                    <a:srgbClr val="2F2B20"/>
                  </a:solidFill>
                  <a:latin typeface="Calibri" pitchFamily="34" charset="0"/>
                  <a:cs typeface="Arial" pitchFamily="34" charset="0"/>
                </a:rPr>
                <a:t>(rupture PPM)</a:t>
              </a:r>
              <a:endParaRPr lang="fr-FR" altLang="fr-FR" sz="2100" b="0">
                <a:solidFill>
                  <a:srgbClr val="2F2B20"/>
                </a:solidFill>
                <a:latin typeface="Times New Roman" pitchFamily="18" charset="0"/>
                <a:cs typeface="Arial" pitchFamily="34" charset="0"/>
              </a:endParaRPr>
            </a:p>
            <a:p>
              <a:pPr algn="ctr" rtl="0" eaLnBrk="0" hangingPunct="0"/>
              <a:endParaRPr lang="fr-FR" altLang="fr-FR" sz="1400" b="0">
                <a:solidFill>
                  <a:srgbClr val="2F2B20"/>
                </a:solidFill>
                <a:latin typeface="Tahoma" pitchFamily="34" charset="0"/>
                <a:cs typeface="Arial" pitchFamily="34" charset="0"/>
              </a:endParaRPr>
            </a:p>
          </p:txBody>
        </p:sp>
        <p:sp>
          <p:nvSpPr>
            <p:cNvPr id="17424" name="Rounded Rectangle 224"/>
            <p:cNvSpPr>
              <a:spLocks noChangeArrowheads="1"/>
            </p:cNvSpPr>
            <p:nvPr/>
          </p:nvSpPr>
          <p:spPr bwMode="auto">
            <a:xfrm>
              <a:off x="2067" y="54663"/>
              <a:ext cx="6900" cy="3168"/>
            </a:xfrm>
            <a:prstGeom prst="roundRect">
              <a:avLst>
                <a:gd name="adj" fmla="val 16667"/>
              </a:avLst>
            </a:prstGeom>
            <a:solidFill>
              <a:srgbClr val="CC6600"/>
            </a:solidFill>
            <a:ln>
              <a:noFill/>
            </a:ln>
            <a:effectLst>
              <a:outerShdw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rtl="0" eaLnBrk="0" hangingPunct="0"/>
              <a:endParaRPr lang="en-GB" altLang="fr-FR" sz="2100">
                <a:solidFill>
                  <a:srgbClr val="2F2B20"/>
                </a:solidFill>
                <a:latin typeface="Calibri" pitchFamily="34" charset="0"/>
                <a:cs typeface="Arial" pitchFamily="34" charset="0"/>
              </a:endParaRPr>
            </a:p>
            <a:p>
              <a:pPr algn="ctr" rtl="0" eaLnBrk="0" hangingPunct="0"/>
              <a:r>
                <a:rPr lang="en-GB" altLang="fr-FR" sz="2100">
                  <a:solidFill>
                    <a:srgbClr val="2F2B20"/>
                  </a:solidFill>
                  <a:latin typeface="Calibri" pitchFamily="34" charset="0"/>
                  <a:cs typeface="Arial" pitchFamily="34" charset="0"/>
                </a:rPr>
                <a:t>ASC</a:t>
              </a:r>
              <a:r>
                <a:rPr lang="en-GB" altLang="fr-FR" sz="2100" b="0">
                  <a:solidFill>
                    <a:srgbClr val="2F2B20"/>
                  </a:solidFill>
                  <a:latin typeface="Calibri" pitchFamily="34" charset="0"/>
                  <a:cs typeface="Arial" pitchFamily="34" charset="0"/>
                </a:rPr>
                <a:t> </a:t>
              </a:r>
            </a:p>
            <a:p>
              <a:pPr algn="ctr" rtl="0" eaLnBrk="0" hangingPunct="0"/>
              <a:endParaRPr lang="fr-FR" altLang="fr-FR" sz="2100" b="0">
                <a:solidFill>
                  <a:srgbClr val="2F2B20"/>
                </a:solidFill>
                <a:latin typeface="Tahoma" pitchFamily="34" charset="0"/>
                <a:cs typeface="Arial" pitchFamily="34" charset="0"/>
              </a:endParaRPr>
            </a:p>
          </p:txBody>
        </p:sp>
        <p:sp>
          <p:nvSpPr>
            <p:cNvPr id="17425" name="Rounded Rectangle 225"/>
            <p:cNvSpPr>
              <a:spLocks noChangeArrowheads="1"/>
            </p:cNvSpPr>
            <p:nvPr/>
          </p:nvSpPr>
          <p:spPr bwMode="auto">
            <a:xfrm>
              <a:off x="-1146" y="63952"/>
              <a:ext cx="72000" cy="4265"/>
            </a:xfrm>
            <a:prstGeom prst="roundRect">
              <a:avLst>
                <a:gd name="adj" fmla="val 16667"/>
              </a:avLst>
            </a:prstGeom>
            <a:solidFill>
              <a:srgbClr val="993300"/>
            </a:solidFill>
            <a:ln>
              <a:noFill/>
            </a:ln>
            <a:effectLst>
              <a:outerShdw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rtl="0" eaLnBrk="0" hangingPunct="0">
                <a:spcAft>
                  <a:spcPts val="1141"/>
                </a:spcAft>
              </a:pPr>
              <a:r>
                <a:rPr lang="fr-FR" altLang="fr-FR" sz="2700">
                  <a:solidFill>
                    <a:srgbClr val="2F2B20"/>
                  </a:solidFill>
                  <a:latin typeface="Calibri" pitchFamily="34" charset="0"/>
                  <a:cs typeface="Arial" pitchFamily="34" charset="0"/>
                </a:rPr>
                <a:t>Client</a:t>
              </a:r>
              <a:endParaRPr lang="fr-FR" altLang="fr-FR" sz="2700" b="0">
                <a:solidFill>
                  <a:srgbClr val="2F2B20"/>
                </a:solidFill>
                <a:latin typeface="Tahoma" pitchFamily="34" charset="0"/>
                <a:cs typeface="Arial" pitchFamily="34" charset="0"/>
              </a:endParaRPr>
            </a:p>
          </p:txBody>
        </p:sp>
        <p:sp>
          <p:nvSpPr>
            <p:cNvPr id="17426" name="Line 22"/>
            <p:cNvSpPr>
              <a:spLocks noChangeShapeType="1"/>
            </p:cNvSpPr>
            <p:nvPr/>
          </p:nvSpPr>
          <p:spPr bwMode="auto">
            <a:xfrm flipH="1">
              <a:off x="52496" y="49733"/>
              <a:ext cx="229" cy="13785"/>
            </a:xfrm>
            <a:prstGeom prst="line">
              <a:avLst/>
            </a:prstGeom>
            <a:noFill/>
            <a:ln w="25400">
              <a:solidFill>
                <a:srgbClr val="4F81BD"/>
              </a:solidFill>
              <a:round/>
              <a:headEnd/>
              <a:tailEnd type="triangle"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txBody>
            <a:bodyPr/>
            <a:lstStyle/>
            <a:p>
              <a:pPr rtl="0" eaLnBrk="0" hangingPunct="0"/>
              <a:endParaRPr lang="fr-FR" sz="2100" b="0">
                <a:solidFill>
                  <a:srgbClr val="2F2B20"/>
                </a:solidFill>
                <a:latin typeface="Tahoma" pitchFamily="34" charset="0"/>
                <a:cs typeface="Arial" pitchFamily="34" charset="0"/>
              </a:endParaRPr>
            </a:p>
          </p:txBody>
        </p:sp>
        <p:sp>
          <p:nvSpPr>
            <p:cNvPr id="17427" name="Line 16"/>
            <p:cNvSpPr>
              <a:spLocks noChangeShapeType="1"/>
            </p:cNvSpPr>
            <p:nvPr/>
          </p:nvSpPr>
          <p:spPr bwMode="auto">
            <a:xfrm>
              <a:off x="39682" y="49939"/>
              <a:ext cx="187" cy="14013"/>
            </a:xfrm>
            <a:prstGeom prst="line">
              <a:avLst/>
            </a:prstGeom>
            <a:noFill/>
            <a:ln w="25400">
              <a:solidFill>
                <a:srgbClr val="000000"/>
              </a:solidFill>
              <a:round/>
              <a:headEnd/>
              <a:tailEnd type="triangle"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txBody>
            <a:bodyPr/>
            <a:lstStyle/>
            <a:p>
              <a:pPr rtl="0" eaLnBrk="0" hangingPunct="0"/>
              <a:endParaRPr lang="fr-FR" sz="2100" b="0">
                <a:solidFill>
                  <a:srgbClr val="2F2B20"/>
                </a:solidFill>
                <a:latin typeface="Tahoma" pitchFamily="34" charset="0"/>
                <a:cs typeface="Arial" pitchFamily="34" charset="0"/>
              </a:endParaRPr>
            </a:p>
          </p:txBody>
        </p:sp>
        <p:sp>
          <p:nvSpPr>
            <p:cNvPr id="17428" name="Line 21"/>
            <p:cNvSpPr>
              <a:spLocks noChangeShapeType="1"/>
            </p:cNvSpPr>
            <p:nvPr/>
          </p:nvSpPr>
          <p:spPr bwMode="auto">
            <a:xfrm>
              <a:off x="26032" y="28107"/>
              <a:ext cx="0" cy="12844"/>
            </a:xfrm>
            <a:prstGeom prst="line">
              <a:avLst/>
            </a:prstGeom>
            <a:noFill/>
            <a:ln w="25400">
              <a:solidFill>
                <a:srgbClr val="000000"/>
              </a:solidFill>
              <a:round/>
              <a:headEnd/>
              <a:tailEnd type="triangle"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txBody>
            <a:bodyPr/>
            <a:lstStyle/>
            <a:p>
              <a:pPr rtl="0" eaLnBrk="0" hangingPunct="0"/>
              <a:endParaRPr lang="fr-FR" sz="2100" b="0">
                <a:solidFill>
                  <a:srgbClr val="2F2B20"/>
                </a:solidFill>
                <a:latin typeface="Tahoma" pitchFamily="34" charset="0"/>
                <a:cs typeface="Arial" pitchFamily="34" charset="0"/>
              </a:endParaRPr>
            </a:p>
          </p:txBody>
        </p:sp>
        <p:sp>
          <p:nvSpPr>
            <p:cNvPr id="17429" name="Line 17"/>
            <p:cNvSpPr>
              <a:spLocks noChangeShapeType="1"/>
            </p:cNvSpPr>
            <p:nvPr/>
          </p:nvSpPr>
          <p:spPr bwMode="auto">
            <a:xfrm>
              <a:off x="4445" y="58225"/>
              <a:ext cx="0" cy="5646"/>
            </a:xfrm>
            <a:prstGeom prst="line">
              <a:avLst/>
            </a:prstGeom>
            <a:noFill/>
            <a:ln w="25400">
              <a:solidFill>
                <a:srgbClr val="000000"/>
              </a:solidFill>
              <a:round/>
              <a:headEnd/>
              <a:tailEnd type="triangle"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txBody>
            <a:bodyPr/>
            <a:lstStyle/>
            <a:p>
              <a:pPr rtl="0" eaLnBrk="0" hangingPunct="0"/>
              <a:endParaRPr lang="fr-FR" sz="2100" b="0">
                <a:solidFill>
                  <a:srgbClr val="2F2B20"/>
                </a:solidFill>
                <a:latin typeface="Tahoma" pitchFamily="34" charset="0"/>
                <a:cs typeface="Arial" pitchFamily="34" charset="0"/>
              </a:endParaRPr>
            </a:p>
          </p:txBody>
        </p:sp>
        <p:sp>
          <p:nvSpPr>
            <p:cNvPr id="17430" name="Line 17"/>
            <p:cNvSpPr>
              <a:spLocks noChangeShapeType="1"/>
            </p:cNvSpPr>
            <p:nvPr/>
          </p:nvSpPr>
          <p:spPr bwMode="auto">
            <a:xfrm>
              <a:off x="24408" y="49415"/>
              <a:ext cx="0" cy="14309"/>
            </a:xfrm>
            <a:prstGeom prst="line">
              <a:avLst/>
            </a:prstGeom>
            <a:noFill/>
            <a:ln w="25400">
              <a:solidFill>
                <a:srgbClr val="000000"/>
              </a:solidFill>
              <a:round/>
              <a:headEnd/>
              <a:tailEnd type="triangle"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txBody>
            <a:bodyPr/>
            <a:lstStyle/>
            <a:p>
              <a:pPr rtl="0" eaLnBrk="0" hangingPunct="0"/>
              <a:endParaRPr lang="fr-FR" sz="2100" b="0">
                <a:solidFill>
                  <a:srgbClr val="2F2B20"/>
                </a:solidFill>
                <a:latin typeface="Tahoma" pitchFamily="34" charset="0"/>
                <a:cs typeface="Arial" pitchFamily="34" charset="0"/>
              </a:endParaRPr>
            </a:p>
          </p:txBody>
        </p:sp>
        <p:sp>
          <p:nvSpPr>
            <p:cNvPr id="17431" name="Line 17"/>
            <p:cNvSpPr>
              <a:spLocks noChangeShapeType="1"/>
            </p:cNvSpPr>
            <p:nvPr/>
          </p:nvSpPr>
          <p:spPr bwMode="auto">
            <a:xfrm>
              <a:off x="13029" y="49580"/>
              <a:ext cx="116" cy="14022"/>
            </a:xfrm>
            <a:prstGeom prst="line">
              <a:avLst/>
            </a:prstGeom>
            <a:noFill/>
            <a:ln w="25400">
              <a:solidFill>
                <a:srgbClr val="000000"/>
              </a:solidFill>
              <a:round/>
              <a:headEnd/>
              <a:tailEnd type="triangle"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txBody>
            <a:bodyPr/>
            <a:lstStyle/>
            <a:p>
              <a:pPr rtl="0" eaLnBrk="0" hangingPunct="0"/>
              <a:endParaRPr lang="fr-FR" sz="2100" b="0">
                <a:solidFill>
                  <a:srgbClr val="2F2B20"/>
                </a:solidFill>
                <a:latin typeface="Tahoma" pitchFamily="34" charset="0"/>
                <a:cs typeface="Arial" pitchFamily="34" charset="0"/>
              </a:endParaRPr>
            </a:p>
          </p:txBody>
        </p:sp>
        <p:cxnSp>
          <p:nvCxnSpPr>
            <p:cNvPr id="17432" name="Straight Arrow Connector 239"/>
            <p:cNvCxnSpPr>
              <a:cxnSpLocks noChangeShapeType="1"/>
            </p:cNvCxnSpPr>
            <p:nvPr/>
          </p:nvCxnSpPr>
          <p:spPr bwMode="auto">
            <a:xfrm>
              <a:off x="29540" y="15863"/>
              <a:ext cx="0" cy="6109"/>
            </a:xfrm>
            <a:prstGeom prst="straightConnector1">
              <a:avLst/>
            </a:prstGeom>
            <a:noFill/>
            <a:ln w="25400">
              <a:solidFill>
                <a:srgbClr val="000000"/>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7433" name="Straight Arrow Connector 240"/>
            <p:cNvCxnSpPr>
              <a:cxnSpLocks noChangeShapeType="1"/>
            </p:cNvCxnSpPr>
            <p:nvPr/>
          </p:nvCxnSpPr>
          <p:spPr bwMode="auto">
            <a:xfrm flipH="1">
              <a:off x="14197" y="15150"/>
              <a:ext cx="29" cy="5626"/>
            </a:xfrm>
            <a:prstGeom prst="straightConnector1">
              <a:avLst/>
            </a:prstGeom>
            <a:noFill/>
            <a:ln w="25400">
              <a:solidFill>
                <a:srgbClr val="000000"/>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7434" name="Straight Arrow Connector 241"/>
            <p:cNvCxnSpPr>
              <a:cxnSpLocks noChangeShapeType="1"/>
            </p:cNvCxnSpPr>
            <p:nvPr/>
          </p:nvCxnSpPr>
          <p:spPr bwMode="auto">
            <a:xfrm>
              <a:off x="23032" y="28107"/>
              <a:ext cx="0" cy="4427"/>
            </a:xfrm>
            <a:prstGeom prst="straightConnector1">
              <a:avLst/>
            </a:prstGeom>
            <a:noFill/>
            <a:ln w="25400">
              <a:solidFill>
                <a:srgbClr val="000000"/>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7435" name="Straight Arrow Connector 242"/>
            <p:cNvCxnSpPr>
              <a:cxnSpLocks noChangeShapeType="1"/>
            </p:cNvCxnSpPr>
            <p:nvPr/>
          </p:nvCxnSpPr>
          <p:spPr bwMode="auto">
            <a:xfrm flipH="1">
              <a:off x="20454" y="4102"/>
              <a:ext cx="9086" cy="4468"/>
            </a:xfrm>
            <a:prstGeom prst="straightConnector1">
              <a:avLst/>
            </a:prstGeom>
            <a:noFill/>
            <a:ln w="25400">
              <a:solidFill>
                <a:srgbClr val="000000"/>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7436" name="Straight Arrow Connector 243"/>
            <p:cNvCxnSpPr>
              <a:cxnSpLocks noChangeShapeType="1"/>
            </p:cNvCxnSpPr>
            <p:nvPr/>
          </p:nvCxnSpPr>
          <p:spPr bwMode="auto">
            <a:xfrm>
              <a:off x="42340" y="4102"/>
              <a:ext cx="13814" cy="3859"/>
            </a:xfrm>
            <a:prstGeom prst="straightConnector1">
              <a:avLst/>
            </a:prstGeom>
            <a:noFill/>
            <a:ln w="25400">
              <a:solidFill>
                <a:srgbClr val="4F81BD"/>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7437" name="Straight Arrow Connector 244"/>
            <p:cNvCxnSpPr>
              <a:cxnSpLocks noChangeShapeType="1"/>
            </p:cNvCxnSpPr>
            <p:nvPr/>
          </p:nvCxnSpPr>
          <p:spPr bwMode="auto">
            <a:xfrm>
              <a:off x="57511" y="14683"/>
              <a:ext cx="194" cy="23619"/>
            </a:xfrm>
            <a:prstGeom prst="straightConnector1">
              <a:avLst/>
            </a:prstGeom>
            <a:noFill/>
            <a:ln w="25400">
              <a:solidFill>
                <a:srgbClr val="4F81BD"/>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7438" name="Straight Arrow Connector 245"/>
            <p:cNvCxnSpPr>
              <a:cxnSpLocks noChangeShapeType="1"/>
            </p:cNvCxnSpPr>
            <p:nvPr/>
          </p:nvCxnSpPr>
          <p:spPr bwMode="auto">
            <a:xfrm flipH="1">
              <a:off x="37725" y="28611"/>
              <a:ext cx="0" cy="11132"/>
            </a:xfrm>
            <a:prstGeom prst="straightConnector1">
              <a:avLst/>
            </a:prstGeom>
            <a:noFill/>
            <a:ln w="25400">
              <a:solidFill>
                <a:srgbClr val="000000"/>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7439" name="Straight Arrow Connector 246"/>
            <p:cNvCxnSpPr>
              <a:cxnSpLocks noChangeShapeType="1"/>
            </p:cNvCxnSpPr>
            <p:nvPr/>
          </p:nvCxnSpPr>
          <p:spPr bwMode="auto">
            <a:xfrm>
              <a:off x="42818" y="28107"/>
              <a:ext cx="11693" cy="10195"/>
            </a:xfrm>
            <a:prstGeom prst="straightConnector1">
              <a:avLst/>
            </a:prstGeom>
            <a:noFill/>
            <a:ln w="25400">
              <a:solidFill>
                <a:srgbClr val="000000"/>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48" name="Rectangle 248"/>
            <p:cNvSpPr>
              <a:spLocks noChangeArrowheads="1"/>
            </p:cNvSpPr>
            <p:nvPr/>
          </p:nvSpPr>
          <p:spPr bwMode="auto">
            <a:xfrm>
              <a:off x="56317" y="51723"/>
              <a:ext cx="13090" cy="10847"/>
            </a:xfrm>
            <a:prstGeom prst="rect">
              <a:avLst/>
            </a:prstGeom>
            <a:solidFill>
              <a:schemeClr val="accent2">
                <a:lumMod val="20000"/>
                <a:lumOff val="80000"/>
              </a:schemeClr>
            </a:solidFill>
            <a:ln w="9525">
              <a:solidFill>
                <a:srgbClr val="000000"/>
              </a:solidFill>
              <a:prstDash val="dash"/>
              <a:miter lim="800000"/>
              <a:headEnd/>
              <a:tailEnd/>
            </a:ln>
          </p:spPr>
          <p:txBody>
            <a:bodyPr/>
            <a:lstStyle/>
            <a:p>
              <a:pPr rtl="0" eaLnBrk="0" hangingPunct="0">
                <a:defRPr/>
              </a:pPr>
              <a:r>
                <a:rPr lang="fr-FR" sz="1100" dirty="0">
                  <a:solidFill>
                    <a:srgbClr val="2F2B20"/>
                  </a:solidFill>
                  <a:latin typeface="Calibri" pitchFamily="34" charset="0"/>
                  <a:cs typeface="Arial" pitchFamily="34" charset="0"/>
                </a:rPr>
                <a:t>Légende : </a:t>
              </a:r>
            </a:p>
            <a:p>
              <a:pPr rtl="0" eaLnBrk="0" hangingPunct="0">
                <a:defRPr/>
              </a:pPr>
              <a:endParaRPr lang="fr-FR" sz="1100" dirty="0">
                <a:solidFill>
                  <a:srgbClr val="2F2B20"/>
                </a:solidFill>
                <a:latin typeface="Calibri" pitchFamily="34" charset="0"/>
                <a:cs typeface="Arial" pitchFamily="34" charset="0"/>
              </a:endParaRPr>
            </a:p>
            <a:p>
              <a:pPr rtl="0" eaLnBrk="0" hangingPunct="0">
                <a:defRPr/>
              </a:pPr>
              <a:r>
                <a:rPr lang="fr-FR" sz="1100" dirty="0">
                  <a:solidFill>
                    <a:srgbClr val="2F2B20"/>
                  </a:solidFill>
                  <a:latin typeface="Calibri" pitchFamily="34" charset="0"/>
                  <a:cs typeface="Arial" pitchFamily="34" charset="0"/>
                </a:rPr>
                <a:t>Circuit public:	</a:t>
              </a:r>
            </a:p>
            <a:p>
              <a:pPr rtl="0" eaLnBrk="0" hangingPunct="0">
                <a:defRPr/>
              </a:pPr>
              <a:r>
                <a:rPr lang="fr-FR" sz="1100" dirty="0">
                  <a:solidFill>
                    <a:srgbClr val="2F2B20"/>
                  </a:solidFill>
                  <a:latin typeface="Calibri" pitchFamily="34" charset="0"/>
                  <a:cs typeface="Arial" pitchFamily="34" charset="0"/>
                </a:rPr>
                <a:t>Circuit privé:	</a:t>
              </a:r>
              <a:endParaRPr lang="fr-FR" sz="2100" dirty="0">
                <a:solidFill>
                  <a:srgbClr val="2F2B20"/>
                </a:solidFill>
                <a:latin typeface="Tahoma" pitchFamily="34" charset="0"/>
                <a:cs typeface="Arial" pitchFamily="34" charset="0"/>
              </a:endParaRPr>
            </a:p>
          </p:txBody>
        </p:sp>
        <p:sp>
          <p:nvSpPr>
            <p:cNvPr id="17441" name="Line 17"/>
            <p:cNvSpPr>
              <a:spLocks noChangeShapeType="1"/>
            </p:cNvSpPr>
            <p:nvPr/>
          </p:nvSpPr>
          <p:spPr bwMode="auto">
            <a:xfrm>
              <a:off x="4490" y="49201"/>
              <a:ext cx="0" cy="5057"/>
            </a:xfrm>
            <a:prstGeom prst="line">
              <a:avLst/>
            </a:prstGeom>
            <a:noFill/>
            <a:ln w="25400">
              <a:solidFill>
                <a:srgbClr val="000000"/>
              </a:solidFill>
              <a:round/>
              <a:headEnd/>
              <a:tailEnd type="triangle"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txBody>
            <a:bodyPr/>
            <a:lstStyle/>
            <a:p>
              <a:pPr rtl="0" eaLnBrk="0" hangingPunct="0"/>
              <a:endParaRPr lang="fr-FR" sz="2100" b="0">
                <a:solidFill>
                  <a:srgbClr val="2F2B20"/>
                </a:solidFill>
                <a:latin typeface="Tahoma" pitchFamily="34" charset="0"/>
                <a:cs typeface="Arial" pitchFamily="34" charset="0"/>
              </a:endParaRPr>
            </a:p>
          </p:txBody>
        </p:sp>
        <p:cxnSp>
          <p:nvCxnSpPr>
            <p:cNvPr id="17442" name="Straight Arrow Connector 251"/>
            <p:cNvCxnSpPr>
              <a:cxnSpLocks noChangeShapeType="1"/>
            </p:cNvCxnSpPr>
            <p:nvPr/>
          </p:nvCxnSpPr>
          <p:spPr bwMode="auto">
            <a:xfrm>
              <a:off x="65197" y="56783"/>
              <a:ext cx="3371" cy="0"/>
            </a:xfrm>
            <a:prstGeom prst="straightConnector1">
              <a:avLst/>
            </a:prstGeom>
            <a:noFill/>
            <a:ln w="25400">
              <a:solidFill>
                <a:srgbClr val="000000"/>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7443" name="Straight Arrow Connector 252"/>
            <p:cNvCxnSpPr>
              <a:cxnSpLocks noChangeShapeType="1"/>
            </p:cNvCxnSpPr>
            <p:nvPr/>
          </p:nvCxnSpPr>
          <p:spPr bwMode="auto">
            <a:xfrm>
              <a:off x="65011" y="58713"/>
              <a:ext cx="3371" cy="0"/>
            </a:xfrm>
            <a:prstGeom prst="straightConnector1">
              <a:avLst/>
            </a:prstGeom>
            <a:noFill/>
            <a:ln w="25400">
              <a:solidFill>
                <a:srgbClr val="4F81BD"/>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7444" name="Straight Arrow Connector 253"/>
            <p:cNvCxnSpPr>
              <a:cxnSpLocks noChangeShapeType="1"/>
            </p:cNvCxnSpPr>
            <p:nvPr/>
          </p:nvCxnSpPr>
          <p:spPr bwMode="auto">
            <a:xfrm>
              <a:off x="982" y="28988"/>
              <a:ext cx="0" cy="34530"/>
            </a:xfrm>
            <a:prstGeom prst="straightConnector1">
              <a:avLst/>
            </a:prstGeom>
            <a:noFill/>
            <a:ln w="25400">
              <a:solidFill>
                <a:srgbClr val="000000"/>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grpSp>
      <p:sp>
        <p:nvSpPr>
          <p:cNvPr id="17411" name="ZoneTexte 43"/>
          <p:cNvSpPr txBox="1">
            <a:spLocks noChangeArrowheads="1"/>
          </p:cNvSpPr>
          <p:nvPr/>
        </p:nvSpPr>
        <p:spPr bwMode="auto">
          <a:xfrm>
            <a:off x="1199295" y="103270"/>
            <a:ext cx="8085028" cy="45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269" tIns="52135" rIns="104269" bIns="52135">
            <a:spAutoFit/>
          </a:bodyPr>
          <a:lstStyle>
            <a:lvl1pPr>
              <a:defRPr>
                <a:solidFill>
                  <a:schemeClr val="tx1"/>
                </a:solidFill>
                <a:latin typeface="Tahoma" pitchFamily="34" charset="0"/>
                <a:cs typeface="Arial" pitchFamily="34" charset="0"/>
              </a:defRPr>
            </a:lvl1pPr>
            <a:lvl2pPr marL="742950" indent="-285750">
              <a:defRPr>
                <a:solidFill>
                  <a:schemeClr val="tx1"/>
                </a:solidFill>
                <a:latin typeface="Tahoma" pitchFamily="34" charset="0"/>
                <a:cs typeface="Arial" pitchFamily="34" charset="0"/>
              </a:defRPr>
            </a:lvl2pPr>
            <a:lvl3pPr marL="1143000" indent="-228600">
              <a:defRPr>
                <a:solidFill>
                  <a:schemeClr val="tx1"/>
                </a:solidFill>
                <a:latin typeface="Tahoma" pitchFamily="34" charset="0"/>
                <a:cs typeface="Arial" pitchFamily="34" charset="0"/>
              </a:defRPr>
            </a:lvl3pPr>
            <a:lvl4pPr marL="1600200" indent="-228600">
              <a:defRPr>
                <a:solidFill>
                  <a:schemeClr val="tx1"/>
                </a:solidFill>
                <a:latin typeface="Tahoma" pitchFamily="34" charset="0"/>
                <a:cs typeface="Arial" pitchFamily="34" charset="0"/>
              </a:defRPr>
            </a:lvl4pPr>
            <a:lvl5pPr marL="2057400" indent="-22860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algn="ctr" rtl="0"/>
            <a:r>
              <a:rPr lang="fr-FR" altLang="fr-FR" sz="2300" dirty="0">
                <a:solidFill>
                  <a:schemeClr val="accent2"/>
                </a:solidFill>
                <a:latin typeface="Verdana" pitchFamily="34" charset="0"/>
              </a:rPr>
              <a:t>SYSTÈME D’APPROVISIONNEMENT EN ME</a:t>
            </a:r>
          </a:p>
        </p:txBody>
      </p:sp>
      <p:cxnSp>
        <p:nvCxnSpPr>
          <p:cNvPr id="17412" name="Straight Arrow Connector 241"/>
          <p:cNvCxnSpPr>
            <a:cxnSpLocks noChangeShapeType="1"/>
          </p:cNvCxnSpPr>
          <p:nvPr/>
        </p:nvCxnSpPr>
        <p:spPr bwMode="auto">
          <a:xfrm rot="5400000">
            <a:off x="1990972" y="4632971"/>
            <a:ext cx="393815" cy="1857"/>
          </a:xfrm>
          <a:prstGeom prst="straightConnector1">
            <a:avLst/>
          </a:prstGeom>
          <a:noFill/>
          <a:ln w="25400">
            <a:solidFill>
              <a:srgbClr val="000000"/>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7413" name="Espace réservé du numéro de diapositive 3"/>
          <p:cNvSpPr>
            <a:spLocks noGrp="1"/>
          </p:cNvSpPr>
          <p:nvPr>
            <p:ph type="sldNum" sz="quarter" idx="12"/>
          </p:nvPr>
        </p:nvSpPr>
        <p:spPr bwMode="auto">
          <a:xfrm rot="16200000">
            <a:off x="8912900" y="1802843"/>
            <a:ext cx="2688449" cy="426993"/>
          </a:xfrm>
          <a:prstGeom prst="rect">
            <a:avLst/>
          </a:prstGeom>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269" tIns="52135" rIns="104269" bIns="52135" numCol="1" anchorCtr="0" compatLnSpc="1">
            <a:prstTxWarp prst="textNoShape">
              <a:avLst/>
            </a:prstTxWarp>
          </a:bodyPr>
          <a:lstStyle>
            <a:lvl1pPr>
              <a:defRPr>
                <a:solidFill>
                  <a:schemeClr val="tx1"/>
                </a:solidFill>
                <a:latin typeface="Tahoma" pitchFamily="34" charset="0"/>
                <a:cs typeface="Arial" pitchFamily="34" charset="0"/>
              </a:defRPr>
            </a:lvl1pPr>
            <a:lvl2pPr marL="847184" indent="-325841">
              <a:defRPr>
                <a:solidFill>
                  <a:schemeClr val="tx1"/>
                </a:solidFill>
                <a:latin typeface="Tahoma" pitchFamily="34" charset="0"/>
                <a:cs typeface="Arial" pitchFamily="34" charset="0"/>
              </a:defRPr>
            </a:lvl2pPr>
            <a:lvl3pPr marL="1303360" indent="-260672">
              <a:defRPr>
                <a:solidFill>
                  <a:schemeClr val="tx1"/>
                </a:solidFill>
                <a:latin typeface="Tahoma" pitchFamily="34" charset="0"/>
                <a:cs typeface="Arial" pitchFamily="34" charset="0"/>
              </a:defRPr>
            </a:lvl3pPr>
            <a:lvl4pPr marL="1824704" indent="-260672">
              <a:defRPr>
                <a:solidFill>
                  <a:schemeClr val="tx1"/>
                </a:solidFill>
                <a:latin typeface="Tahoma" pitchFamily="34" charset="0"/>
                <a:cs typeface="Arial" pitchFamily="34" charset="0"/>
              </a:defRPr>
            </a:lvl4pPr>
            <a:lvl5pPr marL="2346048" indent="-260672">
              <a:defRPr>
                <a:solidFill>
                  <a:schemeClr val="tx1"/>
                </a:solidFill>
                <a:latin typeface="Tahoma" pitchFamily="34" charset="0"/>
                <a:cs typeface="Arial" pitchFamily="34" charset="0"/>
              </a:defRPr>
            </a:lvl5pPr>
            <a:lvl6pPr marL="2867392" indent="-260672" eaLnBrk="0" fontAlgn="base" hangingPunct="0">
              <a:spcBef>
                <a:spcPct val="0"/>
              </a:spcBef>
              <a:spcAft>
                <a:spcPct val="0"/>
              </a:spcAft>
              <a:defRPr>
                <a:solidFill>
                  <a:schemeClr val="tx1"/>
                </a:solidFill>
                <a:latin typeface="Tahoma" pitchFamily="34" charset="0"/>
                <a:cs typeface="Arial" pitchFamily="34" charset="0"/>
              </a:defRPr>
            </a:lvl6pPr>
            <a:lvl7pPr marL="3388735" indent="-260672" eaLnBrk="0" fontAlgn="base" hangingPunct="0">
              <a:spcBef>
                <a:spcPct val="0"/>
              </a:spcBef>
              <a:spcAft>
                <a:spcPct val="0"/>
              </a:spcAft>
              <a:defRPr>
                <a:solidFill>
                  <a:schemeClr val="tx1"/>
                </a:solidFill>
                <a:latin typeface="Tahoma" pitchFamily="34" charset="0"/>
                <a:cs typeface="Arial" pitchFamily="34" charset="0"/>
              </a:defRPr>
            </a:lvl7pPr>
            <a:lvl8pPr marL="3910080" indent="-260672" eaLnBrk="0" fontAlgn="base" hangingPunct="0">
              <a:spcBef>
                <a:spcPct val="0"/>
              </a:spcBef>
              <a:spcAft>
                <a:spcPct val="0"/>
              </a:spcAft>
              <a:defRPr>
                <a:solidFill>
                  <a:schemeClr val="tx1"/>
                </a:solidFill>
                <a:latin typeface="Tahoma" pitchFamily="34" charset="0"/>
                <a:cs typeface="Arial" pitchFamily="34" charset="0"/>
              </a:defRPr>
            </a:lvl8pPr>
            <a:lvl9pPr marL="4431424" indent="-260672" eaLnBrk="0" fontAlgn="base" hangingPunct="0">
              <a:spcBef>
                <a:spcPct val="0"/>
              </a:spcBef>
              <a:spcAft>
                <a:spcPct val="0"/>
              </a:spcAft>
              <a:defRPr>
                <a:solidFill>
                  <a:schemeClr val="tx1"/>
                </a:solidFill>
                <a:latin typeface="Tahoma" pitchFamily="34" charset="0"/>
                <a:cs typeface="Arial" pitchFamily="34" charset="0"/>
              </a:defRPr>
            </a:lvl9pPr>
          </a:lstStyle>
          <a:p>
            <a:pPr algn="l"/>
            <a:fld id="{887614DE-2046-486C-AEA1-C62D53BDE414}" type="slidenum">
              <a:rPr lang="fr-FR" altLang="fr-FR" sz="1400">
                <a:solidFill>
                  <a:srgbClr val="2F2B20"/>
                </a:solidFill>
                <a:latin typeface="Verdana" pitchFamily="34" charset="0"/>
              </a:rPr>
              <a:pPr algn="l"/>
              <a:t>6</a:t>
            </a:fld>
            <a:endParaRPr lang="fr-FR" altLang="fr-FR" sz="1400">
              <a:solidFill>
                <a:srgbClr val="2F2B20"/>
              </a:solidFill>
              <a:latin typeface="Verdana" pitchFamily="34" charset="0"/>
            </a:endParaRPr>
          </a:p>
        </p:txBody>
      </p:sp>
      <p:sp>
        <p:nvSpPr>
          <p:cNvPr id="2" name="Ellipse 1"/>
          <p:cNvSpPr/>
          <p:nvPr/>
        </p:nvSpPr>
        <p:spPr>
          <a:xfrm>
            <a:off x="6126749" y="1205602"/>
            <a:ext cx="2712849" cy="1656956"/>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3137506736"/>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4670" y="302803"/>
            <a:ext cx="9624060" cy="1059070"/>
          </a:xfrm>
          <a:ln>
            <a:solidFill>
              <a:schemeClr val="tx2">
                <a:lumMod val="50000"/>
              </a:schemeClr>
            </a:solidFill>
          </a:ln>
        </p:spPr>
        <p:txBody>
          <a:bodyPr>
            <a:normAutofit/>
          </a:bodyPr>
          <a:lstStyle/>
          <a:p>
            <a:r>
              <a:rPr lang="en-US" sz="3600" b="1" dirty="0" smtClean="0">
                <a:solidFill>
                  <a:schemeClr val="accent2"/>
                </a:solidFill>
              </a:rPr>
              <a:t>REGLEMENTATION PHARMACEUTIQUE 1/4</a:t>
            </a:r>
            <a:endParaRPr lang="en-US" sz="3600" b="1" dirty="0">
              <a:solidFill>
                <a:schemeClr val="accent2"/>
              </a:solidFill>
            </a:endParaRPr>
          </a:p>
        </p:txBody>
      </p:sp>
      <p:pic>
        <p:nvPicPr>
          <p:cNvPr id="8" name="Picture 2" descr="C:\Users\KEITA\Pictures\Emblème du Mali — Wikipédia_fichiers\200px-Coat_of_arms_of_Mali.png"/>
          <p:cNvPicPr>
            <a:picLocks noChangeAspect="1" noChangeArrowheads="1"/>
          </p:cNvPicPr>
          <p:nvPr/>
        </p:nvPicPr>
        <p:blipFill>
          <a:blip r:embed="rId2"/>
          <a:srcRect/>
          <a:stretch>
            <a:fillRect/>
          </a:stretch>
        </p:blipFill>
        <p:spPr bwMode="auto">
          <a:xfrm>
            <a:off x="462280" y="5867399"/>
            <a:ext cx="1381760" cy="1328103"/>
          </a:xfrm>
          <a:prstGeom prst="rect">
            <a:avLst/>
          </a:prstGeom>
          <a:noFill/>
        </p:spPr>
      </p:pic>
      <p:sp>
        <p:nvSpPr>
          <p:cNvPr id="3" name="Espace réservé du contenu 2"/>
          <p:cNvSpPr>
            <a:spLocks noGrp="1"/>
          </p:cNvSpPr>
          <p:nvPr>
            <p:ph idx="1"/>
          </p:nvPr>
        </p:nvSpPr>
        <p:spPr>
          <a:xfrm>
            <a:off x="0" y="1439694"/>
            <a:ext cx="10693400" cy="5314685"/>
          </a:xfrm>
        </p:spPr>
        <p:txBody>
          <a:bodyPr/>
          <a:lstStyle/>
          <a:p>
            <a:pPr marL="0" indent="0">
              <a:buNone/>
            </a:pPr>
            <a:r>
              <a:rPr lang="fr-FR" dirty="0" smtClean="0"/>
              <a:t> </a:t>
            </a:r>
          </a:p>
          <a:p>
            <a:pPr marL="0" indent="0">
              <a:buNone/>
            </a:pPr>
            <a:r>
              <a:rPr lang="fr-FR" sz="1200" dirty="0"/>
              <a:t> </a:t>
            </a:r>
            <a:r>
              <a:rPr lang="fr-FR" sz="1200" dirty="0" smtClean="0"/>
              <a:t>      </a:t>
            </a:r>
          </a:p>
          <a:p>
            <a:pPr marL="0" indent="0">
              <a:buNone/>
            </a:pPr>
            <a:r>
              <a:rPr lang="fr-FR" sz="1200" dirty="0" smtClean="0"/>
              <a:t> </a:t>
            </a:r>
            <a:endParaRPr lang="fr-FR" sz="1200" u="sng" dirty="0"/>
          </a:p>
        </p:txBody>
      </p:sp>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9640" y="5867398"/>
            <a:ext cx="1981200" cy="1328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6507803" y="1449422"/>
            <a:ext cx="3628417" cy="249020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u="sng" dirty="0" smtClean="0">
                <a:solidFill>
                  <a:srgbClr val="FF0000"/>
                </a:solidFill>
              </a:rPr>
              <a:t>Domaine exclusive du pharmacien</a:t>
            </a:r>
          </a:p>
          <a:p>
            <a:r>
              <a:rPr lang="fr-FR" sz="1400" dirty="0" smtClean="0">
                <a:solidFill>
                  <a:srgbClr val="000066"/>
                </a:solidFill>
              </a:rPr>
              <a:t>1. Préparation et vente de médicaments</a:t>
            </a:r>
          </a:p>
          <a:p>
            <a:r>
              <a:rPr lang="fr-FR" sz="1400" dirty="0" smtClean="0">
                <a:solidFill>
                  <a:srgbClr val="000066"/>
                </a:solidFill>
              </a:rPr>
              <a:t>2. Produits ou objets abortifs ainsi que  contraceptifs à base d’hormones;</a:t>
            </a:r>
          </a:p>
          <a:p>
            <a:r>
              <a:rPr lang="fr-FR" sz="1400" dirty="0" smtClean="0">
                <a:solidFill>
                  <a:srgbClr val="000066"/>
                </a:solidFill>
              </a:rPr>
              <a:t>3. Objets de pansement &amp; tous articles présentés ≈ conformes aux </a:t>
            </a:r>
            <a:r>
              <a:rPr lang="fr-FR" sz="1400" dirty="0" err="1" smtClean="0">
                <a:solidFill>
                  <a:srgbClr val="000066"/>
                </a:solidFill>
              </a:rPr>
              <a:t>Phcopées</a:t>
            </a:r>
            <a:r>
              <a:rPr lang="fr-FR" sz="1400" dirty="0" smtClean="0">
                <a:solidFill>
                  <a:srgbClr val="000066"/>
                </a:solidFill>
              </a:rPr>
              <a:t> autorisées </a:t>
            </a:r>
          </a:p>
          <a:p>
            <a:r>
              <a:rPr lang="fr-FR" sz="1400" dirty="0" smtClean="0">
                <a:solidFill>
                  <a:srgbClr val="000066"/>
                </a:solidFill>
              </a:rPr>
              <a:t>4. Produits &amp; réactifs conditionnés → ∆tic médical ou grossesse  </a:t>
            </a:r>
          </a:p>
          <a:p>
            <a:r>
              <a:rPr lang="fr-FR" sz="1400" dirty="0" smtClean="0">
                <a:solidFill>
                  <a:srgbClr val="000066"/>
                </a:solidFill>
              </a:rPr>
              <a:t>5. Plantes médicinales inscrites aux </a:t>
            </a:r>
            <a:r>
              <a:rPr lang="fr-FR" sz="1400" dirty="0" err="1" smtClean="0">
                <a:solidFill>
                  <a:srgbClr val="000066"/>
                </a:solidFill>
              </a:rPr>
              <a:t>Phcopées</a:t>
            </a:r>
            <a:r>
              <a:rPr lang="fr-FR" sz="1400" dirty="0">
                <a:solidFill>
                  <a:srgbClr val="000066"/>
                </a:solidFill>
              </a:rPr>
              <a:t> </a:t>
            </a:r>
            <a:endParaRPr lang="fr-FR" sz="1400" dirty="0" smtClean="0">
              <a:solidFill>
                <a:srgbClr val="000066"/>
              </a:solidFill>
            </a:endParaRPr>
          </a:p>
          <a:p>
            <a:r>
              <a:rPr lang="fr-FR" sz="1400" dirty="0" smtClean="0">
                <a:solidFill>
                  <a:srgbClr val="000066"/>
                </a:solidFill>
              </a:rPr>
              <a:t>6. Seringues et aiguilles </a:t>
            </a:r>
            <a:r>
              <a:rPr lang="fr-FR" sz="1400" dirty="0">
                <a:solidFill>
                  <a:srgbClr val="000066"/>
                </a:solidFill>
              </a:rPr>
              <a:t>→ </a:t>
            </a:r>
            <a:r>
              <a:rPr lang="fr-FR" sz="1400" dirty="0" smtClean="0">
                <a:solidFill>
                  <a:srgbClr val="000066"/>
                </a:solidFill>
              </a:rPr>
              <a:t>aux injections parentérales </a:t>
            </a:r>
            <a:endParaRPr lang="fr-FR" sz="1400" dirty="0">
              <a:solidFill>
                <a:srgbClr val="000066"/>
              </a:solidFill>
            </a:endParaRPr>
          </a:p>
        </p:txBody>
      </p:sp>
      <p:sp>
        <p:nvSpPr>
          <p:cNvPr id="12" name="Ellipse 11"/>
          <p:cNvSpPr/>
          <p:nvPr/>
        </p:nvSpPr>
        <p:spPr>
          <a:xfrm>
            <a:off x="3618689" y="3359133"/>
            <a:ext cx="2889115" cy="1394459"/>
          </a:xfrm>
          <a:prstGeom prst="ellipse">
            <a:avLst/>
          </a:prstGeom>
          <a:solidFill>
            <a:schemeClr val="accent2">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solidFill>
                  <a:srgbClr val="000066"/>
                </a:solidFill>
              </a:rPr>
              <a:t>Décret n°91-   106/P-RM du 15 mars 1991</a:t>
            </a:r>
            <a:endParaRPr lang="fr-FR" sz="2000" dirty="0">
              <a:solidFill>
                <a:srgbClr val="000066"/>
              </a:solidFill>
            </a:endParaRPr>
          </a:p>
        </p:txBody>
      </p:sp>
      <p:sp>
        <p:nvSpPr>
          <p:cNvPr id="15" name="Rectangle 14"/>
          <p:cNvSpPr/>
          <p:nvPr/>
        </p:nvSpPr>
        <p:spPr>
          <a:xfrm>
            <a:off x="277887" y="1449424"/>
            <a:ext cx="3340802" cy="249020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u="sng" dirty="0" smtClean="0">
                <a:solidFill>
                  <a:srgbClr val="FF0000"/>
                </a:solidFill>
              </a:rPr>
              <a:t>Conditions d’exercice privé d’une profession sanitaire</a:t>
            </a:r>
          </a:p>
          <a:p>
            <a:r>
              <a:rPr lang="fr-FR" sz="1400" dirty="0" smtClean="0">
                <a:solidFill>
                  <a:srgbClr val="000066"/>
                </a:solidFill>
              </a:rPr>
              <a:t>1. Demande manuscrite</a:t>
            </a:r>
          </a:p>
          <a:p>
            <a:r>
              <a:rPr lang="fr-FR" sz="1400" dirty="0" smtClean="0">
                <a:solidFill>
                  <a:srgbClr val="000066"/>
                </a:solidFill>
              </a:rPr>
              <a:t>2. Extrait d’état civil</a:t>
            </a:r>
          </a:p>
          <a:p>
            <a:r>
              <a:rPr lang="fr-FR" sz="1400" dirty="0" smtClean="0">
                <a:solidFill>
                  <a:srgbClr val="000066"/>
                </a:solidFill>
              </a:rPr>
              <a:t>3. Extrait de casier judiciaire</a:t>
            </a:r>
          </a:p>
          <a:p>
            <a:r>
              <a:rPr lang="fr-FR" sz="1400" dirty="0" smtClean="0">
                <a:solidFill>
                  <a:srgbClr val="000066"/>
                </a:solidFill>
              </a:rPr>
              <a:t>4. Certificat de nationalité</a:t>
            </a:r>
          </a:p>
          <a:p>
            <a:r>
              <a:rPr lang="fr-FR" sz="1400" dirty="0" smtClean="0">
                <a:solidFill>
                  <a:srgbClr val="000066"/>
                </a:solidFill>
              </a:rPr>
              <a:t>5. Certificat de résidence</a:t>
            </a:r>
          </a:p>
          <a:p>
            <a:r>
              <a:rPr lang="fr-FR" sz="1400" dirty="0" smtClean="0">
                <a:solidFill>
                  <a:srgbClr val="000066"/>
                </a:solidFill>
              </a:rPr>
              <a:t>6. Copie du diplôme</a:t>
            </a:r>
          </a:p>
          <a:p>
            <a:r>
              <a:rPr lang="fr-FR" sz="1400" dirty="0" smtClean="0">
                <a:solidFill>
                  <a:srgbClr val="000066"/>
                </a:solidFill>
              </a:rPr>
              <a:t>7. Attestation d’inscription au tableau </a:t>
            </a:r>
            <a:endParaRPr lang="fr-FR" sz="1400" dirty="0"/>
          </a:p>
          <a:p>
            <a:endParaRPr lang="fr-FR" sz="1200" dirty="0" smtClean="0"/>
          </a:p>
        </p:txBody>
      </p:sp>
      <p:sp>
        <p:nvSpPr>
          <p:cNvPr id="16" name="Rectangle 15"/>
          <p:cNvSpPr/>
          <p:nvPr/>
        </p:nvSpPr>
        <p:spPr>
          <a:xfrm>
            <a:off x="200064" y="4137509"/>
            <a:ext cx="3418625" cy="2153046"/>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u="sng" dirty="0" smtClean="0">
                <a:solidFill>
                  <a:srgbClr val="FF0000"/>
                </a:solidFill>
              </a:rPr>
              <a:t>Types d’établissements</a:t>
            </a:r>
          </a:p>
          <a:p>
            <a:r>
              <a:rPr lang="fr-FR" sz="1400" dirty="0" smtClean="0">
                <a:solidFill>
                  <a:srgbClr val="000066"/>
                </a:solidFill>
              </a:rPr>
              <a:t>1. Etablissement d’importation: I&amp;VG_PP</a:t>
            </a:r>
          </a:p>
          <a:p>
            <a:r>
              <a:rPr lang="fr-FR" sz="1400" dirty="0" smtClean="0">
                <a:solidFill>
                  <a:srgbClr val="000066"/>
                </a:solidFill>
              </a:rPr>
              <a:t>2. Etablissement de vente en gros: Exclusivement </a:t>
            </a:r>
          </a:p>
          <a:p>
            <a:r>
              <a:rPr lang="fr-FR" sz="1400" dirty="0" smtClean="0">
                <a:solidFill>
                  <a:srgbClr val="000066"/>
                </a:solidFill>
              </a:rPr>
              <a:t>VG_PP</a:t>
            </a:r>
          </a:p>
          <a:p>
            <a:r>
              <a:rPr lang="fr-FR" sz="1400" dirty="0" smtClean="0">
                <a:solidFill>
                  <a:srgbClr val="000066"/>
                </a:solidFill>
              </a:rPr>
              <a:t>La licence d’exploitation accordée/MSHP à toute personne physique ou morale remplissant les conditions prévues à l’article 3 de la loi n° 85-41/AN-RM du 22 juin 1985 </a:t>
            </a:r>
            <a:endParaRPr lang="fr-FR" sz="1400" dirty="0">
              <a:solidFill>
                <a:srgbClr val="000066"/>
              </a:solidFill>
            </a:endParaRPr>
          </a:p>
        </p:txBody>
      </p:sp>
      <p:sp>
        <p:nvSpPr>
          <p:cNvPr id="5" name="Ellipse 4"/>
          <p:cNvSpPr/>
          <p:nvPr/>
        </p:nvSpPr>
        <p:spPr>
          <a:xfrm>
            <a:off x="3618687" y="2037946"/>
            <a:ext cx="1118683" cy="1021403"/>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Articles 2 &amp;3</a:t>
            </a:r>
            <a:endParaRPr lang="fr-FR" sz="1400" dirty="0"/>
          </a:p>
        </p:txBody>
      </p:sp>
      <p:sp>
        <p:nvSpPr>
          <p:cNvPr id="13" name="Ellipse 12"/>
          <p:cNvSpPr/>
          <p:nvPr/>
        </p:nvSpPr>
        <p:spPr>
          <a:xfrm>
            <a:off x="5437762" y="2042811"/>
            <a:ext cx="1070040" cy="1021403"/>
          </a:xfrm>
          <a:prstGeom prst="ellips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Articles 34</a:t>
            </a:r>
            <a:endParaRPr lang="fr-FR" sz="1400" dirty="0"/>
          </a:p>
        </p:txBody>
      </p:sp>
      <p:sp>
        <p:nvSpPr>
          <p:cNvPr id="17" name="Ellipse 16"/>
          <p:cNvSpPr/>
          <p:nvPr/>
        </p:nvSpPr>
        <p:spPr>
          <a:xfrm>
            <a:off x="3618689" y="4897886"/>
            <a:ext cx="1118681" cy="998702"/>
          </a:xfrm>
          <a:prstGeom prst="ellipse">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Articles 37 &amp; 38</a:t>
            </a:r>
            <a:endParaRPr lang="fr-FR" sz="1400" dirty="0"/>
          </a:p>
        </p:txBody>
      </p:sp>
      <p:sp>
        <p:nvSpPr>
          <p:cNvPr id="14" name="Rectangle 13"/>
          <p:cNvSpPr/>
          <p:nvPr/>
        </p:nvSpPr>
        <p:spPr>
          <a:xfrm>
            <a:off x="6507803" y="4156975"/>
            <a:ext cx="3628417" cy="2153046"/>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u="sng" dirty="0" smtClean="0">
                <a:solidFill>
                  <a:srgbClr val="FF0000"/>
                </a:solidFill>
              </a:rPr>
              <a:t>Exploitation en société</a:t>
            </a:r>
          </a:p>
          <a:p>
            <a:r>
              <a:rPr lang="fr-FR" sz="1400" dirty="0" smtClean="0">
                <a:solidFill>
                  <a:srgbClr val="000066"/>
                </a:solidFill>
              </a:rPr>
              <a:t>Membres des PS sont autorisés à s’organiser en sociétés civiles professionnelles pouvant souscrire au capital social d’une société S.A.R.L/S.A</a:t>
            </a:r>
          </a:p>
          <a:p>
            <a:r>
              <a:rPr lang="fr-FR" sz="1400" dirty="0" smtClean="0">
                <a:solidFill>
                  <a:srgbClr val="000066"/>
                </a:solidFill>
              </a:rPr>
              <a:t>Toutefois, la convention de souscription au capital de ces sociétés doit s’effectuer dans le respect du code de déontologie médicale </a:t>
            </a:r>
          </a:p>
          <a:p>
            <a:r>
              <a:rPr lang="fr-FR" sz="1400" dirty="0" smtClean="0">
                <a:solidFill>
                  <a:srgbClr val="000066"/>
                </a:solidFill>
              </a:rPr>
              <a:t>Type sociétés: S.N.C, S.A.R.L &amp; S.A</a:t>
            </a:r>
            <a:endParaRPr lang="fr-FR" sz="1400" dirty="0">
              <a:solidFill>
                <a:srgbClr val="000066"/>
              </a:solidFill>
            </a:endParaRPr>
          </a:p>
        </p:txBody>
      </p:sp>
      <p:sp>
        <p:nvSpPr>
          <p:cNvPr id="18" name="Ellipse 17"/>
          <p:cNvSpPr/>
          <p:nvPr/>
        </p:nvSpPr>
        <p:spPr>
          <a:xfrm>
            <a:off x="5437762" y="4909244"/>
            <a:ext cx="1070040" cy="998702"/>
          </a:xfrm>
          <a:prstGeom prst="ellipse">
            <a:avLst/>
          </a:prstGeom>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Articles 59 &amp; 61</a:t>
            </a:r>
            <a:endParaRPr lang="fr-FR" sz="1400" dirty="0"/>
          </a:p>
        </p:txBody>
      </p:sp>
    </p:spTree>
    <p:extLst>
      <p:ext uri="{BB962C8B-B14F-4D97-AF65-F5344CB8AC3E}">
        <p14:creationId xmlns:p14="http://schemas.microsoft.com/office/powerpoint/2010/main" val="2166678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anim calcmode="lin" valueType="num">
                                      <p:cBhvr>
                                        <p:cTn id="50" dur="1000" fill="hold"/>
                                        <p:tgtEl>
                                          <p:spTgt spid="16"/>
                                        </p:tgtEl>
                                        <p:attrNameLst>
                                          <p:attrName>ppt_x</p:attrName>
                                        </p:attrNameLst>
                                      </p:cBhvr>
                                      <p:tavLst>
                                        <p:tav tm="0">
                                          <p:val>
                                            <p:strVal val="#ppt_x"/>
                                          </p:val>
                                        </p:tav>
                                        <p:tav tm="100000">
                                          <p:val>
                                            <p:strVal val="#ppt_x"/>
                                          </p:val>
                                        </p:tav>
                                      </p:tavLst>
                                    </p:anim>
                                    <p:anim calcmode="lin" valueType="num">
                                      <p:cBhvr>
                                        <p:cTn id="5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1000"/>
                                        <p:tgtEl>
                                          <p:spTgt spid="18"/>
                                        </p:tgtEl>
                                      </p:cBhvr>
                                    </p:animEffect>
                                    <p:anim calcmode="lin" valueType="num">
                                      <p:cBhvr>
                                        <p:cTn id="57" dur="1000" fill="hold"/>
                                        <p:tgtEl>
                                          <p:spTgt spid="18"/>
                                        </p:tgtEl>
                                        <p:attrNameLst>
                                          <p:attrName>ppt_x</p:attrName>
                                        </p:attrNameLst>
                                      </p:cBhvr>
                                      <p:tavLst>
                                        <p:tav tm="0">
                                          <p:val>
                                            <p:strVal val="#ppt_x"/>
                                          </p:val>
                                        </p:tav>
                                        <p:tav tm="100000">
                                          <p:val>
                                            <p:strVal val="#ppt_x"/>
                                          </p:val>
                                        </p:tav>
                                      </p:tavLst>
                                    </p:anim>
                                    <p:anim calcmode="lin" valueType="num">
                                      <p:cBhvr>
                                        <p:cTn id="5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1000"/>
                                        <p:tgtEl>
                                          <p:spTgt spid="14"/>
                                        </p:tgtEl>
                                      </p:cBhvr>
                                    </p:animEffect>
                                    <p:anim calcmode="lin" valueType="num">
                                      <p:cBhvr>
                                        <p:cTn id="64" dur="1000" fill="hold"/>
                                        <p:tgtEl>
                                          <p:spTgt spid="14"/>
                                        </p:tgtEl>
                                        <p:attrNameLst>
                                          <p:attrName>ppt_x</p:attrName>
                                        </p:attrNameLst>
                                      </p:cBhvr>
                                      <p:tavLst>
                                        <p:tav tm="0">
                                          <p:val>
                                            <p:strVal val="#ppt_x"/>
                                          </p:val>
                                        </p:tav>
                                        <p:tav tm="100000">
                                          <p:val>
                                            <p:strVal val="#ppt_x"/>
                                          </p:val>
                                        </p:tav>
                                      </p:tavLst>
                                    </p:anim>
                                    <p:anim calcmode="lin" valueType="num">
                                      <p:cBhvr>
                                        <p:cTn id="6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5" grpId="0" animBg="1"/>
      <p:bldP spid="16" grpId="0" animBg="1"/>
      <p:bldP spid="5" grpId="0" animBg="1"/>
      <p:bldP spid="13" grpId="0" animBg="1"/>
      <p:bldP spid="17" grpId="0" animBg="1"/>
      <p:bldP spid="14"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4670" y="302803"/>
            <a:ext cx="9624060" cy="706847"/>
          </a:xfrm>
          <a:ln>
            <a:solidFill>
              <a:schemeClr val="tx2">
                <a:lumMod val="50000"/>
              </a:schemeClr>
            </a:solidFill>
          </a:ln>
        </p:spPr>
        <p:txBody>
          <a:bodyPr>
            <a:normAutofit/>
          </a:bodyPr>
          <a:lstStyle/>
          <a:p>
            <a:r>
              <a:rPr lang="en-US" sz="3200" b="1" dirty="0" smtClean="0">
                <a:solidFill>
                  <a:schemeClr val="accent2"/>
                </a:solidFill>
              </a:rPr>
              <a:t>REGLEMENTATION PHARMACEUTIQUE 2/4</a:t>
            </a:r>
            <a:endParaRPr lang="en-US" sz="3200" b="1" dirty="0">
              <a:solidFill>
                <a:schemeClr val="accent2"/>
              </a:solidFill>
            </a:endParaRPr>
          </a:p>
        </p:txBody>
      </p:sp>
      <p:pic>
        <p:nvPicPr>
          <p:cNvPr id="8" name="Picture 2" descr="C:\Users\KEITA\Pictures\Emblème du Mali — Wikipédia_fichiers\200px-Coat_of_arms_of_Mali.png"/>
          <p:cNvPicPr>
            <a:picLocks noChangeAspect="1" noChangeArrowheads="1"/>
          </p:cNvPicPr>
          <p:nvPr/>
        </p:nvPicPr>
        <p:blipFill>
          <a:blip r:embed="rId2"/>
          <a:srcRect/>
          <a:stretch>
            <a:fillRect/>
          </a:stretch>
        </p:blipFill>
        <p:spPr bwMode="auto">
          <a:xfrm>
            <a:off x="462280" y="5867399"/>
            <a:ext cx="1381760" cy="1328103"/>
          </a:xfrm>
          <a:prstGeom prst="rect">
            <a:avLst/>
          </a:prstGeom>
          <a:noFill/>
        </p:spPr>
      </p:pic>
      <p:sp>
        <p:nvSpPr>
          <p:cNvPr id="3" name="Espace réservé du contenu 2"/>
          <p:cNvSpPr>
            <a:spLocks noGrp="1"/>
          </p:cNvSpPr>
          <p:nvPr>
            <p:ph idx="1"/>
          </p:nvPr>
        </p:nvSpPr>
        <p:spPr>
          <a:xfrm>
            <a:off x="0" y="1254868"/>
            <a:ext cx="10693400" cy="5499511"/>
          </a:xfrm>
        </p:spPr>
        <p:txBody>
          <a:bodyPr/>
          <a:lstStyle/>
          <a:p>
            <a:pPr marL="0" indent="0">
              <a:buNone/>
            </a:pPr>
            <a:r>
              <a:rPr lang="fr-FR" dirty="0" smtClean="0"/>
              <a:t> </a:t>
            </a:r>
          </a:p>
          <a:p>
            <a:pPr marL="0" indent="0">
              <a:buNone/>
            </a:pPr>
            <a:r>
              <a:rPr lang="fr-FR" sz="1200" dirty="0"/>
              <a:t> </a:t>
            </a:r>
            <a:r>
              <a:rPr lang="fr-FR" sz="1200" dirty="0" smtClean="0"/>
              <a:t>      </a:t>
            </a:r>
          </a:p>
          <a:p>
            <a:pPr marL="0" indent="0">
              <a:buNone/>
            </a:pPr>
            <a:r>
              <a:rPr lang="fr-FR" sz="1200" dirty="0" smtClean="0"/>
              <a:t> </a:t>
            </a:r>
            <a:endParaRPr lang="fr-FR" sz="1200" u="sng" dirty="0"/>
          </a:p>
        </p:txBody>
      </p:sp>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9640" y="5867398"/>
            <a:ext cx="1981200" cy="1328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6507803" y="1114426"/>
            <a:ext cx="3628417" cy="282520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u="sng" dirty="0" smtClean="0">
                <a:solidFill>
                  <a:srgbClr val="FF0000"/>
                </a:solidFill>
              </a:rPr>
              <a:t> Exploitation en société</a:t>
            </a:r>
            <a:r>
              <a:rPr lang="fr-FR" sz="1400" dirty="0" smtClean="0">
                <a:solidFill>
                  <a:srgbClr val="FF0000"/>
                </a:solidFill>
              </a:rPr>
              <a:t>: détention des parts</a:t>
            </a:r>
          </a:p>
          <a:p>
            <a:r>
              <a:rPr lang="fr-FR" sz="1400" dirty="0" smtClean="0">
                <a:solidFill>
                  <a:srgbClr val="000066"/>
                </a:solidFill>
              </a:rPr>
              <a:t>- Dans les EI_PP ou EVG_PP exploités en S.A, le PCA, ou le DG ou un membre du directoire est pharmacien.</a:t>
            </a:r>
          </a:p>
          <a:p>
            <a:r>
              <a:rPr lang="fr-FR" sz="1400" dirty="0" smtClean="0">
                <a:solidFill>
                  <a:srgbClr val="000066"/>
                </a:solidFill>
              </a:rPr>
              <a:t>- Détenteurs de parts/ordre de priorité:</a:t>
            </a:r>
          </a:p>
          <a:p>
            <a:r>
              <a:rPr lang="fr-FR" sz="1400" dirty="0" smtClean="0">
                <a:solidFill>
                  <a:srgbClr val="000066"/>
                </a:solidFill>
              </a:rPr>
              <a:t>Pharmaciens ou groupements de pharmaciens privés (i); </a:t>
            </a:r>
            <a:r>
              <a:rPr lang="fr-FR" sz="1400" dirty="0">
                <a:solidFill>
                  <a:srgbClr val="000066"/>
                </a:solidFill>
              </a:rPr>
              <a:t>E</a:t>
            </a:r>
            <a:r>
              <a:rPr lang="fr-FR" sz="1400" dirty="0" smtClean="0">
                <a:solidFill>
                  <a:srgbClr val="000066"/>
                </a:solidFill>
              </a:rPr>
              <a:t>ntreprises pharmaceutiques publiques, parapubliques ou privés, nationales ou étrangères (ii);  médecins, dentistes ou sages-femmes (iii); Autres professionnels paramédicaux (iv); Institutions financières étrangères (v) et opérateurs économiques nationaux (v).</a:t>
            </a:r>
            <a:endParaRPr lang="fr-FR" sz="1400" dirty="0">
              <a:solidFill>
                <a:srgbClr val="000066"/>
              </a:solidFill>
            </a:endParaRPr>
          </a:p>
        </p:txBody>
      </p:sp>
      <p:sp>
        <p:nvSpPr>
          <p:cNvPr id="12" name="Ellipse 11"/>
          <p:cNvSpPr/>
          <p:nvPr/>
        </p:nvSpPr>
        <p:spPr>
          <a:xfrm>
            <a:off x="3618689" y="3359133"/>
            <a:ext cx="2889115" cy="1394459"/>
          </a:xfrm>
          <a:prstGeom prst="ellipse">
            <a:avLst/>
          </a:prstGeom>
          <a:solidFill>
            <a:schemeClr val="accent2">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solidFill>
                  <a:srgbClr val="000066"/>
                </a:solidFill>
              </a:rPr>
              <a:t>Arrêté n°91- 4318/MSP-AS-PF/CAB du 03 octobre 1991</a:t>
            </a:r>
            <a:endParaRPr lang="fr-FR" sz="2000" dirty="0">
              <a:solidFill>
                <a:srgbClr val="000066"/>
              </a:solidFill>
            </a:endParaRPr>
          </a:p>
        </p:txBody>
      </p:sp>
      <p:sp>
        <p:nvSpPr>
          <p:cNvPr id="15" name="Rectangle 14"/>
          <p:cNvSpPr/>
          <p:nvPr/>
        </p:nvSpPr>
        <p:spPr>
          <a:xfrm>
            <a:off x="277887" y="1114426"/>
            <a:ext cx="3340802" cy="28252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u="sng" dirty="0" smtClean="0">
                <a:solidFill>
                  <a:srgbClr val="FF0000"/>
                </a:solidFill>
              </a:rPr>
              <a:t>Conditions d’exercice dans les EI_PP et EVG_PP</a:t>
            </a:r>
          </a:p>
          <a:p>
            <a:r>
              <a:rPr lang="fr-FR" sz="1400" dirty="0" smtClean="0">
                <a:solidFill>
                  <a:srgbClr val="000066"/>
                </a:solidFill>
              </a:rPr>
              <a:t>1. Etre titulaire d’une autorisation du MSHP et réunir les conditions ci-après:  </a:t>
            </a:r>
          </a:p>
          <a:p>
            <a:r>
              <a:rPr lang="fr-FR" sz="1400" dirty="0" smtClean="0">
                <a:solidFill>
                  <a:srgbClr val="000066"/>
                </a:solidFill>
              </a:rPr>
              <a:t>- Etre titulaire d’un diplôme de docteur en pharmacie de l’ENM ou tout autre diplôme de pharmacien équivalent;</a:t>
            </a:r>
          </a:p>
          <a:p>
            <a:r>
              <a:rPr lang="fr-FR" sz="1400" dirty="0" smtClean="0">
                <a:solidFill>
                  <a:srgbClr val="000066"/>
                </a:solidFill>
              </a:rPr>
              <a:t>- Etre de nationalité Malienne ou ressortissant d’un Etat accordant la réciprocité aux nationaux Maliens;  </a:t>
            </a:r>
          </a:p>
          <a:p>
            <a:r>
              <a:rPr lang="fr-FR" sz="1400" dirty="0" smtClean="0">
                <a:solidFill>
                  <a:srgbClr val="000066"/>
                </a:solidFill>
              </a:rPr>
              <a:t>- Etre inscrit au tableau/section C du CNOP;</a:t>
            </a:r>
          </a:p>
          <a:p>
            <a:r>
              <a:rPr lang="fr-FR" sz="1400" dirty="0" smtClean="0">
                <a:solidFill>
                  <a:srgbClr val="000066"/>
                </a:solidFill>
              </a:rPr>
              <a:t>- Etre de bonne moralité</a:t>
            </a:r>
            <a:r>
              <a:rPr lang="fr-FR" sz="1200" dirty="0" smtClean="0">
                <a:solidFill>
                  <a:srgbClr val="000066"/>
                </a:solidFill>
              </a:rPr>
              <a:t>.</a:t>
            </a:r>
          </a:p>
        </p:txBody>
      </p:sp>
      <p:sp>
        <p:nvSpPr>
          <p:cNvPr id="16" name="Rectangle 15"/>
          <p:cNvSpPr/>
          <p:nvPr/>
        </p:nvSpPr>
        <p:spPr>
          <a:xfrm>
            <a:off x="200064" y="4137509"/>
            <a:ext cx="3418625" cy="2153046"/>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u="sng" dirty="0" smtClean="0">
                <a:solidFill>
                  <a:srgbClr val="FF0000"/>
                </a:solidFill>
              </a:rPr>
              <a:t>Exploitation en S.A.R.L</a:t>
            </a:r>
          </a:p>
          <a:p>
            <a:r>
              <a:rPr lang="fr-FR" sz="1400" dirty="0" smtClean="0">
                <a:solidFill>
                  <a:srgbClr val="000066"/>
                </a:solidFill>
              </a:rPr>
              <a:t>- Dans les EI_PP ou EVG_PP exploités en S.A.R.L, le gérant est pharmacien;</a:t>
            </a:r>
          </a:p>
          <a:p>
            <a:r>
              <a:rPr lang="fr-FR" sz="1400" dirty="0" smtClean="0">
                <a:solidFill>
                  <a:srgbClr val="000066"/>
                </a:solidFill>
              </a:rPr>
              <a:t>- Les pharmaciens peuvent détenir des parts mais pas obligatoirement la majorité;</a:t>
            </a:r>
          </a:p>
          <a:p>
            <a:r>
              <a:rPr lang="fr-FR" sz="1400" dirty="0" smtClean="0">
                <a:solidFill>
                  <a:srgbClr val="000066"/>
                </a:solidFill>
              </a:rPr>
              <a:t>- Les autres membres /ordre de priorité sont: médecins, sages-femmes et dentistes (i); autres professionnels paramédicaux ((ii); et opérateurs économiques Maliens ou étrangers (iii).</a:t>
            </a:r>
            <a:endParaRPr lang="fr-FR" sz="1400" dirty="0">
              <a:solidFill>
                <a:srgbClr val="000066"/>
              </a:solidFill>
            </a:endParaRPr>
          </a:p>
        </p:txBody>
      </p:sp>
      <p:sp>
        <p:nvSpPr>
          <p:cNvPr id="5" name="Ellipse 4"/>
          <p:cNvSpPr/>
          <p:nvPr/>
        </p:nvSpPr>
        <p:spPr>
          <a:xfrm>
            <a:off x="3618687" y="2037946"/>
            <a:ext cx="1118683" cy="1021403"/>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Article 5</a:t>
            </a:r>
            <a:endParaRPr lang="fr-FR" sz="1400" dirty="0"/>
          </a:p>
        </p:txBody>
      </p:sp>
      <p:sp>
        <p:nvSpPr>
          <p:cNvPr id="13" name="Ellipse 12"/>
          <p:cNvSpPr/>
          <p:nvPr/>
        </p:nvSpPr>
        <p:spPr>
          <a:xfrm>
            <a:off x="5437762" y="2042811"/>
            <a:ext cx="1070040" cy="1021403"/>
          </a:xfrm>
          <a:prstGeom prst="ellips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Article 7</a:t>
            </a:r>
            <a:endParaRPr lang="fr-FR" sz="1400" dirty="0"/>
          </a:p>
        </p:txBody>
      </p:sp>
      <p:sp>
        <p:nvSpPr>
          <p:cNvPr id="17" name="Ellipse 16"/>
          <p:cNvSpPr/>
          <p:nvPr/>
        </p:nvSpPr>
        <p:spPr>
          <a:xfrm>
            <a:off x="3618689" y="4897886"/>
            <a:ext cx="1118681" cy="998702"/>
          </a:xfrm>
          <a:prstGeom prst="ellipse">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Article 8</a:t>
            </a:r>
            <a:endParaRPr lang="fr-FR" sz="1400" dirty="0"/>
          </a:p>
        </p:txBody>
      </p:sp>
      <p:sp>
        <p:nvSpPr>
          <p:cNvPr id="14" name="Rectangle 13"/>
          <p:cNvSpPr/>
          <p:nvPr/>
        </p:nvSpPr>
        <p:spPr>
          <a:xfrm>
            <a:off x="6507803" y="4156975"/>
            <a:ext cx="3628417" cy="2153046"/>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u="sng" dirty="0" smtClean="0">
                <a:solidFill>
                  <a:srgbClr val="FF0000"/>
                </a:solidFill>
              </a:rPr>
              <a:t>Exploitation en S.N.C</a:t>
            </a:r>
          </a:p>
          <a:p>
            <a:r>
              <a:rPr lang="fr-FR" sz="1400" dirty="0">
                <a:solidFill>
                  <a:srgbClr val="000066"/>
                </a:solidFill>
              </a:rPr>
              <a:t>Dans les EI_PP ou EVG_PP exploités </a:t>
            </a:r>
            <a:r>
              <a:rPr lang="fr-FR" sz="1400" dirty="0" smtClean="0">
                <a:solidFill>
                  <a:srgbClr val="000066"/>
                </a:solidFill>
              </a:rPr>
              <a:t>en S.N.C, tous les associés possesseurs de parts du capital social sont pharmaciens.</a:t>
            </a:r>
          </a:p>
        </p:txBody>
      </p:sp>
      <p:sp>
        <p:nvSpPr>
          <p:cNvPr id="18" name="Ellipse 17"/>
          <p:cNvSpPr/>
          <p:nvPr/>
        </p:nvSpPr>
        <p:spPr>
          <a:xfrm>
            <a:off x="5437762" y="4909244"/>
            <a:ext cx="1070040" cy="998702"/>
          </a:xfrm>
          <a:prstGeom prst="ellipse">
            <a:avLst/>
          </a:prstGeom>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Article 9 </a:t>
            </a:r>
            <a:endParaRPr lang="fr-FR" sz="1400" dirty="0"/>
          </a:p>
        </p:txBody>
      </p:sp>
    </p:spTree>
    <p:extLst>
      <p:ext uri="{BB962C8B-B14F-4D97-AF65-F5344CB8AC3E}">
        <p14:creationId xmlns:p14="http://schemas.microsoft.com/office/powerpoint/2010/main" val="2251569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anim calcmode="lin" valueType="num">
                                      <p:cBhvr>
                                        <p:cTn id="50" dur="1000" fill="hold"/>
                                        <p:tgtEl>
                                          <p:spTgt spid="16"/>
                                        </p:tgtEl>
                                        <p:attrNameLst>
                                          <p:attrName>ppt_x</p:attrName>
                                        </p:attrNameLst>
                                      </p:cBhvr>
                                      <p:tavLst>
                                        <p:tav tm="0">
                                          <p:val>
                                            <p:strVal val="#ppt_x"/>
                                          </p:val>
                                        </p:tav>
                                        <p:tav tm="100000">
                                          <p:val>
                                            <p:strVal val="#ppt_x"/>
                                          </p:val>
                                        </p:tav>
                                      </p:tavLst>
                                    </p:anim>
                                    <p:anim calcmode="lin" valueType="num">
                                      <p:cBhvr>
                                        <p:cTn id="5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1000"/>
                                        <p:tgtEl>
                                          <p:spTgt spid="18"/>
                                        </p:tgtEl>
                                      </p:cBhvr>
                                    </p:animEffect>
                                    <p:anim calcmode="lin" valueType="num">
                                      <p:cBhvr>
                                        <p:cTn id="57" dur="1000" fill="hold"/>
                                        <p:tgtEl>
                                          <p:spTgt spid="18"/>
                                        </p:tgtEl>
                                        <p:attrNameLst>
                                          <p:attrName>ppt_x</p:attrName>
                                        </p:attrNameLst>
                                      </p:cBhvr>
                                      <p:tavLst>
                                        <p:tav tm="0">
                                          <p:val>
                                            <p:strVal val="#ppt_x"/>
                                          </p:val>
                                        </p:tav>
                                        <p:tav tm="100000">
                                          <p:val>
                                            <p:strVal val="#ppt_x"/>
                                          </p:val>
                                        </p:tav>
                                      </p:tavLst>
                                    </p:anim>
                                    <p:anim calcmode="lin" valueType="num">
                                      <p:cBhvr>
                                        <p:cTn id="5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1000"/>
                                        <p:tgtEl>
                                          <p:spTgt spid="14"/>
                                        </p:tgtEl>
                                      </p:cBhvr>
                                    </p:animEffect>
                                    <p:anim calcmode="lin" valueType="num">
                                      <p:cBhvr>
                                        <p:cTn id="64" dur="1000" fill="hold"/>
                                        <p:tgtEl>
                                          <p:spTgt spid="14"/>
                                        </p:tgtEl>
                                        <p:attrNameLst>
                                          <p:attrName>ppt_x</p:attrName>
                                        </p:attrNameLst>
                                      </p:cBhvr>
                                      <p:tavLst>
                                        <p:tav tm="0">
                                          <p:val>
                                            <p:strVal val="#ppt_x"/>
                                          </p:val>
                                        </p:tav>
                                        <p:tav tm="100000">
                                          <p:val>
                                            <p:strVal val="#ppt_x"/>
                                          </p:val>
                                        </p:tav>
                                      </p:tavLst>
                                    </p:anim>
                                    <p:anim calcmode="lin" valueType="num">
                                      <p:cBhvr>
                                        <p:cTn id="6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5" grpId="0" animBg="1"/>
      <p:bldP spid="16" grpId="0" animBg="1"/>
      <p:bldP spid="5" grpId="0" animBg="1"/>
      <p:bldP spid="13" grpId="0" animBg="1"/>
      <p:bldP spid="17" grpId="0" animBg="1"/>
      <p:bldP spid="14" grpId="0" animBg="1"/>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4670" y="302803"/>
            <a:ext cx="9624060" cy="854788"/>
          </a:xfrm>
          <a:ln>
            <a:solidFill>
              <a:schemeClr val="tx2">
                <a:lumMod val="50000"/>
              </a:schemeClr>
            </a:solidFill>
          </a:ln>
        </p:spPr>
        <p:txBody>
          <a:bodyPr>
            <a:normAutofit/>
          </a:bodyPr>
          <a:lstStyle/>
          <a:p>
            <a:r>
              <a:rPr lang="en-US" sz="3600" b="1" dirty="0" smtClean="0">
                <a:solidFill>
                  <a:schemeClr val="accent2"/>
                </a:solidFill>
              </a:rPr>
              <a:t>REGLEMENTATION PHARMACEUTIQUE 3/4</a:t>
            </a:r>
            <a:endParaRPr lang="en-US" sz="3600" b="1" dirty="0">
              <a:solidFill>
                <a:schemeClr val="accent2"/>
              </a:solidFill>
            </a:endParaRPr>
          </a:p>
        </p:txBody>
      </p:sp>
      <p:pic>
        <p:nvPicPr>
          <p:cNvPr id="8" name="Picture 2" descr="C:\Users\KEITA\Pictures\Emblème du Mali — Wikipédia_fichiers\200px-Coat_of_arms_of_Mali.png"/>
          <p:cNvPicPr>
            <a:picLocks noChangeAspect="1" noChangeArrowheads="1"/>
          </p:cNvPicPr>
          <p:nvPr/>
        </p:nvPicPr>
        <p:blipFill>
          <a:blip r:embed="rId2"/>
          <a:srcRect/>
          <a:stretch>
            <a:fillRect/>
          </a:stretch>
        </p:blipFill>
        <p:spPr bwMode="auto">
          <a:xfrm>
            <a:off x="462280" y="5867399"/>
            <a:ext cx="1381760" cy="1328103"/>
          </a:xfrm>
          <a:prstGeom prst="rect">
            <a:avLst/>
          </a:prstGeom>
          <a:noFill/>
        </p:spPr>
      </p:pic>
      <p:sp>
        <p:nvSpPr>
          <p:cNvPr id="3" name="Espace réservé du contenu 2"/>
          <p:cNvSpPr>
            <a:spLocks noGrp="1"/>
          </p:cNvSpPr>
          <p:nvPr>
            <p:ph idx="1"/>
          </p:nvPr>
        </p:nvSpPr>
        <p:spPr>
          <a:xfrm>
            <a:off x="0" y="1254868"/>
            <a:ext cx="10693400" cy="5499511"/>
          </a:xfrm>
        </p:spPr>
        <p:txBody>
          <a:bodyPr/>
          <a:lstStyle/>
          <a:p>
            <a:pPr marL="0" indent="0">
              <a:buNone/>
            </a:pPr>
            <a:r>
              <a:rPr lang="fr-FR" dirty="0" smtClean="0"/>
              <a:t> </a:t>
            </a:r>
          </a:p>
          <a:p>
            <a:pPr marL="0" indent="0">
              <a:buNone/>
            </a:pPr>
            <a:r>
              <a:rPr lang="fr-FR" sz="1200" dirty="0"/>
              <a:t> </a:t>
            </a:r>
            <a:r>
              <a:rPr lang="fr-FR" sz="1200" dirty="0" smtClean="0"/>
              <a:t>      </a:t>
            </a:r>
          </a:p>
          <a:p>
            <a:pPr marL="0" indent="0">
              <a:buNone/>
            </a:pPr>
            <a:r>
              <a:rPr lang="fr-FR" sz="1200" dirty="0" smtClean="0"/>
              <a:t> </a:t>
            </a:r>
            <a:endParaRPr lang="fr-FR" sz="1200" u="sng" dirty="0"/>
          </a:p>
        </p:txBody>
      </p:sp>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9640" y="5867398"/>
            <a:ext cx="1981200" cy="1328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6507803" y="1235414"/>
            <a:ext cx="3628417" cy="2704216"/>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u="sng" dirty="0" smtClean="0">
                <a:solidFill>
                  <a:srgbClr val="FF0000"/>
                </a:solidFill>
              </a:rPr>
              <a:t> Conditions particulières</a:t>
            </a:r>
            <a:r>
              <a:rPr lang="fr-FR" sz="1400" dirty="0" smtClean="0">
                <a:solidFill>
                  <a:srgbClr val="FF0000"/>
                </a:solidFill>
              </a:rPr>
              <a:t>: Personne physique</a:t>
            </a:r>
          </a:p>
          <a:p>
            <a:r>
              <a:rPr lang="fr-FR" sz="1400" dirty="0" smtClean="0">
                <a:solidFill>
                  <a:srgbClr val="000066"/>
                </a:solidFill>
              </a:rPr>
              <a:t>Une demande timbrée à 5 000 F CFA, adressée au MSHP et accompagnée par les pièces ci-après:</a:t>
            </a:r>
          </a:p>
          <a:p>
            <a:r>
              <a:rPr lang="fr-FR" sz="1400" dirty="0" smtClean="0">
                <a:solidFill>
                  <a:srgbClr val="000066"/>
                </a:solidFill>
              </a:rPr>
              <a:t>(i) Les pièces prévues à l’article 11 de l’arrêté;</a:t>
            </a:r>
          </a:p>
          <a:p>
            <a:r>
              <a:rPr lang="fr-FR" sz="1400" dirty="0" smtClean="0">
                <a:solidFill>
                  <a:srgbClr val="000066"/>
                </a:solidFill>
              </a:rPr>
              <a:t>(ii) Une copie de la décision autorisant le postulant à exercer à titre privé la profession de pharmacien dans la spécialité EI_PP ou EVG_PP;</a:t>
            </a:r>
          </a:p>
          <a:p>
            <a:r>
              <a:rPr lang="fr-FR" sz="1400" dirty="0" smtClean="0">
                <a:solidFill>
                  <a:srgbClr val="000066"/>
                </a:solidFill>
              </a:rPr>
              <a:t>(iii) Un acte notarié attestant que le postulant est propriétaire de l’établissement.</a:t>
            </a:r>
          </a:p>
        </p:txBody>
      </p:sp>
      <p:sp>
        <p:nvSpPr>
          <p:cNvPr id="12" name="Ellipse 11"/>
          <p:cNvSpPr/>
          <p:nvPr/>
        </p:nvSpPr>
        <p:spPr>
          <a:xfrm>
            <a:off x="3618689" y="3359133"/>
            <a:ext cx="2889115" cy="1394459"/>
          </a:xfrm>
          <a:prstGeom prst="ellipse">
            <a:avLst/>
          </a:prstGeom>
          <a:solidFill>
            <a:schemeClr val="accent2">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solidFill>
                  <a:srgbClr val="000066"/>
                </a:solidFill>
              </a:rPr>
              <a:t>Arrêté n°91- 4318/MSP-AS-PF/CAB du 03 octobre 1991</a:t>
            </a:r>
            <a:endParaRPr lang="fr-FR" sz="2000" dirty="0">
              <a:solidFill>
                <a:srgbClr val="000066"/>
              </a:solidFill>
            </a:endParaRPr>
          </a:p>
        </p:txBody>
      </p:sp>
      <p:sp>
        <p:nvSpPr>
          <p:cNvPr id="15" name="Rectangle 14"/>
          <p:cNvSpPr/>
          <p:nvPr/>
        </p:nvSpPr>
        <p:spPr>
          <a:xfrm>
            <a:off x="277887" y="1235414"/>
            <a:ext cx="3340802" cy="27042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u="sng" dirty="0" smtClean="0">
                <a:solidFill>
                  <a:srgbClr val="FF0000"/>
                </a:solidFill>
              </a:rPr>
              <a:t>Conditions communes pour l’exploitation des EI_PP et EVG_PP</a:t>
            </a:r>
          </a:p>
          <a:p>
            <a:r>
              <a:rPr lang="fr-FR" sz="1400" dirty="0" smtClean="0">
                <a:solidFill>
                  <a:srgbClr val="000066"/>
                </a:solidFill>
              </a:rPr>
              <a:t>Toute personne physique ou morale, désireuse exploiter un EI_PP ou EVG-PP doit fournir les pièces ci-après:</a:t>
            </a:r>
          </a:p>
          <a:p>
            <a:r>
              <a:rPr lang="fr-FR" sz="1400" dirty="0" smtClean="0">
                <a:solidFill>
                  <a:srgbClr val="000066"/>
                </a:solidFill>
              </a:rPr>
              <a:t>1. Un projet de création d’emploi;</a:t>
            </a:r>
          </a:p>
          <a:p>
            <a:r>
              <a:rPr lang="fr-FR" sz="1400" dirty="0" smtClean="0">
                <a:solidFill>
                  <a:srgbClr val="000066"/>
                </a:solidFill>
              </a:rPr>
              <a:t>2. Au titre du local utilisé pour l’exploitation: l’acte de propriété du local ou contrat de location (i), l’indication de l’emplacement exact, la superficie, l’adresse et le plan côté descriptif du local (ii).</a:t>
            </a:r>
            <a:endParaRPr lang="fr-FR" sz="1200" dirty="0" smtClean="0">
              <a:solidFill>
                <a:srgbClr val="000066"/>
              </a:solidFill>
            </a:endParaRPr>
          </a:p>
        </p:txBody>
      </p:sp>
      <p:sp>
        <p:nvSpPr>
          <p:cNvPr id="16" name="Rectangle 15"/>
          <p:cNvSpPr/>
          <p:nvPr/>
        </p:nvSpPr>
        <p:spPr>
          <a:xfrm>
            <a:off x="200064" y="4137508"/>
            <a:ext cx="3418625" cy="2393941"/>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u="sng" dirty="0" smtClean="0">
                <a:solidFill>
                  <a:srgbClr val="FF0000"/>
                </a:solidFill>
              </a:rPr>
              <a:t>Conditions particulières: Personne morale</a:t>
            </a:r>
          </a:p>
          <a:p>
            <a:r>
              <a:rPr lang="fr-FR" sz="1200" dirty="0" smtClean="0">
                <a:solidFill>
                  <a:srgbClr val="000066"/>
                </a:solidFill>
              </a:rPr>
              <a:t>Une </a:t>
            </a:r>
            <a:r>
              <a:rPr lang="fr-FR" sz="1200" dirty="0">
                <a:solidFill>
                  <a:srgbClr val="000066"/>
                </a:solidFill>
              </a:rPr>
              <a:t>demande </a:t>
            </a:r>
            <a:r>
              <a:rPr lang="fr-FR" sz="1200" dirty="0" smtClean="0">
                <a:solidFill>
                  <a:srgbClr val="000066"/>
                </a:solidFill>
              </a:rPr>
              <a:t>timbrée </a:t>
            </a:r>
            <a:r>
              <a:rPr lang="fr-FR" sz="1200" dirty="0">
                <a:solidFill>
                  <a:srgbClr val="000066"/>
                </a:solidFill>
              </a:rPr>
              <a:t>à </a:t>
            </a:r>
            <a:r>
              <a:rPr lang="fr-FR" sz="1200" dirty="0" smtClean="0">
                <a:solidFill>
                  <a:srgbClr val="000066"/>
                </a:solidFill>
              </a:rPr>
              <a:t>10 </a:t>
            </a:r>
            <a:r>
              <a:rPr lang="fr-FR" sz="1200" dirty="0">
                <a:solidFill>
                  <a:srgbClr val="000066"/>
                </a:solidFill>
              </a:rPr>
              <a:t>000 F CFA, </a:t>
            </a:r>
            <a:r>
              <a:rPr lang="fr-FR" sz="1200" dirty="0" smtClean="0">
                <a:solidFill>
                  <a:srgbClr val="000066"/>
                </a:solidFill>
              </a:rPr>
              <a:t>adressée </a:t>
            </a:r>
            <a:r>
              <a:rPr lang="fr-FR" sz="1200" dirty="0">
                <a:solidFill>
                  <a:srgbClr val="000066"/>
                </a:solidFill>
              </a:rPr>
              <a:t>au MSHP </a:t>
            </a:r>
            <a:r>
              <a:rPr lang="fr-FR" sz="1200" dirty="0" smtClean="0">
                <a:solidFill>
                  <a:srgbClr val="000066"/>
                </a:solidFill>
              </a:rPr>
              <a:t>s/c président du CNOP </a:t>
            </a:r>
            <a:r>
              <a:rPr lang="fr-FR" sz="1200" smtClean="0">
                <a:solidFill>
                  <a:srgbClr val="000066"/>
                </a:solidFill>
              </a:rPr>
              <a:t>et accompagnée </a:t>
            </a:r>
            <a:r>
              <a:rPr lang="fr-FR" sz="1200" dirty="0">
                <a:solidFill>
                  <a:srgbClr val="000066"/>
                </a:solidFill>
              </a:rPr>
              <a:t>par </a:t>
            </a:r>
            <a:r>
              <a:rPr lang="fr-FR" sz="1200" dirty="0" smtClean="0">
                <a:solidFill>
                  <a:srgbClr val="000066"/>
                </a:solidFill>
              </a:rPr>
              <a:t>les </a:t>
            </a:r>
            <a:r>
              <a:rPr lang="fr-FR" sz="1200" dirty="0">
                <a:solidFill>
                  <a:srgbClr val="000066"/>
                </a:solidFill>
              </a:rPr>
              <a:t>pièces </a:t>
            </a:r>
            <a:r>
              <a:rPr lang="fr-FR" sz="1200" dirty="0" smtClean="0">
                <a:solidFill>
                  <a:srgbClr val="000066"/>
                </a:solidFill>
              </a:rPr>
              <a:t>ci-après: </a:t>
            </a:r>
          </a:p>
          <a:p>
            <a:r>
              <a:rPr lang="fr-FR" sz="1200" dirty="0" smtClean="0">
                <a:solidFill>
                  <a:srgbClr val="000066"/>
                </a:solidFill>
              </a:rPr>
              <a:t>(i) Les pièces prévues </a:t>
            </a:r>
            <a:r>
              <a:rPr lang="fr-FR" sz="1200" dirty="0">
                <a:solidFill>
                  <a:srgbClr val="000066"/>
                </a:solidFill>
              </a:rPr>
              <a:t>à l’article 11 de </a:t>
            </a:r>
            <a:r>
              <a:rPr lang="fr-FR" sz="1200" dirty="0" smtClean="0">
                <a:solidFill>
                  <a:srgbClr val="000066"/>
                </a:solidFill>
              </a:rPr>
              <a:t>l’arrêté;</a:t>
            </a:r>
          </a:p>
          <a:p>
            <a:r>
              <a:rPr lang="fr-FR" sz="1200" dirty="0" smtClean="0">
                <a:solidFill>
                  <a:srgbClr val="000066"/>
                </a:solidFill>
              </a:rPr>
              <a:t>(ii) Une copie des statuts de la société;</a:t>
            </a:r>
          </a:p>
          <a:p>
            <a:r>
              <a:rPr lang="fr-FR" sz="1200" dirty="0" smtClean="0">
                <a:solidFill>
                  <a:srgbClr val="000066"/>
                </a:solidFill>
              </a:rPr>
              <a:t>(iii) Pour S.A, → copie de la décision autorisant le Président ou DG ou un membre du directoire;</a:t>
            </a:r>
          </a:p>
          <a:p>
            <a:r>
              <a:rPr lang="fr-FR" sz="1200" dirty="0" smtClean="0">
                <a:solidFill>
                  <a:srgbClr val="000066"/>
                </a:solidFill>
              </a:rPr>
              <a:t>(iv) Pour S.A.R.L, → copie de la décision le gérant; </a:t>
            </a:r>
          </a:p>
          <a:p>
            <a:r>
              <a:rPr lang="fr-FR" sz="1200" dirty="0" smtClean="0">
                <a:solidFill>
                  <a:srgbClr val="000066"/>
                </a:solidFill>
              </a:rPr>
              <a:t>(v) </a:t>
            </a:r>
            <a:r>
              <a:rPr lang="fr-FR" sz="1200" dirty="0">
                <a:solidFill>
                  <a:srgbClr val="000066"/>
                </a:solidFill>
              </a:rPr>
              <a:t>Pour SNC </a:t>
            </a:r>
            <a:r>
              <a:rPr lang="fr-FR" sz="1200" dirty="0" smtClean="0">
                <a:solidFill>
                  <a:srgbClr val="000066"/>
                </a:solidFill>
              </a:rPr>
              <a:t>,→ copie de la décision de chacun des associés.  </a:t>
            </a:r>
            <a:endParaRPr lang="fr-FR" sz="1200" dirty="0">
              <a:solidFill>
                <a:srgbClr val="000066"/>
              </a:solidFill>
            </a:endParaRPr>
          </a:p>
        </p:txBody>
      </p:sp>
      <p:sp>
        <p:nvSpPr>
          <p:cNvPr id="5" name="Ellipse 4"/>
          <p:cNvSpPr/>
          <p:nvPr/>
        </p:nvSpPr>
        <p:spPr>
          <a:xfrm>
            <a:off x="3618687" y="2037946"/>
            <a:ext cx="1118683" cy="1021403"/>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Article 11</a:t>
            </a:r>
            <a:endParaRPr lang="fr-FR" sz="1400" dirty="0"/>
          </a:p>
        </p:txBody>
      </p:sp>
      <p:sp>
        <p:nvSpPr>
          <p:cNvPr id="13" name="Ellipse 12"/>
          <p:cNvSpPr/>
          <p:nvPr/>
        </p:nvSpPr>
        <p:spPr>
          <a:xfrm>
            <a:off x="5437762" y="2042811"/>
            <a:ext cx="1070040" cy="1021403"/>
          </a:xfrm>
          <a:prstGeom prst="ellipse">
            <a:avLst/>
          </a:prstGeom>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Article 12</a:t>
            </a:r>
            <a:endParaRPr lang="fr-FR" sz="1400" dirty="0"/>
          </a:p>
        </p:txBody>
      </p:sp>
      <p:sp>
        <p:nvSpPr>
          <p:cNvPr id="17" name="Ellipse 16"/>
          <p:cNvSpPr/>
          <p:nvPr/>
        </p:nvSpPr>
        <p:spPr>
          <a:xfrm>
            <a:off x="3618689" y="4897886"/>
            <a:ext cx="1118681" cy="998702"/>
          </a:xfrm>
          <a:prstGeom prst="ellipse">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Article 13</a:t>
            </a:r>
            <a:endParaRPr lang="fr-FR" sz="1400" dirty="0"/>
          </a:p>
        </p:txBody>
      </p:sp>
      <p:sp>
        <p:nvSpPr>
          <p:cNvPr id="14" name="Rectangle 13"/>
          <p:cNvSpPr/>
          <p:nvPr/>
        </p:nvSpPr>
        <p:spPr>
          <a:xfrm>
            <a:off x="6507803" y="4156975"/>
            <a:ext cx="3628417" cy="2374474"/>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u="sng" dirty="0" smtClean="0">
                <a:solidFill>
                  <a:srgbClr val="FF0000"/>
                </a:solidFill>
              </a:rPr>
              <a:t>Exploitation: </a:t>
            </a:r>
            <a:r>
              <a:rPr lang="fr-FR" sz="1400" dirty="0" smtClean="0">
                <a:solidFill>
                  <a:srgbClr val="FF0000"/>
                </a:solidFill>
              </a:rPr>
              <a:t>Supports de gestion</a:t>
            </a:r>
          </a:p>
          <a:p>
            <a:r>
              <a:rPr lang="fr-FR" sz="1400" dirty="0">
                <a:solidFill>
                  <a:srgbClr val="000066"/>
                </a:solidFill>
              </a:rPr>
              <a:t>Dans les EI_PP ou EVG_PP exploités </a:t>
            </a:r>
            <a:r>
              <a:rPr lang="fr-FR" sz="1400" dirty="0" smtClean="0">
                <a:solidFill>
                  <a:srgbClr val="000066"/>
                </a:solidFill>
              </a:rPr>
              <a:t>ainsi que leurs succursales, doivent être tenus:</a:t>
            </a:r>
          </a:p>
          <a:p>
            <a:r>
              <a:rPr lang="fr-FR" sz="1400" dirty="0" smtClean="0">
                <a:solidFill>
                  <a:srgbClr val="000066"/>
                </a:solidFill>
              </a:rPr>
              <a:t>(i) Registre d’entrée et de sortie des stupéfiants; (ii) les livres usuels de compatibilité suivants (livre journal, livre d’inventaire, livre de paie, le registre des taxes sur le chiffre d’affaire, le registre de bon de commande et celui du bon/bordereau de  livraison). </a:t>
            </a:r>
            <a:r>
              <a:rPr lang="fr-FR" sz="1400" dirty="0" smtClean="0">
                <a:solidFill>
                  <a:srgbClr val="FF0000"/>
                </a:solidFill>
              </a:rPr>
              <a:t>Durée d’archivage ≈5 ans.</a:t>
            </a:r>
          </a:p>
        </p:txBody>
      </p:sp>
      <p:sp>
        <p:nvSpPr>
          <p:cNvPr id="18" name="Ellipse 17"/>
          <p:cNvSpPr/>
          <p:nvPr/>
        </p:nvSpPr>
        <p:spPr>
          <a:xfrm>
            <a:off x="5437762" y="4909244"/>
            <a:ext cx="1070040" cy="998702"/>
          </a:xfrm>
          <a:prstGeom prst="ellipse">
            <a:avLst/>
          </a:prstGeom>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Article 16</a:t>
            </a:r>
            <a:endParaRPr lang="fr-FR" sz="1400" dirty="0"/>
          </a:p>
        </p:txBody>
      </p:sp>
    </p:spTree>
    <p:extLst>
      <p:ext uri="{BB962C8B-B14F-4D97-AF65-F5344CB8AC3E}">
        <p14:creationId xmlns:p14="http://schemas.microsoft.com/office/powerpoint/2010/main" val="3488885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anim calcmode="lin" valueType="num">
                                      <p:cBhvr>
                                        <p:cTn id="50" dur="1000" fill="hold"/>
                                        <p:tgtEl>
                                          <p:spTgt spid="16"/>
                                        </p:tgtEl>
                                        <p:attrNameLst>
                                          <p:attrName>ppt_x</p:attrName>
                                        </p:attrNameLst>
                                      </p:cBhvr>
                                      <p:tavLst>
                                        <p:tav tm="0">
                                          <p:val>
                                            <p:strVal val="#ppt_x"/>
                                          </p:val>
                                        </p:tav>
                                        <p:tav tm="100000">
                                          <p:val>
                                            <p:strVal val="#ppt_x"/>
                                          </p:val>
                                        </p:tav>
                                      </p:tavLst>
                                    </p:anim>
                                    <p:anim calcmode="lin" valueType="num">
                                      <p:cBhvr>
                                        <p:cTn id="5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1000"/>
                                        <p:tgtEl>
                                          <p:spTgt spid="18"/>
                                        </p:tgtEl>
                                      </p:cBhvr>
                                    </p:animEffect>
                                    <p:anim calcmode="lin" valueType="num">
                                      <p:cBhvr>
                                        <p:cTn id="57" dur="1000" fill="hold"/>
                                        <p:tgtEl>
                                          <p:spTgt spid="18"/>
                                        </p:tgtEl>
                                        <p:attrNameLst>
                                          <p:attrName>ppt_x</p:attrName>
                                        </p:attrNameLst>
                                      </p:cBhvr>
                                      <p:tavLst>
                                        <p:tav tm="0">
                                          <p:val>
                                            <p:strVal val="#ppt_x"/>
                                          </p:val>
                                        </p:tav>
                                        <p:tav tm="100000">
                                          <p:val>
                                            <p:strVal val="#ppt_x"/>
                                          </p:val>
                                        </p:tav>
                                      </p:tavLst>
                                    </p:anim>
                                    <p:anim calcmode="lin" valueType="num">
                                      <p:cBhvr>
                                        <p:cTn id="5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1000"/>
                                        <p:tgtEl>
                                          <p:spTgt spid="14"/>
                                        </p:tgtEl>
                                      </p:cBhvr>
                                    </p:animEffect>
                                    <p:anim calcmode="lin" valueType="num">
                                      <p:cBhvr>
                                        <p:cTn id="64" dur="1000" fill="hold"/>
                                        <p:tgtEl>
                                          <p:spTgt spid="14"/>
                                        </p:tgtEl>
                                        <p:attrNameLst>
                                          <p:attrName>ppt_x</p:attrName>
                                        </p:attrNameLst>
                                      </p:cBhvr>
                                      <p:tavLst>
                                        <p:tav tm="0">
                                          <p:val>
                                            <p:strVal val="#ppt_x"/>
                                          </p:val>
                                        </p:tav>
                                        <p:tav tm="100000">
                                          <p:val>
                                            <p:strVal val="#ppt_x"/>
                                          </p:val>
                                        </p:tav>
                                      </p:tavLst>
                                    </p:anim>
                                    <p:anim calcmode="lin" valueType="num">
                                      <p:cBhvr>
                                        <p:cTn id="6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5" grpId="0" animBg="1"/>
      <p:bldP spid="16" grpId="0" animBg="1"/>
      <p:bldP spid="5" grpId="0" animBg="1"/>
      <p:bldP spid="13" grpId="0" animBg="1"/>
      <p:bldP spid="17" grpId="0" animBg="1"/>
      <p:bldP spid="14"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4670" y="302803"/>
            <a:ext cx="9624060" cy="854788"/>
          </a:xfrm>
          <a:ln>
            <a:solidFill>
              <a:schemeClr val="tx2">
                <a:lumMod val="50000"/>
              </a:schemeClr>
            </a:solidFill>
          </a:ln>
        </p:spPr>
        <p:txBody>
          <a:bodyPr>
            <a:normAutofit/>
          </a:bodyPr>
          <a:lstStyle/>
          <a:p>
            <a:r>
              <a:rPr lang="en-US" sz="3600" b="1" dirty="0" smtClean="0">
                <a:solidFill>
                  <a:schemeClr val="accent2"/>
                </a:solidFill>
              </a:rPr>
              <a:t>REGLEMENTATION PHARMACEUTIQUE 4/4</a:t>
            </a:r>
            <a:endParaRPr lang="en-US" sz="3600" b="1" dirty="0">
              <a:solidFill>
                <a:schemeClr val="accent2"/>
              </a:solidFill>
            </a:endParaRPr>
          </a:p>
        </p:txBody>
      </p:sp>
      <p:pic>
        <p:nvPicPr>
          <p:cNvPr id="8" name="Picture 2" descr="C:\Users\KEITA\Pictures\Emblème du Mali — Wikipédia_fichiers\200px-Coat_of_arms_of_Mali.png"/>
          <p:cNvPicPr>
            <a:picLocks noChangeAspect="1" noChangeArrowheads="1"/>
          </p:cNvPicPr>
          <p:nvPr/>
        </p:nvPicPr>
        <p:blipFill>
          <a:blip r:embed="rId2"/>
          <a:srcRect/>
          <a:stretch>
            <a:fillRect/>
          </a:stretch>
        </p:blipFill>
        <p:spPr bwMode="auto">
          <a:xfrm>
            <a:off x="462280" y="5867399"/>
            <a:ext cx="1381760" cy="1328103"/>
          </a:xfrm>
          <a:prstGeom prst="rect">
            <a:avLst/>
          </a:prstGeom>
          <a:noFill/>
        </p:spPr>
      </p:pic>
      <p:sp>
        <p:nvSpPr>
          <p:cNvPr id="3" name="Espace réservé du contenu 2"/>
          <p:cNvSpPr>
            <a:spLocks noGrp="1"/>
          </p:cNvSpPr>
          <p:nvPr>
            <p:ph idx="1"/>
          </p:nvPr>
        </p:nvSpPr>
        <p:spPr>
          <a:xfrm>
            <a:off x="0" y="1254868"/>
            <a:ext cx="10693400" cy="5499511"/>
          </a:xfrm>
        </p:spPr>
        <p:txBody>
          <a:bodyPr/>
          <a:lstStyle/>
          <a:p>
            <a:pPr marL="0" indent="0">
              <a:buNone/>
            </a:pPr>
            <a:r>
              <a:rPr lang="fr-FR" dirty="0" smtClean="0"/>
              <a:t> </a:t>
            </a:r>
          </a:p>
          <a:p>
            <a:pPr marL="0" indent="0">
              <a:buNone/>
            </a:pPr>
            <a:r>
              <a:rPr lang="fr-FR" sz="1200" dirty="0"/>
              <a:t> </a:t>
            </a:r>
            <a:r>
              <a:rPr lang="fr-FR" sz="1200" dirty="0" smtClean="0"/>
              <a:t>      </a:t>
            </a:r>
          </a:p>
          <a:p>
            <a:pPr marL="0" indent="0">
              <a:buNone/>
            </a:pPr>
            <a:r>
              <a:rPr lang="fr-FR" sz="1200" dirty="0" smtClean="0"/>
              <a:t> </a:t>
            </a:r>
            <a:endParaRPr lang="fr-FR" sz="1200" u="sng" dirty="0"/>
          </a:p>
        </p:txBody>
      </p:sp>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9640" y="5867398"/>
            <a:ext cx="1981200" cy="1328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Ellipse 11"/>
          <p:cNvSpPr/>
          <p:nvPr/>
        </p:nvSpPr>
        <p:spPr>
          <a:xfrm>
            <a:off x="5136204" y="3267606"/>
            <a:ext cx="2733473" cy="1629392"/>
          </a:xfrm>
          <a:prstGeom prst="ellipse">
            <a:avLst/>
          </a:prstGeom>
          <a:solidFill>
            <a:schemeClr val="accent2">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solidFill>
                  <a:srgbClr val="000066"/>
                </a:solidFill>
              </a:rPr>
              <a:t>Arrêté n°2014-0712/MSHP-SG du 12 mars 2014</a:t>
            </a:r>
            <a:endParaRPr lang="fr-FR" sz="2000" dirty="0">
              <a:solidFill>
                <a:srgbClr val="000066"/>
              </a:solidFill>
            </a:endParaRPr>
          </a:p>
        </p:txBody>
      </p:sp>
      <p:sp>
        <p:nvSpPr>
          <p:cNvPr id="5" name="Ellipse 4"/>
          <p:cNvSpPr/>
          <p:nvPr/>
        </p:nvSpPr>
        <p:spPr>
          <a:xfrm>
            <a:off x="6001964" y="2217867"/>
            <a:ext cx="1118683" cy="1021403"/>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Articles 1 &amp;2</a:t>
            </a:r>
            <a:endParaRPr lang="fr-FR" sz="1400" dirty="0"/>
          </a:p>
        </p:txBody>
      </p:sp>
      <p:sp>
        <p:nvSpPr>
          <p:cNvPr id="17" name="Ellipse 16"/>
          <p:cNvSpPr/>
          <p:nvPr/>
        </p:nvSpPr>
        <p:spPr>
          <a:xfrm>
            <a:off x="6001966" y="4910740"/>
            <a:ext cx="1118681" cy="998702"/>
          </a:xfrm>
          <a:prstGeom prst="ellipse">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Articles 3 &amp;4</a:t>
            </a:r>
            <a:endParaRPr lang="fr-FR" sz="1400" dirty="0"/>
          </a:p>
        </p:txBody>
      </p:sp>
      <p:sp>
        <p:nvSpPr>
          <p:cNvPr id="20" name="Ellipse 19"/>
          <p:cNvSpPr/>
          <p:nvPr/>
        </p:nvSpPr>
        <p:spPr>
          <a:xfrm>
            <a:off x="583657" y="1400780"/>
            <a:ext cx="5418307" cy="265557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smtClean="0">
                <a:solidFill>
                  <a:srgbClr val="000066"/>
                </a:solidFill>
              </a:rPr>
              <a:t>Nombre d’habitants requis pour l’ouverture </a:t>
            </a:r>
          </a:p>
          <a:p>
            <a:r>
              <a:rPr lang="fr-FR" sz="1400" dirty="0" smtClean="0">
                <a:solidFill>
                  <a:srgbClr val="000066"/>
                </a:solidFill>
              </a:rPr>
              <a:t>  d’un EI&amp;VG_PP:</a:t>
            </a:r>
          </a:p>
          <a:p>
            <a:r>
              <a:rPr lang="fr-FR" sz="1400" dirty="0" smtClean="0">
                <a:solidFill>
                  <a:srgbClr val="000066"/>
                </a:solidFill>
              </a:rPr>
              <a:t>- Un EI&amp;VG_PP pour un million (1 000 000) d’habitants pour les régions;</a:t>
            </a:r>
          </a:p>
          <a:p>
            <a:r>
              <a:rPr lang="fr-FR" sz="1400" dirty="0" smtClean="0">
                <a:solidFill>
                  <a:srgbClr val="000066"/>
                </a:solidFill>
              </a:rPr>
              <a:t>- Un EI&amp;VG_PP pour deux cent cinquante mille (250 000) habitants pour le District de Bamako;</a:t>
            </a:r>
          </a:p>
          <a:p>
            <a:r>
              <a:rPr lang="fr-FR" sz="1400" dirty="0" smtClean="0">
                <a:solidFill>
                  <a:srgbClr val="000066"/>
                </a:solidFill>
              </a:rPr>
              <a:t>Toutefois, chaque région doit comporter au moins un EI&amp;VG_PP </a:t>
            </a:r>
            <a:r>
              <a:rPr lang="fr-FR" sz="1400" i="1" dirty="0" smtClean="0">
                <a:solidFill>
                  <a:srgbClr val="000066"/>
                </a:solidFill>
              </a:rPr>
              <a:t>(2)</a:t>
            </a:r>
          </a:p>
        </p:txBody>
      </p:sp>
      <p:sp>
        <p:nvSpPr>
          <p:cNvPr id="22" name="Ellipse 21"/>
          <p:cNvSpPr/>
          <p:nvPr/>
        </p:nvSpPr>
        <p:spPr>
          <a:xfrm>
            <a:off x="583657" y="4056284"/>
            <a:ext cx="5418307" cy="2655579"/>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rgbClr val="000066"/>
                </a:solidFill>
              </a:rPr>
              <a:t>- Pour une meilleure couverture géographique du pays, des décisions du MSHP fixeront pour chaque région et le District de </a:t>
            </a:r>
            <a:r>
              <a:rPr lang="fr-FR" sz="1400" dirty="0" err="1" smtClean="0">
                <a:solidFill>
                  <a:srgbClr val="000066"/>
                </a:solidFill>
              </a:rPr>
              <a:t>Bko</a:t>
            </a:r>
            <a:r>
              <a:rPr lang="fr-FR" sz="1400" dirty="0" smtClean="0">
                <a:solidFill>
                  <a:srgbClr val="000066"/>
                </a:solidFill>
              </a:rPr>
              <a:t>, chaque année </a:t>
            </a:r>
          </a:p>
          <a:p>
            <a:pPr algn="ctr"/>
            <a:r>
              <a:rPr lang="fr-FR" sz="1400" dirty="0" smtClean="0">
                <a:solidFill>
                  <a:srgbClr val="000066"/>
                </a:solidFill>
              </a:rPr>
              <a:t>le tableau de répartition des EI&amp;VG_PP.</a:t>
            </a:r>
          </a:p>
          <a:p>
            <a:pPr algn="ctr"/>
            <a:r>
              <a:rPr lang="fr-FR" sz="1400" dirty="0" smtClean="0">
                <a:solidFill>
                  <a:srgbClr val="000066"/>
                </a:solidFill>
              </a:rPr>
              <a:t>- Tout pharmacien se proposant de transférer ou d’ouvrir un EI&amp;VG_PP doit adresser une demande écrite préalable au MSHP mentionnant  la région disponible et l’adresse précise. </a:t>
            </a:r>
            <a:r>
              <a:rPr lang="fr-FR" sz="1400" i="1" dirty="0" smtClean="0">
                <a:solidFill>
                  <a:srgbClr val="000066"/>
                </a:solidFill>
              </a:rPr>
              <a:t>(4)</a:t>
            </a:r>
            <a:endParaRPr lang="fr-FR" sz="2000" i="1" dirty="0">
              <a:solidFill>
                <a:srgbClr val="000066"/>
              </a:solidFill>
            </a:endParaRPr>
          </a:p>
        </p:txBody>
      </p:sp>
      <p:sp>
        <p:nvSpPr>
          <p:cNvPr id="23" name="Ellipse 22"/>
          <p:cNvSpPr/>
          <p:nvPr/>
        </p:nvSpPr>
        <p:spPr>
          <a:xfrm>
            <a:off x="7548664" y="4464996"/>
            <a:ext cx="2908569" cy="1839054"/>
          </a:xfrm>
          <a:prstGeom prst="ellipse">
            <a:avLst/>
          </a:prstGeom>
          <a:solidFill>
            <a:schemeClr val="accent2">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solidFill>
                  <a:srgbClr val="000066"/>
                </a:solidFill>
              </a:rPr>
              <a:t>Décret n°2014-0868/P-RM du 26  </a:t>
            </a:r>
            <a:r>
              <a:rPr lang="fr-FR" sz="2000" dirty="0" err="1" smtClean="0">
                <a:solidFill>
                  <a:srgbClr val="000066"/>
                </a:solidFill>
              </a:rPr>
              <a:t>nov</a:t>
            </a:r>
            <a:r>
              <a:rPr lang="fr-FR" sz="2000" dirty="0" smtClean="0">
                <a:solidFill>
                  <a:srgbClr val="000066"/>
                </a:solidFill>
              </a:rPr>
              <a:t> 2014 </a:t>
            </a:r>
            <a:r>
              <a:rPr lang="fr-FR" sz="2000" i="1" dirty="0" smtClean="0">
                <a:solidFill>
                  <a:srgbClr val="FF0000"/>
                </a:solidFill>
              </a:rPr>
              <a:t>(Prix →96 LNME)</a:t>
            </a:r>
            <a:endParaRPr lang="fr-FR" sz="2000" i="1" dirty="0">
              <a:solidFill>
                <a:srgbClr val="FF0000"/>
              </a:solidFill>
            </a:endParaRPr>
          </a:p>
        </p:txBody>
      </p:sp>
      <p:sp>
        <p:nvSpPr>
          <p:cNvPr id="24" name="Ellipse 23"/>
          <p:cNvSpPr/>
          <p:nvPr/>
        </p:nvSpPr>
        <p:spPr>
          <a:xfrm>
            <a:off x="7548665" y="1609877"/>
            <a:ext cx="2908568" cy="1833713"/>
          </a:xfrm>
          <a:prstGeom prst="ellipse">
            <a:avLst/>
          </a:prstGeom>
          <a:solidFill>
            <a:schemeClr val="accent2">
              <a:lumMod val="20000"/>
              <a:lumOff val="8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solidFill>
                  <a:srgbClr val="000066"/>
                </a:solidFill>
              </a:rPr>
              <a:t>Décret n°2012-163/P-RM du 12 mars 2012 </a:t>
            </a:r>
            <a:r>
              <a:rPr lang="fr-FR" sz="2000" i="1" dirty="0" smtClean="0">
                <a:solidFill>
                  <a:srgbClr val="FF0000"/>
                </a:solidFill>
              </a:rPr>
              <a:t>(19,02% PR)</a:t>
            </a:r>
            <a:endParaRPr lang="fr-FR" sz="2000" i="1" dirty="0">
              <a:solidFill>
                <a:srgbClr val="FF0000"/>
              </a:solidFill>
            </a:endParaRPr>
          </a:p>
        </p:txBody>
      </p:sp>
    </p:spTree>
    <p:extLst>
      <p:ext uri="{BB962C8B-B14F-4D97-AF65-F5344CB8AC3E}">
        <p14:creationId xmlns:p14="http://schemas.microsoft.com/office/powerpoint/2010/main" val="2078641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1000"/>
                                        <p:tgtEl>
                                          <p:spTgt spid="22"/>
                                        </p:tgtEl>
                                      </p:cBhvr>
                                    </p:animEffect>
                                    <p:anim calcmode="lin" valueType="num">
                                      <p:cBhvr>
                                        <p:cTn id="36" dur="1000" fill="hold"/>
                                        <p:tgtEl>
                                          <p:spTgt spid="22"/>
                                        </p:tgtEl>
                                        <p:attrNameLst>
                                          <p:attrName>ppt_x</p:attrName>
                                        </p:attrNameLst>
                                      </p:cBhvr>
                                      <p:tavLst>
                                        <p:tav tm="0">
                                          <p:val>
                                            <p:strVal val="#ppt_x"/>
                                          </p:val>
                                        </p:tav>
                                        <p:tav tm="100000">
                                          <p:val>
                                            <p:strVal val="#ppt_x"/>
                                          </p:val>
                                        </p:tav>
                                      </p:tavLst>
                                    </p:anim>
                                    <p:anim calcmode="lin" valueType="num">
                                      <p:cBhvr>
                                        <p:cTn id="3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anim calcmode="lin" valueType="num">
                                      <p:cBhvr>
                                        <p:cTn id="43" dur="1000" fill="hold"/>
                                        <p:tgtEl>
                                          <p:spTgt spid="24"/>
                                        </p:tgtEl>
                                        <p:attrNameLst>
                                          <p:attrName>ppt_x</p:attrName>
                                        </p:attrNameLst>
                                      </p:cBhvr>
                                      <p:tavLst>
                                        <p:tav tm="0">
                                          <p:val>
                                            <p:strVal val="#ppt_x"/>
                                          </p:val>
                                        </p:tav>
                                        <p:tav tm="100000">
                                          <p:val>
                                            <p:strVal val="#ppt_x"/>
                                          </p:val>
                                        </p:tav>
                                      </p:tavLst>
                                    </p:anim>
                                    <p:anim calcmode="lin" valueType="num">
                                      <p:cBhvr>
                                        <p:cTn id="4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1000"/>
                                        <p:tgtEl>
                                          <p:spTgt spid="23"/>
                                        </p:tgtEl>
                                      </p:cBhvr>
                                    </p:animEffect>
                                    <p:anim calcmode="lin" valueType="num">
                                      <p:cBhvr>
                                        <p:cTn id="50" dur="1000" fill="hold"/>
                                        <p:tgtEl>
                                          <p:spTgt spid="23"/>
                                        </p:tgtEl>
                                        <p:attrNameLst>
                                          <p:attrName>ppt_x</p:attrName>
                                        </p:attrNameLst>
                                      </p:cBhvr>
                                      <p:tavLst>
                                        <p:tav tm="0">
                                          <p:val>
                                            <p:strVal val="#ppt_x"/>
                                          </p:val>
                                        </p:tav>
                                        <p:tav tm="100000">
                                          <p:val>
                                            <p:strVal val="#ppt_x"/>
                                          </p:val>
                                        </p:tav>
                                      </p:tavLst>
                                    </p:anim>
                                    <p:anim calcmode="lin" valueType="num">
                                      <p:cBhvr>
                                        <p:cTn id="5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animBg="1"/>
      <p:bldP spid="17" grpId="0" animBg="1"/>
      <p:bldP spid="20" grpId="0" animBg="1"/>
      <p:bldP spid="22" grpId="0" animBg="1"/>
      <p:bldP spid="23"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4670" y="302803"/>
            <a:ext cx="9624060" cy="854788"/>
          </a:xfrm>
          <a:ln>
            <a:solidFill>
              <a:schemeClr val="tx2">
                <a:lumMod val="50000"/>
              </a:schemeClr>
            </a:solidFill>
          </a:ln>
        </p:spPr>
        <p:txBody>
          <a:bodyPr>
            <a:normAutofit/>
          </a:bodyPr>
          <a:lstStyle/>
          <a:p>
            <a:r>
              <a:rPr lang="en-US" sz="2000" b="1" dirty="0">
                <a:solidFill>
                  <a:schemeClr val="accent2"/>
                </a:solidFill>
              </a:rPr>
              <a:t>REGLEMENTATION PHARMACEUTIQUE SOUS REGIONALE (UEMOA)</a:t>
            </a:r>
          </a:p>
        </p:txBody>
      </p:sp>
      <p:pic>
        <p:nvPicPr>
          <p:cNvPr id="8" name="Picture 2" descr="C:\Users\KEITA\Pictures\Emblème du Mali — Wikipédia_fichiers\200px-Coat_of_arms_of_Mali.png"/>
          <p:cNvPicPr>
            <a:picLocks noChangeAspect="1" noChangeArrowheads="1"/>
          </p:cNvPicPr>
          <p:nvPr/>
        </p:nvPicPr>
        <p:blipFill>
          <a:blip r:embed="rId2"/>
          <a:srcRect/>
          <a:stretch>
            <a:fillRect/>
          </a:stretch>
        </p:blipFill>
        <p:spPr bwMode="auto">
          <a:xfrm>
            <a:off x="462280" y="5867399"/>
            <a:ext cx="1381760" cy="1328103"/>
          </a:xfrm>
          <a:prstGeom prst="rect">
            <a:avLst/>
          </a:prstGeom>
          <a:noFill/>
        </p:spPr>
      </p:pic>
      <p:sp>
        <p:nvSpPr>
          <p:cNvPr id="3" name="Espace réservé du contenu 2"/>
          <p:cNvSpPr>
            <a:spLocks noGrp="1"/>
          </p:cNvSpPr>
          <p:nvPr>
            <p:ph idx="1"/>
          </p:nvPr>
        </p:nvSpPr>
        <p:spPr>
          <a:xfrm>
            <a:off x="0" y="1254868"/>
            <a:ext cx="10693400" cy="5499511"/>
          </a:xfrm>
        </p:spPr>
        <p:txBody>
          <a:bodyPr/>
          <a:lstStyle/>
          <a:p>
            <a:pPr marL="0" indent="0">
              <a:buNone/>
            </a:pPr>
            <a:r>
              <a:rPr lang="fr-FR" dirty="0" smtClean="0"/>
              <a:t> </a:t>
            </a:r>
          </a:p>
          <a:p>
            <a:pPr marL="0" indent="0">
              <a:buNone/>
            </a:pPr>
            <a:r>
              <a:rPr lang="fr-FR" sz="1200" dirty="0"/>
              <a:t> </a:t>
            </a:r>
            <a:r>
              <a:rPr lang="fr-FR" sz="1200" dirty="0" smtClean="0"/>
              <a:t>      </a:t>
            </a:r>
          </a:p>
          <a:p>
            <a:pPr marL="0" indent="0">
              <a:buNone/>
            </a:pPr>
            <a:r>
              <a:rPr lang="fr-FR" sz="1200" dirty="0" smtClean="0"/>
              <a:t> </a:t>
            </a:r>
            <a:endParaRPr lang="fr-FR" sz="1200" u="sng" dirty="0"/>
          </a:p>
        </p:txBody>
      </p:sp>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9640" y="5867398"/>
            <a:ext cx="1981200" cy="1328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6507803" y="1235413"/>
            <a:ext cx="3628417" cy="435799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smtClean="0">
                <a:solidFill>
                  <a:srgbClr val="000066"/>
                </a:solidFill>
              </a:rPr>
              <a:t>1. Organisation &amp; Gestion (Principes, Gestion  de la qualité, Personnel, Documentation, Réclamations, Rappels, Activités sous-traitées et Auto-inspection et Audit)</a:t>
            </a:r>
          </a:p>
          <a:p>
            <a:r>
              <a:rPr lang="fr-FR" sz="1400" dirty="0" smtClean="0">
                <a:solidFill>
                  <a:srgbClr val="000066"/>
                </a:solidFill>
              </a:rPr>
              <a:t>2. Locaux &amp; Matériels (Principes, Réception, Zones de stockage, Zones annexes, Véhicules &amp; Matériels)</a:t>
            </a:r>
          </a:p>
          <a:p>
            <a:r>
              <a:rPr lang="fr-FR" sz="1400" dirty="0" smtClean="0">
                <a:solidFill>
                  <a:srgbClr val="000066"/>
                </a:solidFill>
              </a:rPr>
              <a:t>3. Approvisionnement, Stockage &amp; Préparation de commande</a:t>
            </a:r>
          </a:p>
          <a:p>
            <a:r>
              <a:rPr lang="fr-FR" sz="1400" dirty="0" smtClean="0">
                <a:solidFill>
                  <a:srgbClr val="000066"/>
                </a:solidFill>
              </a:rPr>
              <a:t>4. Expédition, Transport &amp; Livraison,</a:t>
            </a:r>
          </a:p>
          <a:p>
            <a:r>
              <a:rPr lang="fr-FR" sz="1400" dirty="0" smtClean="0">
                <a:solidFill>
                  <a:srgbClr val="000066"/>
                </a:solidFill>
              </a:rPr>
              <a:t>5. Divers statuts des produits (Produits refusés &amp; retournés, Produits de la chaîne de froid, PP à réglementation particulière, Reconditionnement &amp; ré-étiquetage, Contrefaçon de produits finis pharmaceutiques)</a:t>
            </a:r>
          </a:p>
          <a:p>
            <a:r>
              <a:rPr lang="fr-FR" sz="1400" dirty="0" smtClean="0">
                <a:solidFill>
                  <a:srgbClr val="000066"/>
                </a:solidFill>
              </a:rPr>
              <a:t>6. Importation (6.01 à 6.08),</a:t>
            </a:r>
            <a:endParaRPr lang="fr-FR" sz="1400" dirty="0">
              <a:solidFill>
                <a:srgbClr val="000066"/>
              </a:solidFill>
            </a:endParaRPr>
          </a:p>
        </p:txBody>
      </p:sp>
      <p:sp>
        <p:nvSpPr>
          <p:cNvPr id="15" name="Rectangle 14"/>
          <p:cNvSpPr/>
          <p:nvPr/>
        </p:nvSpPr>
        <p:spPr>
          <a:xfrm>
            <a:off x="277887" y="1235414"/>
            <a:ext cx="3340802" cy="435799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dirty="0" smtClean="0">
                <a:solidFill>
                  <a:srgbClr val="000066"/>
                </a:solidFill>
              </a:rPr>
              <a:t>Décision adoptant le guide de BPD et d’importation de PP à usage humain dans l’espace UEMOA.</a:t>
            </a:r>
          </a:p>
          <a:p>
            <a:endParaRPr lang="fr-FR" sz="1600" dirty="0" smtClean="0">
              <a:solidFill>
                <a:srgbClr val="000066"/>
              </a:solidFill>
            </a:endParaRPr>
          </a:p>
          <a:p>
            <a:r>
              <a:rPr lang="fr-FR" sz="1600" dirty="0" smtClean="0">
                <a:solidFill>
                  <a:srgbClr val="000066"/>
                </a:solidFill>
              </a:rPr>
              <a:t>Les établissements de distribution et d’importation des produits pharmaceutique à usage humain, établis dans l’espace UEMOA sont tenus de se conformer à ces BPD&amp;I de produits pharmaceutiques et aux différentes évolutions s’y rapportant.</a:t>
            </a:r>
          </a:p>
          <a:p>
            <a:endParaRPr lang="fr-FR" sz="1200" dirty="0" smtClean="0">
              <a:solidFill>
                <a:srgbClr val="000066"/>
              </a:solidFill>
            </a:endParaRPr>
          </a:p>
        </p:txBody>
      </p:sp>
      <p:sp>
        <p:nvSpPr>
          <p:cNvPr id="19" name="Ellipse 18"/>
          <p:cNvSpPr/>
          <p:nvPr/>
        </p:nvSpPr>
        <p:spPr>
          <a:xfrm>
            <a:off x="3618689" y="2872712"/>
            <a:ext cx="2889114" cy="1394459"/>
          </a:xfrm>
          <a:prstGeom prst="ellipse">
            <a:avLst/>
          </a:prstGeom>
          <a:solidFill>
            <a:schemeClr val="accent2">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solidFill>
                  <a:schemeClr val="tx1"/>
                </a:solidFill>
              </a:rPr>
              <a:t>Décision n° 09/2010/CM/UEMOA</a:t>
            </a:r>
            <a:endParaRPr lang="fr-FR" sz="2400" dirty="0">
              <a:solidFill>
                <a:schemeClr val="tx1"/>
              </a:solidFill>
            </a:endParaRPr>
          </a:p>
        </p:txBody>
      </p:sp>
      <p:sp>
        <p:nvSpPr>
          <p:cNvPr id="20" name="Ellipse 19"/>
          <p:cNvSpPr/>
          <p:nvPr/>
        </p:nvSpPr>
        <p:spPr>
          <a:xfrm>
            <a:off x="3618690" y="1887166"/>
            <a:ext cx="1050587" cy="985547"/>
          </a:xfrm>
          <a:prstGeom prst="ellipse">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Articles 1 &amp;2</a:t>
            </a:r>
            <a:endParaRPr lang="fr-FR" sz="1400" dirty="0"/>
          </a:p>
        </p:txBody>
      </p:sp>
      <p:sp>
        <p:nvSpPr>
          <p:cNvPr id="21" name="Ellipse 20"/>
          <p:cNvSpPr/>
          <p:nvPr/>
        </p:nvSpPr>
        <p:spPr>
          <a:xfrm>
            <a:off x="5437762" y="1887166"/>
            <a:ext cx="1070041" cy="985547"/>
          </a:xfrm>
          <a:prstGeom prst="ellipse">
            <a:avLst/>
          </a:prstGeom>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Annexe</a:t>
            </a:r>
            <a:endParaRPr lang="fr-FR" sz="1400" dirty="0"/>
          </a:p>
        </p:txBody>
      </p:sp>
    </p:spTree>
    <p:extLst>
      <p:ext uri="{BB962C8B-B14F-4D97-AF65-F5344CB8AC3E}">
        <p14:creationId xmlns:p14="http://schemas.microsoft.com/office/powerpoint/2010/main" val="912543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000"/>
                                        <p:tgtEl>
                                          <p:spTgt spid="20"/>
                                        </p:tgtEl>
                                      </p:cBhvr>
                                    </p:animEffect>
                                    <p:anim calcmode="lin" valueType="num">
                                      <p:cBhvr>
                                        <p:cTn id="15" dur="1000" fill="hold"/>
                                        <p:tgtEl>
                                          <p:spTgt spid="20"/>
                                        </p:tgtEl>
                                        <p:attrNameLst>
                                          <p:attrName>ppt_x</p:attrName>
                                        </p:attrNameLst>
                                      </p:cBhvr>
                                      <p:tavLst>
                                        <p:tav tm="0">
                                          <p:val>
                                            <p:strVal val="#ppt_x"/>
                                          </p:val>
                                        </p:tav>
                                        <p:tav tm="100000">
                                          <p:val>
                                            <p:strVal val="#ppt_x"/>
                                          </p:val>
                                        </p:tav>
                                      </p:tavLst>
                                    </p:anim>
                                    <p:anim calcmode="lin" valueType="num">
                                      <p:cBhvr>
                                        <p:cTn id="1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P spid="19" grpId="0" animBg="1"/>
      <p:bldP spid="20" grpId="0" animBg="1"/>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4670" y="302803"/>
            <a:ext cx="9624060" cy="660236"/>
          </a:xfrm>
          <a:ln>
            <a:solidFill>
              <a:schemeClr val="tx2">
                <a:lumMod val="50000"/>
              </a:schemeClr>
            </a:solidFill>
          </a:ln>
        </p:spPr>
        <p:txBody>
          <a:bodyPr>
            <a:normAutofit/>
          </a:bodyPr>
          <a:lstStyle/>
          <a:p>
            <a:r>
              <a:rPr lang="en-US" sz="3600" b="1" dirty="0" smtClean="0">
                <a:solidFill>
                  <a:schemeClr val="accent2"/>
                </a:solidFill>
              </a:rPr>
              <a:t>REPARTITION 2016 DES EI&amp;EVG_PP</a:t>
            </a:r>
            <a:endParaRPr lang="en-US" sz="3600" b="1" dirty="0">
              <a:solidFill>
                <a:schemeClr val="accent2"/>
              </a:solidFill>
            </a:endParaRPr>
          </a:p>
        </p:txBody>
      </p:sp>
      <p:pic>
        <p:nvPicPr>
          <p:cNvPr id="8" name="Picture 2" descr="C:\Users\KEITA\Pictures\Emblème du Mali — Wikipédia_fichiers\200px-Coat_of_arms_of_Mali.png"/>
          <p:cNvPicPr>
            <a:picLocks noChangeAspect="1" noChangeArrowheads="1"/>
          </p:cNvPicPr>
          <p:nvPr/>
        </p:nvPicPr>
        <p:blipFill>
          <a:blip r:embed="rId2"/>
          <a:srcRect/>
          <a:stretch>
            <a:fillRect/>
          </a:stretch>
        </p:blipFill>
        <p:spPr bwMode="auto">
          <a:xfrm>
            <a:off x="462280" y="5867399"/>
            <a:ext cx="1381760" cy="1328103"/>
          </a:xfrm>
          <a:prstGeom prst="rect">
            <a:avLst/>
          </a:prstGeom>
          <a:noFill/>
        </p:spPr>
      </p:pic>
      <p:graphicFrame>
        <p:nvGraphicFramePr>
          <p:cNvPr id="2" name="Espace réservé du contenu 1"/>
          <p:cNvGraphicFramePr>
            <a:graphicFrameLocks noGrp="1"/>
          </p:cNvGraphicFramePr>
          <p:nvPr>
            <p:ph idx="1"/>
            <p:extLst>
              <p:ext uri="{D42A27DB-BD31-4B8C-83A1-F6EECF244321}">
                <p14:modId xmlns:p14="http://schemas.microsoft.com/office/powerpoint/2010/main" val="2498827298"/>
              </p:ext>
            </p:extLst>
          </p:nvPr>
        </p:nvGraphicFramePr>
        <p:xfrm>
          <a:off x="534988" y="1209039"/>
          <a:ext cx="9005252" cy="5029200"/>
        </p:xfrm>
        <a:graphic>
          <a:graphicData uri="http://schemas.openxmlformats.org/drawingml/2006/table">
            <a:tbl>
              <a:tblPr firstRow="1" bandRow="1">
                <a:tableStyleId>{8799B23B-EC83-4686-B30A-512413B5E67A}</a:tableStyleId>
              </a:tblPr>
              <a:tblGrid>
                <a:gridCol w="1644008"/>
                <a:gridCol w="2324910"/>
                <a:gridCol w="2286000"/>
                <a:gridCol w="2750334"/>
              </a:tblGrid>
              <a:tr h="370840">
                <a:tc>
                  <a:txBody>
                    <a:bodyPr/>
                    <a:lstStyle/>
                    <a:p>
                      <a:r>
                        <a:rPr lang="fr-FR" sz="1600" dirty="0" smtClean="0"/>
                        <a:t>REGION</a:t>
                      </a:r>
                      <a:endParaRPr lang="fr-FR" sz="1600" dirty="0"/>
                    </a:p>
                  </a:txBody>
                  <a:tcPr/>
                </a:tc>
                <a:tc>
                  <a:txBody>
                    <a:bodyPr/>
                    <a:lstStyle/>
                    <a:p>
                      <a:pPr algn="ctr"/>
                      <a:r>
                        <a:rPr lang="fr-FR" sz="1600" dirty="0" smtClean="0"/>
                        <a:t>NOMBRE</a:t>
                      </a:r>
                      <a:r>
                        <a:rPr lang="fr-FR" sz="1600" baseline="0" dirty="0" smtClean="0"/>
                        <a:t> EXISTANT</a:t>
                      </a:r>
                      <a:endParaRPr lang="fr-FR" sz="1600" dirty="0"/>
                    </a:p>
                  </a:txBody>
                  <a:tcPr/>
                </a:tc>
                <a:tc>
                  <a:txBody>
                    <a:bodyPr/>
                    <a:lstStyle/>
                    <a:p>
                      <a:pPr algn="ctr"/>
                      <a:r>
                        <a:rPr lang="fr-FR" sz="1600" dirty="0" smtClean="0"/>
                        <a:t>EN</a:t>
                      </a:r>
                      <a:r>
                        <a:rPr lang="fr-FR" sz="1600" baseline="0" dirty="0" smtClean="0"/>
                        <a:t> COURS D’INSTALLATION</a:t>
                      </a:r>
                      <a:endParaRPr lang="fr-FR" sz="1600" dirty="0"/>
                    </a:p>
                  </a:txBody>
                  <a:tcPr/>
                </a:tc>
                <a:tc>
                  <a:txBody>
                    <a:bodyPr/>
                    <a:lstStyle/>
                    <a:p>
                      <a:pPr algn="ctr"/>
                      <a:r>
                        <a:rPr lang="fr-FR" sz="1600" dirty="0" smtClean="0"/>
                        <a:t>ESTIMATION</a:t>
                      </a:r>
                    </a:p>
                    <a:p>
                      <a:pPr algn="ctr"/>
                      <a:r>
                        <a:rPr lang="fr-FR" sz="1600" dirty="0" smtClean="0"/>
                        <a:t>Population 2016</a:t>
                      </a:r>
                      <a:endParaRPr lang="fr-FR" sz="1600" dirty="0"/>
                    </a:p>
                  </a:txBody>
                  <a:tcPr/>
                </a:tc>
              </a:tr>
              <a:tr h="370840">
                <a:tc>
                  <a:txBody>
                    <a:bodyPr/>
                    <a:lstStyle/>
                    <a:p>
                      <a:r>
                        <a:rPr lang="fr-FR" sz="1600" dirty="0" smtClean="0"/>
                        <a:t>KAYES</a:t>
                      </a:r>
                      <a:endParaRPr lang="fr-FR" sz="1600" dirty="0"/>
                    </a:p>
                  </a:txBody>
                  <a:tcPr/>
                </a:tc>
                <a:tc>
                  <a:txBody>
                    <a:bodyPr/>
                    <a:lstStyle/>
                    <a:p>
                      <a:pPr algn="ctr"/>
                      <a:r>
                        <a:rPr lang="fr-FR" sz="1600" dirty="0" smtClean="0"/>
                        <a:t>02 </a:t>
                      </a:r>
                      <a:endParaRPr lang="fr-FR" sz="1600" dirty="0"/>
                    </a:p>
                  </a:txBody>
                  <a:tcPr/>
                </a:tc>
                <a:tc>
                  <a:txBody>
                    <a:bodyPr/>
                    <a:lstStyle/>
                    <a:p>
                      <a:pPr algn="ctr"/>
                      <a:r>
                        <a:rPr lang="fr-FR" sz="1600" dirty="0" smtClean="0"/>
                        <a:t>00</a:t>
                      </a:r>
                      <a:endParaRPr lang="fr-FR" sz="1600" dirty="0"/>
                    </a:p>
                  </a:txBody>
                  <a:tcPr/>
                </a:tc>
                <a:tc>
                  <a:txBody>
                    <a:bodyPr/>
                    <a:lstStyle/>
                    <a:p>
                      <a:pPr algn="ctr"/>
                      <a:r>
                        <a:rPr lang="fr-FR" sz="1600" b="1" dirty="0" smtClean="0"/>
                        <a:t>2 517 000</a:t>
                      </a:r>
                      <a:endParaRPr lang="fr-FR" sz="1600" b="1" dirty="0"/>
                    </a:p>
                  </a:txBody>
                  <a:tcPr/>
                </a:tc>
              </a:tr>
              <a:tr h="370840">
                <a:tc>
                  <a:txBody>
                    <a:bodyPr/>
                    <a:lstStyle/>
                    <a:p>
                      <a:r>
                        <a:rPr lang="fr-FR" sz="1600" dirty="0" smtClean="0"/>
                        <a:t>KOULIKORO</a:t>
                      </a:r>
                      <a:endParaRPr lang="fr-FR" sz="1600" dirty="0"/>
                    </a:p>
                  </a:txBody>
                  <a:tcPr/>
                </a:tc>
                <a:tc>
                  <a:txBody>
                    <a:bodyPr/>
                    <a:lstStyle/>
                    <a:p>
                      <a:pPr algn="ctr"/>
                      <a:r>
                        <a:rPr lang="fr-FR" sz="1600" dirty="0" smtClean="0"/>
                        <a:t>01</a:t>
                      </a:r>
                      <a:endParaRPr lang="fr-FR" sz="1600" dirty="0"/>
                    </a:p>
                  </a:txBody>
                  <a:tcPr/>
                </a:tc>
                <a:tc>
                  <a:txBody>
                    <a:bodyPr/>
                    <a:lstStyle/>
                    <a:p>
                      <a:pPr algn="ctr"/>
                      <a:r>
                        <a:rPr lang="fr-FR" sz="1600" dirty="0" smtClean="0">
                          <a:solidFill>
                            <a:srgbClr val="FF0000"/>
                          </a:solidFill>
                        </a:rPr>
                        <a:t>02</a:t>
                      </a:r>
                      <a:endParaRPr lang="fr-FR" sz="1600" dirty="0">
                        <a:solidFill>
                          <a:srgbClr val="FF0000"/>
                        </a:solidFill>
                      </a:endParaRPr>
                    </a:p>
                  </a:txBody>
                  <a:tcPr/>
                </a:tc>
                <a:tc>
                  <a:txBody>
                    <a:bodyPr/>
                    <a:lstStyle/>
                    <a:p>
                      <a:pPr algn="ctr"/>
                      <a:r>
                        <a:rPr lang="fr-FR" sz="1600" b="1" dirty="0" smtClean="0"/>
                        <a:t>3 058 001</a:t>
                      </a:r>
                      <a:endParaRPr lang="fr-FR" sz="1600" b="1" dirty="0"/>
                    </a:p>
                  </a:txBody>
                  <a:tcPr/>
                </a:tc>
              </a:tr>
              <a:tr h="370840">
                <a:tc>
                  <a:txBody>
                    <a:bodyPr/>
                    <a:lstStyle/>
                    <a:p>
                      <a:r>
                        <a:rPr lang="fr-FR" sz="1600" dirty="0" smtClean="0"/>
                        <a:t>SIKASSO</a:t>
                      </a:r>
                      <a:endParaRPr lang="fr-FR" sz="1600" dirty="0"/>
                    </a:p>
                  </a:txBody>
                  <a:tcPr/>
                </a:tc>
                <a:tc>
                  <a:txBody>
                    <a:bodyPr/>
                    <a:lstStyle/>
                    <a:p>
                      <a:pPr algn="ctr"/>
                      <a:r>
                        <a:rPr lang="fr-FR" sz="1600" dirty="0" smtClean="0"/>
                        <a:t>3 + (1)</a:t>
                      </a:r>
                      <a:endParaRPr lang="fr-FR" sz="1600" dirty="0"/>
                    </a:p>
                  </a:txBody>
                  <a:tcPr/>
                </a:tc>
                <a:tc>
                  <a:txBody>
                    <a:bodyPr/>
                    <a:lstStyle/>
                    <a:p>
                      <a:pPr algn="ctr"/>
                      <a:r>
                        <a:rPr lang="fr-FR" sz="1600" dirty="0" smtClean="0"/>
                        <a:t>00</a:t>
                      </a:r>
                      <a:endParaRPr lang="fr-FR" sz="1600" dirty="0"/>
                    </a:p>
                  </a:txBody>
                  <a:tcPr/>
                </a:tc>
                <a:tc>
                  <a:txBody>
                    <a:bodyPr/>
                    <a:lstStyle/>
                    <a:p>
                      <a:pPr algn="ctr"/>
                      <a:r>
                        <a:rPr lang="fr-FR" sz="1600" b="1" dirty="0" smtClean="0"/>
                        <a:t>3 337 000</a:t>
                      </a:r>
                      <a:endParaRPr lang="fr-FR" sz="1600" b="1" dirty="0"/>
                    </a:p>
                  </a:txBody>
                  <a:tcPr/>
                </a:tc>
              </a:tr>
              <a:tr h="370840">
                <a:tc>
                  <a:txBody>
                    <a:bodyPr/>
                    <a:lstStyle/>
                    <a:p>
                      <a:r>
                        <a:rPr lang="fr-FR" sz="1600" dirty="0" smtClean="0"/>
                        <a:t>SEGOU</a:t>
                      </a:r>
                      <a:endParaRPr lang="fr-FR" sz="1600" dirty="0"/>
                    </a:p>
                  </a:txBody>
                  <a:tcPr/>
                </a:tc>
                <a:tc>
                  <a:txBody>
                    <a:bodyPr/>
                    <a:lstStyle/>
                    <a:p>
                      <a:pPr algn="ctr"/>
                      <a:r>
                        <a:rPr lang="fr-FR" sz="1600" dirty="0" smtClean="0"/>
                        <a:t>01</a:t>
                      </a:r>
                      <a:endParaRPr lang="fr-FR" sz="1600" dirty="0"/>
                    </a:p>
                  </a:txBody>
                  <a:tcPr/>
                </a:tc>
                <a:tc>
                  <a:txBody>
                    <a:bodyPr/>
                    <a:lstStyle/>
                    <a:p>
                      <a:pPr algn="ctr"/>
                      <a:r>
                        <a:rPr lang="fr-FR" sz="1600" dirty="0" smtClean="0">
                          <a:solidFill>
                            <a:srgbClr val="FF0000"/>
                          </a:solidFill>
                        </a:rPr>
                        <a:t>01</a:t>
                      </a:r>
                      <a:endParaRPr lang="fr-FR" sz="1600" dirty="0">
                        <a:solidFill>
                          <a:srgbClr val="FF0000"/>
                        </a:solidFill>
                      </a:endParaRPr>
                    </a:p>
                  </a:txBody>
                  <a:tcPr/>
                </a:tc>
                <a:tc>
                  <a:txBody>
                    <a:bodyPr/>
                    <a:lstStyle/>
                    <a:p>
                      <a:pPr algn="ctr"/>
                      <a:r>
                        <a:rPr lang="fr-FR" sz="1600" b="1" dirty="0" smtClean="0"/>
                        <a:t>2 952 000</a:t>
                      </a:r>
                      <a:endParaRPr lang="fr-FR" sz="1600" b="1" dirty="0"/>
                    </a:p>
                  </a:txBody>
                  <a:tcPr/>
                </a:tc>
              </a:tr>
              <a:tr h="370840">
                <a:tc>
                  <a:txBody>
                    <a:bodyPr/>
                    <a:lstStyle/>
                    <a:p>
                      <a:r>
                        <a:rPr lang="fr-FR" sz="1600" dirty="0" smtClean="0"/>
                        <a:t>MOPTI</a:t>
                      </a:r>
                      <a:endParaRPr lang="fr-FR" sz="1600" dirty="0"/>
                    </a:p>
                  </a:txBody>
                  <a:tcPr/>
                </a:tc>
                <a:tc>
                  <a:txBody>
                    <a:bodyPr/>
                    <a:lstStyle/>
                    <a:p>
                      <a:pPr algn="ctr"/>
                      <a:r>
                        <a:rPr lang="fr-FR" sz="1600" dirty="0" smtClean="0"/>
                        <a:t>02</a:t>
                      </a:r>
                      <a:endParaRPr lang="fr-FR" sz="1600" dirty="0"/>
                    </a:p>
                  </a:txBody>
                  <a:tcPr/>
                </a:tc>
                <a:tc>
                  <a:txBody>
                    <a:bodyPr/>
                    <a:lstStyle/>
                    <a:p>
                      <a:pPr algn="ctr"/>
                      <a:r>
                        <a:rPr lang="fr-FR" sz="1600" dirty="0" smtClean="0"/>
                        <a:t>00</a:t>
                      </a:r>
                      <a:endParaRPr lang="fr-FR" sz="1600" dirty="0"/>
                    </a:p>
                  </a:txBody>
                  <a:tcPr/>
                </a:tc>
                <a:tc>
                  <a:txBody>
                    <a:bodyPr/>
                    <a:lstStyle/>
                    <a:p>
                      <a:pPr algn="ctr"/>
                      <a:r>
                        <a:rPr lang="fr-FR" sz="1600" b="1" dirty="0" smtClean="0"/>
                        <a:t>2</a:t>
                      </a:r>
                      <a:r>
                        <a:rPr lang="fr-FR" sz="1600" b="1" baseline="0" dirty="0" smtClean="0"/>
                        <a:t> 571 000</a:t>
                      </a:r>
                      <a:endParaRPr lang="fr-FR" sz="1600" b="1" dirty="0"/>
                    </a:p>
                  </a:txBody>
                  <a:tcPr/>
                </a:tc>
              </a:tr>
              <a:tr h="370840">
                <a:tc>
                  <a:txBody>
                    <a:bodyPr/>
                    <a:lstStyle/>
                    <a:p>
                      <a:r>
                        <a:rPr lang="fr-FR" sz="1600" dirty="0" smtClean="0"/>
                        <a:t>TOMBOUCTOU</a:t>
                      </a:r>
                      <a:endParaRPr lang="fr-FR" sz="1600" dirty="0"/>
                    </a:p>
                  </a:txBody>
                  <a:tcPr/>
                </a:tc>
                <a:tc>
                  <a:txBody>
                    <a:bodyPr/>
                    <a:lstStyle/>
                    <a:p>
                      <a:pPr algn="ctr"/>
                      <a:r>
                        <a:rPr lang="fr-FR" sz="1600" dirty="0" smtClean="0"/>
                        <a:t>00</a:t>
                      </a:r>
                      <a:endParaRPr lang="fr-FR" sz="1600" dirty="0"/>
                    </a:p>
                  </a:txBody>
                  <a:tcPr/>
                </a:tc>
                <a:tc>
                  <a:txBody>
                    <a:bodyPr/>
                    <a:lstStyle/>
                    <a:p>
                      <a:pPr algn="ctr"/>
                      <a:r>
                        <a:rPr lang="fr-FR" sz="1600" dirty="0" smtClean="0">
                          <a:solidFill>
                            <a:srgbClr val="FF0000"/>
                          </a:solidFill>
                        </a:rPr>
                        <a:t>01</a:t>
                      </a:r>
                      <a:endParaRPr lang="fr-FR" sz="1600" dirty="0">
                        <a:solidFill>
                          <a:srgbClr val="FF0000"/>
                        </a:solidFill>
                      </a:endParaRPr>
                    </a:p>
                  </a:txBody>
                  <a:tcPr/>
                </a:tc>
                <a:tc>
                  <a:txBody>
                    <a:bodyPr/>
                    <a:lstStyle/>
                    <a:p>
                      <a:pPr algn="ctr"/>
                      <a:r>
                        <a:rPr lang="fr-FR" sz="1600" b="1" dirty="0" smtClean="0"/>
                        <a:t>852 000</a:t>
                      </a:r>
                      <a:endParaRPr lang="fr-FR" sz="1600" b="1" dirty="0"/>
                    </a:p>
                  </a:txBody>
                  <a:tcPr/>
                </a:tc>
              </a:tr>
              <a:tr h="370840">
                <a:tc>
                  <a:txBody>
                    <a:bodyPr/>
                    <a:lstStyle/>
                    <a:p>
                      <a:r>
                        <a:rPr lang="fr-FR" sz="1600" dirty="0" smtClean="0"/>
                        <a:t>GAO</a:t>
                      </a:r>
                      <a:endParaRPr lang="fr-FR" sz="1600" dirty="0"/>
                    </a:p>
                  </a:txBody>
                  <a:tcPr/>
                </a:tc>
                <a:tc>
                  <a:txBody>
                    <a:bodyPr/>
                    <a:lstStyle/>
                    <a:p>
                      <a:pPr algn="ctr"/>
                      <a:r>
                        <a:rPr lang="fr-FR" sz="1600" dirty="0" smtClean="0"/>
                        <a:t>00</a:t>
                      </a:r>
                      <a:endParaRPr lang="fr-FR" sz="1600" dirty="0"/>
                    </a:p>
                  </a:txBody>
                  <a:tcPr/>
                </a:tc>
                <a:tc>
                  <a:txBody>
                    <a:bodyPr/>
                    <a:lstStyle/>
                    <a:p>
                      <a:pPr algn="ctr"/>
                      <a:r>
                        <a:rPr lang="fr-FR" sz="1600" dirty="0" smtClean="0">
                          <a:solidFill>
                            <a:srgbClr val="FF0000"/>
                          </a:solidFill>
                        </a:rPr>
                        <a:t>01</a:t>
                      </a:r>
                      <a:endParaRPr lang="fr-FR" sz="1600" dirty="0">
                        <a:solidFill>
                          <a:srgbClr val="FF0000"/>
                        </a:solidFill>
                      </a:endParaRPr>
                    </a:p>
                  </a:txBody>
                  <a:tcPr/>
                </a:tc>
                <a:tc>
                  <a:txBody>
                    <a:bodyPr/>
                    <a:lstStyle/>
                    <a:p>
                      <a:pPr algn="ctr"/>
                      <a:r>
                        <a:rPr lang="fr-FR" sz="1600" b="1" dirty="0" smtClean="0"/>
                        <a:t>616 216</a:t>
                      </a:r>
                      <a:endParaRPr lang="fr-FR" sz="1600" b="1" dirty="0"/>
                    </a:p>
                  </a:txBody>
                  <a:tcPr/>
                </a:tc>
              </a:tr>
              <a:tr h="370840">
                <a:tc>
                  <a:txBody>
                    <a:bodyPr/>
                    <a:lstStyle/>
                    <a:p>
                      <a:r>
                        <a:rPr lang="fr-FR" sz="1600" dirty="0" smtClean="0"/>
                        <a:t>KIDAL</a:t>
                      </a:r>
                      <a:endParaRPr lang="fr-FR" sz="1600" dirty="0"/>
                    </a:p>
                  </a:txBody>
                  <a:tcPr/>
                </a:tc>
                <a:tc>
                  <a:txBody>
                    <a:bodyPr/>
                    <a:lstStyle/>
                    <a:p>
                      <a:pPr algn="ctr"/>
                      <a:r>
                        <a:rPr lang="fr-FR" sz="1600" dirty="0" smtClean="0"/>
                        <a:t>00</a:t>
                      </a:r>
                      <a:endParaRPr lang="fr-FR" sz="1600" dirty="0"/>
                    </a:p>
                  </a:txBody>
                  <a:tcPr/>
                </a:tc>
                <a:tc>
                  <a:txBody>
                    <a:bodyPr/>
                    <a:lstStyle/>
                    <a:p>
                      <a:pPr algn="ctr"/>
                      <a:r>
                        <a:rPr lang="fr-FR" sz="1600" dirty="0" smtClean="0">
                          <a:solidFill>
                            <a:srgbClr val="FF0000"/>
                          </a:solidFill>
                        </a:rPr>
                        <a:t>01</a:t>
                      </a:r>
                      <a:endParaRPr lang="fr-FR" sz="1600" dirty="0">
                        <a:solidFill>
                          <a:srgbClr val="FF0000"/>
                        </a:solidFill>
                      </a:endParaRPr>
                    </a:p>
                  </a:txBody>
                  <a:tcPr/>
                </a:tc>
                <a:tc>
                  <a:txBody>
                    <a:bodyPr/>
                    <a:lstStyle/>
                    <a:p>
                      <a:pPr algn="ctr"/>
                      <a:r>
                        <a:rPr lang="fr-FR" sz="1600" b="1" dirty="0" smtClean="0"/>
                        <a:t>86 001</a:t>
                      </a:r>
                      <a:endParaRPr lang="fr-FR" sz="1600" b="1" dirty="0"/>
                    </a:p>
                  </a:txBody>
                  <a:tcPr/>
                </a:tc>
              </a:tr>
              <a:tr h="370840">
                <a:tc>
                  <a:txBody>
                    <a:bodyPr/>
                    <a:lstStyle/>
                    <a:p>
                      <a:r>
                        <a:rPr lang="fr-FR" sz="1600" dirty="0" smtClean="0"/>
                        <a:t>MENAKA</a:t>
                      </a:r>
                      <a:endParaRPr lang="fr-FR" sz="1600" dirty="0"/>
                    </a:p>
                  </a:txBody>
                  <a:tcPr/>
                </a:tc>
                <a:tc>
                  <a:txBody>
                    <a:bodyPr/>
                    <a:lstStyle/>
                    <a:p>
                      <a:pPr algn="ctr"/>
                      <a:r>
                        <a:rPr lang="fr-FR" sz="1600" dirty="0" smtClean="0"/>
                        <a:t>00</a:t>
                      </a:r>
                      <a:endParaRPr lang="fr-FR" sz="1600" dirty="0"/>
                    </a:p>
                  </a:txBody>
                  <a:tcPr/>
                </a:tc>
                <a:tc>
                  <a:txBody>
                    <a:bodyPr/>
                    <a:lstStyle/>
                    <a:p>
                      <a:pPr algn="ctr"/>
                      <a:r>
                        <a:rPr lang="fr-FR" sz="1600" dirty="0" smtClean="0">
                          <a:solidFill>
                            <a:srgbClr val="FF0000"/>
                          </a:solidFill>
                        </a:rPr>
                        <a:t>01</a:t>
                      </a:r>
                      <a:endParaRPr lang="fr-FR" sz="1600" dirty="0">
                        <a:solidFill>
                          <a:srgbClr val="FF0000"/>
                        </a:solidFill>
                      </a:endParaRPr>
                    </a:p>
                  </a:txBody>
                  <a:tcPr/>
                </a:tc>
                <a:tc>
                  <a:txBody>
                    <a:bodyPr/>
                    <a:lstStyle/>
                    <a:p>
                      <a:pPr algn="ctr"/>
                      <a:r>
                        <a:rPr lang="fr-FR" sz="1600" b="1" dirty="0" smtClean="0"/>
                        <a:t>68 785</a:t>
                      </a:r>
                      <a:endParaRPr lang="fr-FR" sz="1600" b="1" dirty="0"/>
                    </a:p>
                  </a:txBody>
                  <a:tcPr/>
                </a:tc>
              </a:tr>
              <a:tr h="370840">
                <a:tc>
                  <a:txBody>
                    <a:bodyPr/>
                    <a:lstStyle/>
                    <a:p>
                      <a:r>
                        <a:rPr lang="fr-FR" sz="1600" dirty="0" smtClean="0"/>
                        <a:t>TAOUDENIT</a:t>
                      </a:r>
                      <a:endParaRPr lang="fr-FR" sz="1600" dirty="0"/>
                    </a:p>
                  </a:txBody>
                  <a:tcPr/>
                </a:tc>
                <a:tc>
                  <a:txBody>
                    <a:bodyPr/>
                    <a:lstStyle/>
                    <a:p>
                      <a:pPr algn="ctr"/>
                      <a:r>
                        <a:rPr lang="fr-FR" sz="1600" dirty="0" smtClean="0"/>
                        <a:t>00</a:t>
                      </a:r>
                      <a:endParaRPr lang="fr-FR" sz="1600" dirty="0"/>
                    </a:p>
                  </a:txBody>
                  <a:tcPr/>
                </a:tc>
                <a:tc>
                  <a:txBody>
                    <a:bodyPr/>
                    <a:lstStyle/>
                    <a:p>
                      <a:pPr algn="ctr"/>
                      <a:r>
                        <a:rPr lang="fr-FR" sz="1600" dirty="0" smtClean="0">
                          <a:solidFill>
                            <a:srgbClr val="FF0000"/>
                          </a:solidFill>
                        </a:rPr>
                        <a:t>01</a:t>
                      </a:r>
                      <a:endParaRPr lang="fr-FR" sz="1600" dirty="0">
                        <a:solidFill>
                          <a:srgbClr val="FF0000"/>
                        </a:solidFill>
                      </a:endParaRPr>
                    </a:p>
                  </a:txBody>
                  <a:tcPr/>
                </a:tc>
                <a:tc>
                  <a:txBody>
                    <a:bodyPr/>
                    <a:lstStyle/>
                    <a:p>
                      <a:pPr algn="ctr"/>
                      <a:r>
                        <a:rPr lang="fr-FR" sz="1600" b="1" dirty="0" smtClean="0"/>
                        <a:t>ND</a:t>
                      </a:r>
                      <a:endParaRPr lang="fr-FR" sz="1600" b="1" dirty="0"/>
                    </a:p>
                  </a:txBody>
                  <a:tcPr/>
                </a:tc>
              </a:tr>
              <a:tr h="370840">
                <a:tc>
                  <a:txBody>
                    <a:bodyPr/>
                    <a:lstStyle/>
                    <a:p>
                      <a:r>
                        <a:rPr lang="fr-FR" sz="1600" dirty="0" smtClean="0"/>
                        <a:t>BAMAKO</a:t>
                      </a:r>
                      <a:endParaRPr lang="fr-FR" sz="1600" dirty="0"/>
                    </a:p>
                  </a:txBody>
                  <a:tcPr/>
                </a:tc>
                <a:tc>
                  <a:txBody>
                    <a:bodyPr/>
                    <a:lstStyle/>
                    <a:p>
                      <a:pPr algn="ctr"/>
                      <a:r>
                        <a:rPr lang="fr-FR" sz="1600" dirty="0" smtClean="0"/>
                        <a:t>60</a:t>
                      </a:r>
                      <a:endParaRPr lang="fr-FR" sz="1600" dirty="0"/>
                    </a:p>
                  </a:txBody>
                  <a:tcPr/>
                </a:tc>
                <a:tc>
                  <a:txBody>
                    <a:bodyPr/>
                    <a:lstStyle/>
                    <a:p>
                      <a:pPr algn="ctr"/>
                      <a:r>
                        <a:rPr lang="fr-FR" sz="1600" dirty="0" smtClean="0"/>
                        <a:t>00</a:t>
                      </a:r>
                      <a:endParaRPr lang="fr-FR" sz="1600" dirty="0"/>
                    </a:p>
                  </a:txBody>
                  <a:tcPr/>
                </a:tc>
                <a:tc>
                  <a:txBody>
                    <a:bodyPr/>
                    <a:lstStyle/>
                    <a:p>
                      <a:pPr marL="0" marR="0" indent="0" algn="ctr" defTabSz="1042872" rtl="0" eaLnBrk="1" fontAlgn="auto" latinLnBrk="0" hangingPunct="1">
                        <a:lnSpc>
                          <a:spcPct val="100000"/>
                        </a:lnSpc>
                        <a:spcBef>
                          <a:spcPts val="0"/>
                        </a:spcBef>
                        <a:spcAft>
                          <a:spcPts val="0"/>
                        </a:spcAft>
                        <a:buClrTx/>
                        <a:buSzTx/>
                        <a:buFontTx/>
                        <a:buNone/>
                        <a:tabLst/>
                        <a:defRPr/>
                      </a:pPr>
                      <a:r>
                        <a:rPr lang="fr-FR" sz="1600" b="1" dirty="0" smtClean="0"/>
                        <a:t>2 284 999</a:t>
                      </a:r>
                    </a:p>
                  </a:txBody>
                  <a:tcPr/>
                </a:tc>
              </a:tr>
              <a:tr h="370840">
                <a:tc>
                  <a:txBody>
                    <a:bodyPr/>
                    <a:lstStyle/>
                    <a:p>
                      <a:r>
                        <a:rPr lang="fr-FR" sz="1600" dirty="0" smtClean="0"/>
                        <a:t>TOTAL</a:t>
                      </a:r>
                      <a:endParaRPr lang="fr-FR" sz="1600" dirty="0"/>
                    </a:p>
                  </a:txBody>
                  <a:tcPr/>
                </a:tc>
                <a:tc>
                  <a:txBody>
                    <a:bodyPr/>
                    <a:lstStyle/>
                    <a:p>
                      <a:pPr algn="ctr"/>
                      <a:r>
                        <a:rPr lang="fr-FR" sz="1600" dirty="0" smtClean="0"/>
                        <a:t>69 + (1)</a:t>
                      </a:r>
                      <a:endParaRPr lang="fr-FR" sz="1600" dirty="0"/>
                    </a:p>
                  </a:txBody>
                  <a:tcPr/>
                </a:tc>
                <a:tc>
                  <a:txBody>
                    <a:bodyPr/>
                    <a:lstStyle/>
                    <a:p>
                      <a:pPr algn="ctr"/>
                      <a:r>
                        <a:rPr lang="fr-FR" sz="1600" dirty="0" smtClean="0">
                          <a:solidFill>
                            <a:srgbClr val="FF0000"/>
                          </a:solidFill>
                        </a:rPr>
                        <a:t>07 </a:t>
                      </a:r>
                      <a:endParaRPr lang="fr-FR" sz="1600" dirty="0">
                        <a:solidFill>
                          <a:srgbClr val="FF0000"/>
                        </a:solidFill>
                      </a:endParaRPr>
                    </a:p>
                  </a:txBody>
                  <a:tcPr/>
                </a:tc>
                <a:tc>
                  <a:txBody>
                    <a:bodyPr/>
                    <a:lstStyle/>
                    <a:p>
                      <a:pPr algn="ctr"/>
                      <a:r>
                        <a:rPr lang="fr-FR" sz="1600" b="1" dirty="0" smtClean="0"/>
                        <a:t>18 343 102</a:t>
                      </a:r>
                      <a:endParaRPr lang="fr-FR" sz="1600" b="1" dirty="0"/>
                    </a:p>
                  </a:txBody>
                  <a:tcPr/>
                </a:tc>
              </a:tr>
            </a:tbl>
          </a:graphicData>
        </a:graphic>
      </p:graphicFrame>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9640" y="6162675"/>
            <a:ext cx="1981200" cy="1032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71356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4670" y="302802"/>
            <a:ext cx="9624060" cy="689419"/>
          </a:xfrm>
          <a:ln>
            <a:solidFill>
              <a:schemeClr val="tx2">
                <a:lumMod val="50000"/>
              </a:schemeClr>
            </a:solidFill>
          </a:ln>
        </p:spPr>
        <p:txBody>
          <a:bodyPr>
            <a:normAutofit fontScale="90000"/>
          </a:bodyPr>
          <a:lstStyle/>
          <a:p>
            <a:r>
              <a:rPr lang="en-US" sz="2800" b="1" dirty="0" smtClean="0">
                <a:solidFill>
                  <a:schemeClr val="accent2"/>
                </a:solidFill>
              </a:rPr>
              <a:t>QUELQUES DONNEES ALARMANTES DU RAPPORT DE CONTRÔLE 2014</a:t>
            </a:r>
            <a:endParaRPr lang="en-US" sz="2800" b="1" dirty="0">
              <a:solidFill>
                <a:schemeClr val="accent2"/>
              </a:solidFill>
            </a:endParaRPr>
          </a:p>
        </p:txBody>
      </p:sp>
      <p:pic>
        <p:nvPicPr>
          <p:cNvPr id="8" name="Picture 2" descr="C:\Users\KEITA\Pictures\Emblème du Mali — Wikipédia_fichiers\200px-Coat_of_arms_of_Mali.png"/>
          <p:cNvPicPr>
            <a:picLocks noChangeAspect="1" noChangeArrowheads="1"/>
          </p:cNvPicPr>
          <p:nvPr/>
        </p:nvPicPr>
        <p:blipFill>
          <a:blip r:embed="rId2"/>
          <a:srcRect/>
          <a:stretch>
            <a:fillRect/>
          </a:stretch>
        </p:blipFill>
        <p:spPr bwMode="auto">
          <a:xfrm>
            <a:off x="462280" y="5867399"/>
            <a:ext cx="1381760" cy="1328103"/>
          </a:xfrm>
          <a:prstGeom prst="rect">
            <a:avLst/>
          </a:prstGeom>
          <a:noFill/>
        </p:spPr>
      </p:pic>
      <p:sp>
        <p:nvSpPr>
          <p:cNvPr id="3" name="Espace réservé du contenu 2"/>
          <p:cNvSpPr>
            <a:spLocks noGrp="1"/>
          </p:cNvSpPr>
          <p:nvPr>
            <p:ph idx="1"/>
          </p:nvPr>
        </p:nvSpPr>
        <p:spPr>
          <a:xfrm>
            <a:off x="0" y="1167319"/>
            <a:ext cx="10693400" cy="5587060"/>
          </a:xfrm>
        </p:spPr>
        <p:txBody>
          <a:bodyPr>
            <a:normAutofit/>
          </a:bodyPr>
          <a:lstStyle/>
          <a:p>
            <a:pPr marL="0" indent="0">
              <a:buNone/>
            </a:pPr>
            <a:r>
              <a:rPr lang="fr-FR" sz="2400" dirty="0" smtClean="0"/>
              <a:t>Rapport 2014, contrôle de 46 EI&amp;EVG_PP</a:t>
            </a:r>
          </a:p>
          <a:p>
            <a:endParaRPr lang="fr-FR" sz="2400" dirty="0"/>
          </a:p>
        </p:txBody>
      </p:sp>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9640" y="5867398"/>
            <a:ext cx="1981200" cy="1328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Tableau 1"/>
          <p:cNvGraphicFramePr>
            <a:graphicFrameLocks noGrp="1"/>
          </p:cNvGraphicFramePr>
          <p:nvPr>
            <p:extLst>
              <p:ext uri="{D42A27DB-BD31-4B8C-83A1-F6EECF244321}">
                <p14:modId xmlns:p14="http://schemas.microsoft.com/office/powerpoint/2010/main" val="2021795682"/>
              </p:ext>
            </p:extLst>
          </p:nvPr>
        </p:nvGraphicFramePr>
        <p:xfrm>
          <a:off x="462280" y="1737695"/>
          <a:ext cx="9653268" cy="4293535"/>
        </p:xfrm>
        <a:graphic>
          <a:graphicData uri="http://schemas.openxmlformats.org/drawingml/2006/table">
            <a:tbl>
              <a:tblPr firstRow="1" bandRow="1">
                <a:tableStyleId>{8799B23B-EC83-4686-B30A-512413B5E67A}</a:tableStyleId>
              </a:tblPr>
              <a:tblGrid>
                <a:gridCol w="566418"/>
                <a:gridCol w="7553325"/>
                <a:gridCol w="1533525"/>
              </a:tblGrid>
              <a:tr h="453055">
                <a:tc>
                  <a:txBody>
                    <a:bodyPr/>
                    <a:lstStyle/>
                    <a:p>
                      <a:r>
                        <a:rPr lang="fr-FR" dirty="0" smtClean="0"/>
                        <a:t>N°</a:t>
                      </a:r>
                      <a:endParaRPr lang="fr-FR" dirty="0"/>
                    </a:p>
                  </a:txBody>
                  <a:tcPr/>
                </a:tc>
                <a:tc>
                  <a:txBody>
                    <a:bodyPr/>
                    <a:lstStyle/>
                    <a:p>
                      <a:pPr marL="0" marR="0" indent="0" algn="l" defTabSz="1042872" rtl="0" eaLnBrk="1" fontAlgn="auto" latinLnBrk="0" hangingPunct="1">
                        <a:lnSpc>
                          <a:spcPct val="100000"/>
                        </a:lnSpc>
                        <a:spcBef>
                          <a:spcPts val="0"/>
                        </a:spcBef>
                        <a:spcAft>
                          <a:spcPts val="0"/>
                        </a:spcAft>
                        <a:buClrTx/>
                        <a:buSzTx/>
                        <a:buFontTx/>
                        <a:buNone/>
                        <a:tabLst/>
                        <a:defRPr/>
                      </a:pPr>
                      <a:r>
                        <a:rPr lang="fr-FR" dirty="0" smtClean="0"/>
                        <a:t>Indicateurs</a:t>
                      </a:r>
                    </a:p>
                  </a:txBody>
                  <a:tcPr/>
                </a:tc>
                <a:tc>
                  <a:txBody>
                    <a:bodyPr/>
                    <a:lstStyle/>
                    <a:p>
                      <a:pPr marL="0" marR="0" indent="0" algn="ctr" defTabSz="1042872" rtl="0" eaLnBrk="1" fontAlgn="auto" latinLnBrk="0" hangingPunct="1">
                        <a:lnSpc>
                          <a:spcPct val="100000"/>
                        </a:lnSpc>
                        <a:spcBef>
                          <a:spcPts val="0"/>
                        </a:spcBef>
                        <a:spcAft>
                          <a:spcPts val="0"/>
                        </a:spcAft>
                        <a:buClrTx/>
                        <a:buSzTx/>
                        <a:buFontTx/>
                        <a:buNone/>
                        <a:tabLst/>
                        <a:defRPr/>
                      </a:pPr>
                      <a:r>
                        <a:rPr lang="fr-FR" dirty="0" smtClean="0"/>
                        <a:t>Taux</a:t>
                      </a:r>
                    </a:p>
                  </a:txBody>
                  <a:tcPr/>
                </a:tc>
              </a:tr>
              <a:tr h="370840">
                <a:tc>
                  <a:txBody>
                    <a:bodyPr/>
                    <a:lstStyle/>
                    <a:p>
                      <a:r>
                        <a:rPr lang="fr-FR" dirty="0" smtClean="0"/>
                        <a:t>1</a:t>
                      </a:r>
                      <a:endParaRPr lang="fr-FR" dirty="0"/>
                    </a:p>
                  </a:txBody>
                  <a:tcPr/>
                </a:tc>
                <a:tc>
                  <a:txBody>
                    <a:bodyPr/>
                    <a:lstStyle/>
                    <a:p>
                      <a:pPr marL="0" marR="0" indent="0" algn="l" defTabSz="1042872" rtl="0" eaLnBrk="1" fontAlgn="auto" latinLnBrk="0" hangingPunct="1">
                        <a:lnSpc>
                          <a:spcPct val="100000"/>
                        </a:lnSpc>
                        <a:spcBef>
                          <a:spcPts val="0"/>
                        </a:spcBef>
                        <a:spcAft>
                          <a:spcPts val="0"/>
                        </a:spcAft>
                        <a:buClrTx/>
                        <a:buSzTx/>
                        <a:buFontTx/>
                        <a:buNone/>
                        <a:tabLst/>
                        <a:defRPr/>
                      </a:pPr>
                      <a:r>
                        <a:rPr lang="fr-CA" sz="2100" kern="1200" dirty="0" smtClean="0">
                          <a:solidFill>
                            <a:schemeClr val="tx1"/>
                          </a:solidFill>
                          <a:effectLst/>
                          <a:latin typeface="+mn-lt"/>
                          <a:ea typeface="+mn-ea"/>
                          <a:cs typeface="+mn-cs"/>
                        </a:rPr>
                        <a:t>Proportion d’établissements ayant une superficie adéquate</a:t>
                      </a:r>
                      <a:endParaRPr lang="fr-FR" dirty="0" smtClean="0"/>
                    </a:p>
                  </a:txBody>
                  <a:tcPr/>
                </a:tc>
                <a:tc>
                  <a:txBody>
                    <a:bodyPr/>
                    <a:lstStyle/>
                    <a:p>
                      <a:pPr algn="ctr"/>
                      <a:r>
                        <a:rPr lang="fr-FR" dirty="0" smtClean="0"/>
                        <a:t>28%</a:t>
                      </a:r>
                      <a:endParaRPr lang="fr-FR" dirty="0"/>
                    </a:p>
                  </a:txBody>
                  <a:tcPr/>
                </a:tc>
              </a:tr>
              <a:tr h="370840">
                <a:tc>
                  <a:txBody>
                    <a:bodyPr/>
                    <a:lstStyle/>
                    <a:p>
                      <a:r>
                        <a:rPr lang="fr-FR" dirty="0" smtClean="0"/>
                        <a:t>2</a:t>
                      </a:r>
                      <a:endParaRPr lang="fr-FR" dirty="0"/>
                    </a:p>
                  </a:txBody>
                  <a:tcPr/>
                </a:tc>
                <a:tc>
                  <a:txBody>
                    <a:bodyPr/>
                    <a:lstStyle/>
                    <a:p>
                      <a:r>
                        <a:rPr lang="fr-CA" sz="2100" kern="1200" dirty="0" smtClean="0">
                          <a:solidFill>
                            <a:schemeClr val="tx1"/>
                          </a:solidFill>
                          <a:effectLst/>
                          <a:latin typeface="+mn-lt"/>
                          <a:ea typeface="+mn-ea"/>
                          <a:cs typeface="+mn-cs"/>
                        </a:rPr>
                        <a:t>Proportion d’établissements  possédant un camion fonctionnel </a:t>
                      </a:r>
                      <a:endParaRPr lang="fr-FR" dirty="0"/>
                    </a:p>
                  </a:txBody>
                  <a:tcPr/>
                </a:tc>
                <a:tc>
                  <a:txBody>
                    <a:bodyPr/>
                    <a:lstStyle/>
                    <a:p>
                      <a:pPr algn="ctr"/>
                      <a:r>
                        <a:rPr lang="fr-FR" dirty="0" smtClean="0"/>
                        <a:t>7%</a:t>
                      </a:r>
                      <a:endParaRPr lang="fr-FR" dirty="0"/>
                    </a:p>
                  </a:txBody>
                  <a:tcPr/>
                </a:tc>
              </a:tr>
              <a:tr h="370840">
                <a:tc>
                  <a:txBody>
                    <a:bodyPr/>
                    <a:lstStyle/>
                    <a:p>
                      <a:r>
                        <a:rPr lang="fr-FR" dirty="0" smtClean="0"/>
                        <a:t>3</a:t>
                      </a:r>
                      <a:endParaRPr lang="fr-FR" dirty="0"/>
                    </a:p>
                  </a:txBody>
                  <a:tcPr/>
                </a:tc>
                <a:tc>
                  <a:txBody>
                    <a:bodyPr/>
                    <a:lstStyle/>
                    <a:p>
                      <a:r>
                        <a:rPr lang="fr-CA" sz="2100" kern="1200" dirty="0" smtClean="0">
                          <a:solidFill>
                            <a:schemeClr val="tx1"/>
                          </a:solidFill>
                          <a:effectLst/>
                          <a:latin typeface="+mn-lt"/>
                          <a:ea typeface="+mn-ea"/>
                          <a:cs typeface="+mn-cs"/>
                        </a:rPr>
                        <a:t>Proportion d’établissements  ayant une zone de quarantaine </a:t>
                      </a:r>
                      <a:endParaRPr lang="fr-FR" dirty="0"/>
                    </a:p>
                  </a:txBody>
                  <a:tcPr/>
                </a:tc>
                <a:tc>
                  <a:txBody>
                    <a:bodyPr/>
                    <a:lstStyle/>
                    <a:p>
                      <a:pPr algn="ctr"/>
                      <a:r>
                        <a:rPr lang="fr-FR" dirty="0" smtClean="0"/>
                        <a:t>0%</a:t>
                      </a:r>
                      <a:endParaRPr lang="fr-FR" dirty="0"/>
                    </a:p>
                  </a:txBody>
                  <a:tcPr/>
                </a:tc>
              </a:tr>
              <a:tr h="370840">
                <a:tc>
                  <a:txBody>
                    <a:bodyPr/>
                    <a:lstStyle/>
                    <a:p>
                      <a:r>
                        <a:rPr lang="fr-FR" dirty="0" smtClean="0"/>
                        <a:t>4</a:t>
                      </a:r>
                      <a:endParaRPr lang="fr-FR" dirty="0"/>
                    </a:p>
                  </a:txBody>
                  <a:tcPr/>
                </a:tc>
                <a:tc>
                  <a:txBody>
                    <a:bodyPr/>
                    <a:lstStyle/>
                    <a:p>
                      <a:r>
                        <a:rPr lang="fr-FR" dirty="0" smtClean="0"/>
                        <a:t>Proportion d’établissements  ayant la nomenclature 2010 des médicaments autorisés au Mali </a:t>
                      </a:r>
                      <a:endParaRPr lang="fr-FR" dirty="0"/>
                    </a:p>
                  </a:txBody>
                  <a:tcPr/>
                </a:tc>
                <a:tc>
                  <a:txBody>
                    <a:bodyPr/>
                    <a:lstStyle/>
                    <a:p>
                      <a:pPr algn="ctr"/>
                      <a:r>
                        <a:rPr lang="fr-FR" dirty="0" smtClean="0"/>
                        <a:t>22%</a:t>
                      </a:r>
                      <a:endParaRPr lang="fr-FR" dirty="0"/>
                    </a:p>
                  </a:txBody>
                  <a:tcPr/>
                </a:tc>
              </a:tr>
              <a:tr h="370840">
                <a:tc>
                  <a:txBody>
                    <a:bodyPr/>
                    <a:lstStyle/>
                    <a:p>
                      <a:r>
                        <a:rPr lang="fr-FR" dirty="0" smtClean="0"/>
                        <a:t>5</a:t>
                      </a:r>
                      <a:endParaRPr lang="fr-FR" dirty="0"/>
                    </a:p>
                  </a:txBody>
                  <a:tcPr/>
                </a:tc>
                <a:tc>
                  <a:txBody>
                    <a:bodyPr/>
                    <a:lstStyle/>
                    <a:p>
                      <a:r>
                        <a:rPr lang="fr-CA" sz="2100" kern="1200" dirty="0" smtClean="0">
                          <a:solidFill>
                            <a:schemeClr val="tx1"/>
                          </a:solidFill>
                          <a:effectLst/>
                          <a:latin typeface="+mn-lt"/>
                          <a:ea typeface="+mn-ea"/>
                          <a:cs typeface="+mn-cs"/>
                        </a:rPr>
                        <a:t>Proportion d’établissements  ayant la LNME 2012 </a:t>
                      </a:r>
                      <a:endParaRPr lang="fr-FR" dirty="0"/>
                    </a:p>
                  </a:txBody>
                  <a:tcPr/>
                </a:tc>
                <a:tc>
                  <a:txBody>
                    <a:bodyPr/>
                    <a:lstStyle/>
                    <a:p>
                      <a:pPr algn="ctr"/>
                      <a:r>
                        <a:rPr lang="fr-FR" dirty="0" smtClean="0"/>
                        <a:t>30%</a:t>
                      </a:r>
                      <a:endParaRPr lang="fr-FR" dirty="0"/>
                    </a:p>
                  </a:txBody>
                  <a:tcPr/>
                </a:tc>
              </a:tr>
              <a:tr h="370840">
                <a:tc>
                  <a:txBody>
                    <a:bodyPr/>
                    <a:lstStyle/>
                    <a:p>
                      <a:r>
                        <a:rPr lang="fr-FR" dirty="0" smtClean="0"/>
                        <a:t>6</a:t>
                      </a:r>
                      <a:endParaRPr lang="fr-FR" dirty="0"/>
                    </a:p>
                  </a:txBody>
                  <a:tcPr/>
                </a:tc>
                <a:tc>
                  <a:txBody>
                    <a:bodyPr/>
                    <a:lstStyle/>
                    <a:p>
                      <a:r>
                        <a:rPr lang="fr-CA" sz="2100" kern="1200" dirty="0" smtClean="0">
                          <a:solidFill>
                            <a:schemeClr val="tx1"/>
                          </a:solidFill>
                          <a:effectLst/>
                          <a:latin typeface="+mn-lt"/>
                          <a:ea typeface="+mn-ea"/>
                          <a:cs typeface="+mn-cs"/>
                        </a:rPr>
                        <a:t>Proportion d’établissements qui affichent les instructions opératoires</a:t>
                      </a:r>
                      <a:endParaRPr lang="fr-FR" dirty="0"/>
                    </a:p>
                  </a:txBody>
                  <a:tcPr/>
                </a:tc>
                <a:tc>
                  <a:txBody>
                    <a:bodyPr/>
                    <a:lstStyle/>
                    <a:p>
                      <a:pPr algn="ctr"/>
                      <a:r>
                        <a:rPr lang="fr-FR" dirty="0" smtClean="0"/>
                        <a:t>17%</a:t>
                      </a:r>
                      <a:endParaRPr lang="fr-FR" dirty="0"/>
                    </a:p>
                  </a:txBody>
                  <a:tcPr/>
                </a:tc>
              </a:tr>
              <a:tr h="370840">
                <a:tc>
                  <a:txBody>
                    <a:bodyPr/>
                    <a:lstStyle/>
                    <a:p>
                      <a:r>
                        <a:rPr lang="fr-FR" dirty="0" smtClean="0"/>
                        <a:t>7</a:t>
                      </a:r>
                      <a:endParaRPr lang="fr-FR" dirty="0"/>
                    </a:p>
                  </a:txBody>
                  <a:tcPr/>
                </a:tc>
                <a:tc>
                  <a:txBody>
                    <a:bodyPr/>
                    <a:lstStyle/>
                    <a:p>
                      <a:r>
                        <a:rPr lang="fr-CA" sz="2100" kern="1200" dirty="0" smtClean="0">
                          <a:solidFill>
                            <a:schemeClr val="tx1"/>
                          </a:solidFill>
                          <a:effectLst/>
                          <a:latin typeface="+mn-lt"/>
                          <a:ea typeface="+mn-ea"/>
                          <a:cs typeface="+mn-cs"/>
                        </a:rPr>
                        <a:t>Proportion d’</a:t>
                      </a:r>
                      <a:r>
                        <a:rPr lang="fr-FR" sz="2100" kern="1200" dirty="0" smtClean="0">
                          <a:solidFill>
                            <a:schemeClr val="tx1"/>
                          </a:solidFill>
                          <a:effectLst/>
                          <a:latin typeface="+mn-lt"/>
                          <a:ea typeface="+mn-ea"/>
                          <a:cs typeface="+mn-cs"/>
                        </a:rPr>
                        <a:t>établissements </a:t>
                      </a:r>
                      <a:r>
                        <a:rPr lang="fr-CA" sz="2100" kern="1200" dirty="0" smtClean="0">
                          <a:solidFill>
                            <a:schemeClr val="tx1"/>
                          </a:solidFill>
                          <a:effectLst/>
                          <a:latin typeface="+mn-lt"/>
                          <a:ea typeface="+mn-ea"/>
                          <a:cs typeface="+mn-cs"/>
                        </a:rPr>
                        <a:t>ayant le manuel du préparateur en pharmacie</a:t>
                      </a:r>
                      <a:endParaRPr lang="fr-FR" dirty="0"/>
                    </a:p>
                  </a:txBody>
                  <a:tcPr/>
                </a:tc>
                <a:tc>
                  <a:txBody>
                    <a:bodyPr/>
                    <a:lstStyle/>
                    <a:p>
                      <a:pPr algn="ctr"/>
                      <a:r>
                        <a:rPr lang="fr-FR" dirty="0" smtClean="0"/>
                        <a:t>17%</a:t>
                      </a:r>
                      <a:endParaRPr lang="fr-FR" dirty="0"/>
                    </a:p>
                  </a:txBody>
                  <a:tcPr/>
                </a:tc>
              </a:tr>
            </a:tbl>
          </a:graphicData>
        </a:graphic>
      </p:graphicFrame>
    </p:spTree>
    <p:extLst>
      <p:ext uri="{BB962C8B-B14F-4D97-AF65-F5344CB8AC3E}">
        <p14:creationId xmlns:p14="http://schemas.microsoft.com/office/powerpoint/2010/main" val="3066669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ln>
            <a:solidFill>
              <a:schemeClr val="tx2">
                <a:lumMod val="50000"/>
              </a:schemeClr>
            </a:solidFill>
          </a:ln>
        </p:spPr>
        <p:txBody>
          <a:bodyPr>
            <a:normAutofit/>
          </a:bodyPr>
          <a:lstStyle/>
          <a:p>
            <a:r>
              <a:rPr lang="en-US" sz="3600" b="1" dirty="0" smtClean="0">
                <a:solidFill>
                  <a:schemeClr val="accent2"/>
                </a:solidFill>
              </a:rPr>
              <a:t>DIFFICULTES</a:t>
            </a:r>
            <a:endParaRPr lang="en-US" sz="3600" b="1" dirty="0">
              <a:solidFill>
                <a:schemeClr val="accent2"/>
              </a:solidFill>
            </a:endParaRPr>
          </a:p>
        </p:txBody>
      </p:sp>
      <p:pic>
        <p:nvPicPr>
          <p:cNvPr id="8" name="Picture 2" descr="C:\Users\KEITA\Pictures\Emblème du Mali — Wikipédia_fichiers\200px-Coat_of_arms_of_Mali.png"/>
          <p:cNvPicPr>
            <a:picLocks noChangeAspect="1" noChangeArrowheads="1"/>
          </p:cNvPicPr>
          <p:nvPr/>
        </p:nvPicPr>
        <p:blipFill>
          <a:blip r:embed="rId2"/>
          <a:srcRect/>
          <a:stretch>
            <a:fillRect/>
          </a:stretch>
        </p:blipFill>
        <p:spPr bwMode="auto">
          <a:xfrm>
            <a:off x="462280" y="5867399"/>
            <a:ext cx="1381760" cy="1328103"/>
          </a:xfrm>
          <a:prstGeom prst="rect">
            <a:avLst/>
          </a:prstGeom>
          <a:noFill/>
        </p:spPr>
      </p:pic>
      <p:sp>
        <p:nvSpPr>
          <p:cNvPr id="3" name="Espace réservé du contenu 2"/>
          <p:cNvSpPr>
            <a:spLocks noGrp="1"/>
          </p:cNvSpPr>
          <p:nvPr>
            <p:ph idx="1"/>
          </p:nvPr>
        </p:nvSpPr>
        <p:spPr>
          <a:xfrm>
            <a:off x="0" y="1764295"/>
            <a:ext cx="10693400" cy="5796968"/>
          </a:xfrm>
        </p:spPr>
        <p:txBody>
          <a:bodyPr>
            <a:normAutofit/>
          </a:bodyPr>
          <a:lstStyle/>
          <a:p>
            <a:pPr>
              <a:buBlip>
                <a:blip r:embed="rId3"/>
              </a:buBlip>
            </a:pPr>
            <a:r>
              <a:rPr lang="fr-FR" sz="2400" dirty="0" smtClean="0"/>
              <a:t>Nombre pléthorique des EI&amp;EVG_PP (Mali: 68, BF: 19*, Benin:07* et RCI: 05*)</a:t>
            </a:r>
          </a:p>
          <a:p>
            <a:pPr>
              <a:buBlip>
                <a:blip r:embed="rId3"/>
              </a:buBlip>
            </a:pPr>
            <a:endParaRPr lang="fr-FR" sz="2400" dirty="0" smtClean="0"/>
          </a:p>
          <a:p>
            <a:pPr>
              <a:buBlip>
                <a:blip r:embed="rId3"/>
              </a:buBlip>
            </a:pPr>
            <a:r>
              <a:rPr lang="fr-FR" sz="2400" dirty="0" smtClean="0"/>
              <a:t>Inadéquation des locaux pour le bon fonctionnement de certains EI&amp;EVG_PP </a:t>
            </a:r>
            <a:r>
              <a:rPr lang="fr-FR" sz="2400" b="1" i="1" dirty="0" smtClean="0">
                <a:solidFill>
                  <a:srgbClr val="000066"/>
                </a:solidFill>
              </a:rPr>
              <a:t>(Rapport 2014)</a:t>
            </a:r>
          </a:p>
          <a:p>
            <a:pPr marL="0" indent="0">
              <a:buNone/>
            </a:pPr>
            <a:endParaRPr lang="fr-FR" sz="2400" dirty="0" smtClean="0"/>
          </a:p>
          <a:p>
            <a:pPr>
              <a:buBlip>
                <a:blip r:embed="rId3"/>
              </a:buBlip>
            </a:pPr>
            <a:r>
              <a:rPr lang="fr-FR" sz="2400" dirty="0" smtClean="0"/>
              <a:t> Non respect de la nomenclature nationale suivant article 3 du décret </a:t>
            </a:r>
            <a:r>
              <a:rPr lang="fr-FR" sz="2400" dirty="0"/>
              <a:t>n°04-557/P-RM du 01 </a:t>
            </a:r>
            <a:r>
              <a:rPr lang="fr-FR" sz="2400" dirty="0" smtClean="0"/>
              <a:t>décembre </a:t>
            </a:r>
            <a:r>
              <a:rPr lang="fr-FR" sz="2400" dirty="0"/>
              <a:t>2004</a:t>
            </a:r>
            <a:r>
              <a:rPr lang="fr-FR" sz="2400" dirty="0" smtClean="0"/>
              <a:t> et </a:t>
            </a:r>
            <a:r>
              <a:rPr lang="fr-FR" sz="2400" dirty="0"/>
              <a:t>Décision n° </a:t>
            </a:r>
            <a:r>
              <a:rPr lang="fr-FR" sz="2400" dirty="0" smtClean="0"/>
              <a:t>09/2010/CM/UEMOA</a:t>
            </a:r>
          </a:p>
          <a:p>
            <a:pPr>
              <a:buBlip>
                <a:blip r:embed="rId3"/>
              </a:buBlip>
            </a:pPr>
            <a:endParaRPr lang="fr-FR" sz="2400" dirty="0" smtClean="0"/>
          </a:p>
          <a:p>
            <a:pPr>
              <a:buBlip>
                <a:blip r:embed="rId3"/>
              </a:buBlip>
            </a:pPr>
            <a:r>
              <a:rPr lang="fr-FR" sz="2400" dirty="0" smtClean="0"/>
              <a:t>Non respect de </a:t>
            </a:r>
            <a:r>
              <a:rPr lang="fr-FR" sz="2400" b="1" i="1" dirty="0" smtClean="0">
                <a:solidFill>
                  <a:srgbClr val="000066"/>
                </a:solidFill>
              </a:rPr>
              <a:t>l’article 5 de l’arrêté </a:t>
            </a:r>
            <a:r>
              <a:rPr lang="fr-FR" sz="2400" dirty="0" smtClean="0"/>
              <a:t>portant autorisation d’exploitation </a:t>
            </a:r>
            <a:r>
              <a:rPr lang="fr-FR" sz="2400" b="1" i="1" dirty="0" smtClean="0">
                <a:solidFill>
                  <a:srgbClr val="FF0000"/>
                </a:solidFill>
              </a:rPr>
              <a:t>(Licence) </a:t>
            </a:r>
            <a:r>
              <a:rPr lang="fr-FR" sz="2400" dirty="0" smtClean="0"/>
              <a:t>de l’EI&amp;EVG_PP</a:t>
            </a:r>
          </a:p>
          <a:p>
            <a:pPr marL="0" indent="0">
              <a:buNone/>
            </a:pPr>
            <a:endParaRPr lang="fr-FR" sz="2400" dirty="0" smtClean="0"/>
          </a:p>
          <a:p>
            <a:endParaRPr lang="fr-FR" sz="2400" dirty="0"/>
          </a:p>
        </p:txBody>
      </p:sp>
      <p:pic>
        <p:nvPicPr>
          <p:cNvPr id="20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9640" y="5867398"/>
            <a:ext cx="1981200" cy="1328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39102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ln>
            <a:solidFill>
              <a:schemeClr val="tx2">
                <a:lumMod val="50000"/>
              </a:schemeClr>
            </a:solidFill>
          </a:ln>
        </p:spPr>
        <p:txBody>
          <a:bodyPr>
            <a:normAutofit/>
          </a:bodyPr>
          <a:lstStyle/>
          <a:p>
            <a:r>
              <a:rPr lang="en-US" sz="3600" b="1" dirty="0" smtClean="0">
                <a:solidFill>
                  <a:schemeClr val="accent2"/>
                </a:solidFill>
              </a:rPr>
              <a:t>DIFFICULTES</a:t>
            </a:r>
            <a:endParaRPr lang="en-US" sz="3600" b="1" dirty="0">
              <a:solidFill>
                <a:schemeClr val="accent2"/>
              </a:solidFill>
            </a:endParaRPr>
          </a:p>
        </p:txBody>
      </p:sp>
      <p:pic>
        <p:nvPicPr>
          <p:cNvPr id="8" name="Picture 2" descr="C:\Users\KEITA\Pictures\Emblème du Mali — Wikipédia_fichiers\200px-Coat_of_arms_of_Mali.png"/>
          <p:cNvPicPr>
            <a:picLocks noChangeAspect="1" noChangeArrowheads="1"/>
          </p:cNvPicPr>
          <p:nvPr/>
        </p:nvPicPr>
        <p:blipFill>
          <a:blip r:embed="rId2"/>
          <a:srcRect/>
          <a:stretch>
            <a:fillRect/>
          </a:stretch>
        </p:blipFill>
        <p:spPr bwMode="auto">
          <a:xfrm>
            <a:off x="462280" y="5867399"/>
            <a:ext cx="1381760" cy="1328103"/>
          </a:xfrm>
          <a:prstGeom prst="rect">
            <a:avLst/>
          </a:prstGeom>
          <a:noFill/>
        </p:spPr>
      </p:pic>
      <p:sp>
        <p:nvSpPr>
          <p:cNvPr id="3" name="Espace réservé du contenu 2"/>
          <p:cNvSpPr>
            <a:spLocks noGrp="1"/>
          </p:cNvSpPr>
          <p:nvPr>
            <p:ph idx="1"/>
          </p:nvPr>
        </p:nvSpPr>
        <p:spPr>
          <a:xfrm>
            <a:off x="0" y="1764295"/>
            <a:ext cx="10693400" cy="4990084"/>
          </a:xfrm>
        </p:spPr>
        <p:txBody>
          <a:bodyPr>
            <a:normAutofit/>
          </a:bodyPr>
          <a:lstStyle/>
          <a:p>
            <a:pPr algn="just">
              <a:buBlip>
                <a:blip r:embed="rId3"/>
              </a:buBlip>
            </a:pPr>
            <a:r>
              <a:rPr lang="fr-FR" sz="2400" dirty="0" smtClean="0"/>
              <a:t>Non implication de certains pharmaciens responsables dans la gestion de l’établissement </a:t>
            </a:r>
          </a:p>
          <a:p>
            <a:pPr algn="just">
              <a:buBlip>
                <a:blip r:embed="rId3"/>
              </a:buBlip>
            </a:pPr>
            <a:endParaRPr lang="fr-FR" sz="2400" dirty="0" smtClean="0"/>
          </a:p>
          <a:p>
            <a:pPr algn="just">
              <a:buBlip>
                <a:blip r:embed="rId3"/>
              </a:buBlip>
            </a:pPr>
            <a:r>
              <a:rPr lang="fr-FR" sz="2400" dirty="0" smtClean="0"/>
              <a:t>Faible implication des EI&amp;EVG_PP dans l’approvisionnement des réactifs&amp;tests et des dispositifs médicaux </a:t>
            </a:r>
          </a:p>
          <a:p>
            <a:pPr algn="just">
              <a:buBlip>
                <a:blip r:embed="rId3"/>
              </a:buBlip>
            </a:pPr>
            <a:endParaRPr lang="fr-FR" sz="2400" dirty="0" smtClean="0"/>
          </a:p>
          <a:p>
            <a:pPr algn="just">
              <a:buBlip>
                <a:blip r:embed="rId3"/>
              </a:buBlip>
            </a:pPr>
            <a:r>
              <a:rPr lang="fr-FR" sz="2400" dirty="0" smtClean="0"/>
              <a:t>Les principes de l’Acte Uniforme de l’OHADA en matière de sociétés souvent incompatibles avec le principe de santé publique et de déontologie pharmaceutique et surtout la réglementation</a:t>
            </a:r>
            <a:r>
              <a:rPr lang="fr-FR" sz="2400" dirty="0" smtClean="0">
                <a:solidFill>
                  <a:srgbClr val="000066"/>
                </a:solidFill>
              </a:rPr>
              <a:t> </a:t>
            </a:r>
            <a:r>
              <a:rPr lang="fr-FR" sz="2400" b="1" i="1" dirty="0" smtClean="0">
                <a:solidFill>
                  <a:srgbClr val="000066"/>
                </a:solidFill>
              </a:rPr>
              <a:t>(Arrêté n°91-4318/MSP-AS-PF du 03 octobre 1991) ;</a:t>
            </a:r>
          </a:p>
          <a:p>
            <a:pPr algn="just">
              <a:buBlip>
                <a:blip r:embed="rId3"/>
              </a:buBlip>
            </a:pPr>
            <a:endParaRPr lang="fr-FR" sz="2400" b="1" i="1" dirty="0" smtClean="0">
              <a:solidFill>
                <a:srgbClr val="92D050"/>
              </a:solidFill>
            </a:endParaRPr>
          </a:p>
          <a:p>
            <a:pPr marL="0" indent="0">
              <a:buNone/>
            </a:pPr>
            <a:endParaRPr lang="fr-FR" sz="2400" dirty="0" smtClean="0"/>
          </a:p>
          <a:p>
            <a:endParaRPr lang="fr-FR" sz="2400" dirty="0"/>
          </a:p>
        </p:txBody>
      </p:sp>
      <p:pic>
        <p:nvPicPr>
          <p:cNvPr id="20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9640" y="5867398"/>
            <a:ext cx="1981200" cy="1328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35198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4670" y="302803"/>
            <a:ext cx="9624060" cy="776968"/>
          </a:xfrm>
          <a:ln>
            <a:solidFill>
              <a:schemeClr val="tx2">
                <a:lumMod val="50000"/>
              </a:schemeClr>
            </a:solidFill>
          </a:ln>
        </p:spPr>
        <p:txBody>
          <a:bodyPr>
            <a:normAutofit/>
          </a:bodyPr>
          <a:lstStyle/>
          <a:p>
            <a:r>
              <a:rPr lang="en-US" sz="3600" b="1" dirty="0" smtClean="0">
                <a:solidFill>
                  <a:schemeClr val="accent2"/>
                </a:solidFill>
              </a:rPr>
              <a:t>RECOMMANDATIONS</a:t>
            </a:r>
            <a:endParaRPr lang="en-US" sz="3600" b="1" dirty="0">
              <a:solidFill>
                <a:schemeClr val="accent2"/>
              </a:solidFill>
            </a:endParaRPr>
          </a:p>
        </p:txBody>
      </p:sp>
      <p:pic>
        <p:nvPicPr>
          <p:cNvPr id="8" name="Picture 2" descr="C:\Users\KEITA\Pictures\Emblème du Mali — Wikipédia_fichiers\200px-Coat_of_arms_of_Mali.png"/>
          <p:cNvPicPr>
            <a:picLocks noChangeAspect="1" noChangeArrowheads="1"/>
          </p:cNvPicPr>
          <p:nvPr/>
        </p:nvPicPr>
        <p:blipFill>
          <a:blip r:embed="rId2"/>
          <a:srcRect/>
          <a:stretch>
            <a:fillRect/>
          </a:stretch>
        </p:blipFill>
        <p:spPr bwMode="auto">
          <a:xfrm>
            <a:off x="462280" y="5867399"/>
            <a:ext cx="1381760" cy="1328103"/>
          </a:xfrm>
          <a:prstGeom prst="rect">
            <a:avLst/>
          </a:prstGeom>
          <a:noFill/>
        </p:spPr>
      </p:pic>
      <p:sp>
        <p:nvSpPr>
          <p:cNvPr id="3" name="Espace réservé du contenu 2"/>
          <p:cNvSpPr>
            <a:spLocks noGrp="1"/>
          </p:cNvSpPr>
          <p:nvPr>
            <p:ph idx="1"/>
          </p:nvPr>
        </p:nvSpPr>
        <p:spPr>
          <a:xfrm>
            <a:off x="0" y="1313234"/>
            <a:ext cx="10693400" cy="5441145"/>
          </a:xfrm>
        </p:spPr>
        <p:txBody>
          <a:bodyPr>
            <a:normAutofit/>
          </a:bodyPr>
          <a:lstStyle/>
          <a:p>
            <a:pPr marL="0" indent="0" algn="just">
              <a:buNone/>
            </a:pPr>
            <a:r>
              <a:rPr lang="fr-FR" sz="2400" b="1" dirty="0" smtClean="0"/>
              <a:t>Etablissements grossistes:</a:t>
            </a:r>
          </a:p>
          <a:p>
            <a:pPr algn="just">
              <a:buBlip>
                <a:blip r:embed="rId3"/>
              </a:buBlip>
            </a:pPr>
            <a:r>
              <a:rPr lang="fr-FR" sz="2400" dirty="0" smtClean="0"/>
              <a:t>Respecter </a:t>
            </a:r>
            <a:r>
              <a:rPr lang="fr-FR" sz="2400" dirty="0"/>
              <a:t>l</a:t>
            </a:r>
            <a:r>
              <a:rPr lang="fr-FR" sz="2400" dirty="0" smtClean="0"/>
              <a:t>es exigences réglementaires nationales et sous régionales en matière d’Importation et de distribution de PP ;</a:t>
            </a:r>
          </a:p>
          <a:p>
            <a:pPr algn="just">
              <a:buBlip>
                <a:blip r:embed="rId3"/>
              </a:buBlip>
            </a:pPr>
            <a:r>
              <a:rPr lang="fr-FR" sz="2400" dirty="0" smtClean="0"/>
              <a:t>Assurer  l’importation des réactifs&amp;tests et les dispositifs médicaux afin d’améliorer et de garantir la qualité de </a:t>
            </a:r>
            <a:r>
              <a:rPr lang="fr-FR" sz="2400" smtClean="0"/>
              <a:t>ces produits</a:t>
            </a:r>
            <a:endParaRPr lang="fr-FR" sz="2400" dirty="0" smtClean="0"/>
          </a:p>
          <a:p>
            <a:pPr marL="0" indent="0" algn="just">
              <a:buNone/>
            </a:pPr>
            <a:r>
              <a:rPr lang="fr-FR" sz="2400" b="1" dirty="0" smtClean="0"/>
              <a:t>DPM/MSHP:</a:t>
            </a:r>
          </a:p>
          <a:p>
            <a:pPr algn="just">
              <a:buBlip>
                <a:blip r:embed="rId3"/>
              </a:buBlip>
            </a:pPr>
            <a:r>
              <a:rPr lang="fr-FR" sz="2400" dirty="0" smtClean="0"/>
              <a:t>Mettre à jour les textes nationaux applicables aux EIVG_PP exploités en société afin de donner une marge de décision au pharmacien ;</a:t>
            </a:r>
          </a:p>
          <a:p>
            <a:pPr marL="0" indent="0" algn="just">
              <a:buNone/>
            </a:pPr>
            <a:r>
              <a:rPr lang="fr-FR" sz="2400" b="1" dirty="0" smtClean="0"/>
              <a:t>Pharmaciens:</a:t>
            </a:r>
          </a:p>
          <a:p>
            <a:pPr algn="just">
              <a:buBlip>
                <a:blip r:embed="rId3"/>
              </a:buBlip>
            </a:pPr>
            <a:r>
              <a:rPr lang="fr-FR" sz="2400" dirty="0" smtClean="0"/>
              <a:t>Associer le CNOP aux procédures de négociation pour une quelconque association avec les opérateurs économiques en vue de l’exploitation d’un EP privé.</a:t>
            </a:r>
          </a:p>
          <a:p>
            <a:pPr marL="0" indent="0" algn="just">
              <a:buNone/>
            </a:pPr>
            <a:endParaRPr lang="fr-FR" sz="2400" dirty="0" smtClean="0"/>
          </a:p>
          <a:p>
            <a:pPr marL="0" indent="0" algn="just">
              <a:buNone/>
            </a:pPr>
            <a:endParaRPr lang="fr-FR" sz="2400" dirty="0"/>
          </a:p>
          <a:p>
            <a:pPr marL="0" indent="0" algn="just">
              <a:buNone/>
            </a:pPr>
            <a:endParaRPr lang="fr-FR" sz="2400" dirty="0" smtClean="0"/>
          </a:p>
          <a:p>
            <a:pPr marL="0" indent="0" algn="just">
              <a:buNone/>
            </a:pPr>
            <a:endParaRPr lang="fr-FR" sz="2400" dirty="0" smtClean="0"/>
          </a:p>
          <a:p>
            <a:pPr algn="just">
              <a:buBlip>
                <a:blip r:embed="rId3"/>
              </a:buBlip>
            </a:pPr>
            <a:endParaRPr lang="fr-FR" sz="2400" dirty="0" smtClean="0"/>
          </a:p>
          <a:p>
            <a:pPr algn="just">
              <a:buBlip>
                <a:blip r:embed="rId3"/>
              </a:buBlip>
            </a:pPr>
            <a:endParaRPr lang="fr-FR" sz="2400" dirty="0" smtClean="0"/>
          </a:p>
          <a:p>
            <a:pPr algn="just">
              <a:buBlip>
                <a:blip r:embed="rId3"/>
              </a:buBlip>
            </a:pPr>
            <a:endParaRPr lang="fr-FR" sz="2400" dirty="0" smtClean="0"/>
          </a:p>
          <a:p>
            <a:pPr algn="just">
              <a:buBlip>
                <a:blip r:embed="rId3"/>
              </a:buBlip>
            </a:pPr>
            <a:endParaRPr lang="fr-FR" sz="2400" dirty="0" smtClean="0"/>
          </a:p>
          <a:p>
            <a:endParaRPr lang="fr-FR" sz="2400" dirty="0"/>
          </a:p>
        </p:txBody>
      </p:sp>
      <p:pic>
        <p:nvPicPr>
          <p:cNvPr id="20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9640" y="5867398"/>
            <a:ext cx="1981200" cy="1328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23718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4670" y="302803"/>
            <a:ext cx="9624060" cy="776968"/>
          </a:xfrm>
          <a:ln>
            <a:solidFill>
              <a:schemeClr val="tx2">
                <a:lumMod val="50000"/>
              </a:schemeClr>
            </a:solidFill>
          </a:ln>
        </p:spPr>
        <p:txBody>
          <a:bodyPr>
            <a:normAutofit/>
          </a:bodyPr>
          <a:lstStyle/>
          <a:p>
            <a:r>
              <a:rPr lang="en-US" sz="3600" b="1" dirty="0" smtClean="0">
                <a:solidFill>
                  <a:schemeClr val="accent2"/>
                </a:solidFill>
              </a:rPr>
              <a:t>CONCLUSION</a:t>
            </a:r>
            <a:endParaRPr lang="en-US" sz="3600" b="1" dirty="0">
              <a:solidFill>
                <a:schemeClr val="accent2"/>
              </a:solidFill>
            </a:endParaRPr>
          </a:p>
        </p:txBody>
      </p:sp>
      <p:pic>
        <p:nvPicPr>
          <p:cNvPr id="8" name="Picture 2" descr="C:\Users\KEITA\Pictures\Emblème du Mali — Wikipédia_fichiers\200px-Coat_of_arms_of_Mali.png"/>
          <p:cNvPicPr>
            <a:picLocks noChangeAspect="1" noChangeArrowheads="1"/>
          </p:cNvPicPr>
          <p:nvPr/>
        </p:nvPicPr>
        <p:blipFill>
          <a:blip r:embed="rId2"/>
          <a:srcRect/>
          <a:stretch>
            <a:fillRect/>
          </a:stretch>
        </p:blipFill>
        <p:spPr bwMode="auto">
          <a:xfrm>
            <a:off x="462280" y="5867399"/>
            <a:ext cx="1381760" cy="1328103"/>
          </a:xfrm>
          <a:prstGeom prst="rect">
            <a:avLst/>
          </a:prstGeom>
          <a:noFill/>
        </p:spPr>
      </p:pic>
      <p:sp>
        <p:nvSpPr>
          <p:cNvPr id="3" name="Espace réservé du contenu 2"/>
          <p:cNvSpPr>
            <a:spLocks noGrp="1"/>
          </p:cNvSpPr>
          <p:nvPr>
            <p:ph idx="1"/>
          </p:nvPr>
        </p:nvSpPr>
        <p:spPr>
          <a:xfrm>
            <a:off x="0" y="1313234"/>
            <a:ext cx="10693400" cy="5441145"/>
          </a:xfrm>
        </p:spPr>
        <p:txBody>
          <a:bodyPr>
            <a:normAutofit/>
          </a:bodyPr>
          <a:lstStyle/>
          <a:p>
            <a:pPr algn="just">
              <a:buBlip>
                <a:blip r:embed="rId3"/>
              </a:buBlip>
            </a:pPr>
            <a:r>
              <a:rPr lang="fr-FR" altLang="fr-FR" sz="2400" dirty="0" smtClean="0"/>
              <a:t>L’objectif </a:t>
            </a:r>
            <a:r>
              <a:rPr lang="fr-FR" altLang="fr-FR" sz="2400" dirty="0"/>
              <a:t>de la politique pharmaceutique ne peut être atteint, sans l’implication des grossistes privés</a:t>
            </a:r>
            <a:r>
              <a:rPr lang="fr-FR" altLang="fr-FR" sz="2400" dirty="0" smtClean="0"/>
              <a:t>.</a:t>
            </a:r>
          </a:p>
          <a:p>
            <a:pPr algn="just">
              <a:buBlip>
                <a:blip r:embed="rId3"/>
              </a:buBlip>
            </a:pPr>
            <a:endParaRPr lang="fr-FR" altLang="fr-FR" sz="2400" dirty="0" smtClean="0"/>
          </a:p>
          <a:p>
            <a:pPr algn="just">
              <a:buBlip>
                <a:blip r:embed="rId3"/>
              </a:buBlip>
            </a:pPr>
            <a:r>
              <a:rPr lang="fr-FR" altLang="fr-FR" sz="2400" dirty="0"/>
              <a:t>Cependant, </a:t>
            </a:r>
            <a:r>
              <a:rPr lang="fr-FR" altLang="fr-FR" sz="2400" dirty="0" smtClean="0"/>
              <a:t>le </a:t>
            </a:r>
            <a:r>
              <a:rPr lang="fr-FR" altLang="fr-FR" sz="2400" dirty="0"/>
              <a:t>nombre pléthorique des EIVG et le non respect des exigences réglementaires ne garantissent ni la qualité, ni l’efficacité encore moins l’innocuité des produits. </a:t>
            </a:r>
          </a:p>
          <a:p>
            <a:pPr algn="just">
              <a:buBlip>
                <a:blip r:embed="rId3"/>
              </a:buBlip>
            </a:pPr>
            <a:endParaRPr lang="fr-FR" altLang="fr-FR" sz="2400" dirty="0"/>
          </a:p>
          <a:p>
            <a:pPr algn="just">
              <a:buBlip>
                <a:blip r:embed="rId3"/>
              </a:buBlip>
            </a:pPr>
            <a:r>
              <a:rPr lang="fr-FR" altLang="fr-FR" sz="2400" dirty="0"/>
              <a:t>Toutefois, le renforcement de la complémentarité des différents acteurs et la mise en œuvre des directives de l’UEMOA constituent une garantie pour la santé de nos populations.</a:t>
            </a:r>
          </a:p>
          <a:p>
            <a:pPr marL="0" indent="0" algn="just">
              <a:buNone/>
            </a:pPr>
            <a:endParaRPr lang="fr-FR" altLang="fr-FR" sz="2400" dirty="0">
              <a:latin typeface="Tahoma" pitchFamily="34" charset="0"/>
            </a:endParaRPr>
          </a:p>
          <a:p>
            <a:pPr marL="0" indent="0" algn="just">
              <a:buNone/>
            </a:pPr>
            <a:endParaRPr lang="fr-FR" sz="2400" dirty="0"/>
          </a:p>
          <a:p>
            <a:pPr marL="0" indent="0" algn="just">
              <a:buNone/>
            </a:pPr>
            <a:endParaRPr lang="fr-FR" sz="2400" dirty="0" smtClean="0"/>
          </a:p>
          <a:p>
            <a:pPr marL="0" indent="0" algn="just">
              <a:buNone/>
            </a:pPr>
            <a:endParaRPr lang="fr-FR" sz="2400" dirty="0" smtClean="0"/>
          </a:p>
          <a:p>
            <a:pPr algn="just">
              <a:buBlip>
                <a:blip r:embed="rId3"/>
              </a:buBlip>
            </a:pPr>
            <a:endParaRPr lang="fr-FR" sz="2400" dirty="0" smtClean="0"/>
          </a:p>
          <a:p>
            <a:pPr algn="just">
              <a:buBlip>
                <a:blip r:embed="rId3"/>
              </a:buBlip>
            </a:pPr>
            <a:endParaRPr lang="fr-FR" sz="2400" dirty="0" smtClean="0"/>
          </a:p>
          <a:p>
            <a:pPr algn="just">
              <a:buBlip>
                <a:blip r:embed="rId3"/>
              </a:buBlip>
            </a:pPr>
            <a:endParaRPr lang="fr-FR" sz="2400" dirty="0" smtClean="0"/>
          </a:p>
          <a:p>
            <a:pPr algn="just">
              <a:buBlip>
                <a:blip r:embed="rId3"/>
              </a:buBlip>
            </a:pPr>
            <a:endParaRPr lang="fr-FR" sz="2400" dirty="0" smtClean="0"/>
          </a:p>
          <a:p>
            <a:endParaRPr lang="fr-FR" sz="2400" dirty="0"/>
          </a:p>
        </p:txBody>
      </p:sp>
      <p:pic>
        <p:nvPicPr>
          <p:cNvPr id="20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9640" y="5867398"/>
            <a:ext cx="1981200" cy="1328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2257884"/>
      </p:ext>
    </p:extLst>
  </p:cSld>
  <p:clrMapOvr>
    <a:masterClrMapping/>
  </p:clrMapOvr>
  <p:timing>
    <p:tnLst>
      <p:par>
        <p:cTn id="1" dur="indefinite" restart="never" nodeType="tmRoot"/>
      </p:par>
    </p:tnLst>
  </p:timing>
</p:sld>
</file>

<file path=ppt/theme/theme1.xml><?xml version="1.0" encoding="utf-8"?>
<a:theme xmlns:a="http://schemas.openxmlformats.org/drawingml/2006/main" name="master">
  <a:themeElements>
    <a:clrScheme name="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master">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900" b="1" i="0" u="none" strike="noStrike" cap="none" normalizeH="0" baseline="0" smtClean="0">
            <a:ln>
              <a:noFill/>
            </a:ln>
            <a:solidFill>
              <a:srgbClr val="000066"/>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900" b="1" i="0" u="none" strike="noStrike" cap="none" normalizeH="0" baseline="0" smtClean="0">
            <a:ln>
              <a:noFill/>
            </a:ln>
            <a:solidFill>
              <a:srgbClr val="000066"/>
            </a:solidFill>
            <a:effectLst/>
            <a:latin typeface="Arial" charset="0"/>
            <a:cs typeface="Arial" charset="0"/>
          </a:defRPr>
        </a:defPPr>
      </a:lstStyle>
    </a:lnDef>
  </a:objectDefaults>
  <a:extraClrSchemeLst>
    <a:extraClrScheme>
      <a:clrScheme name="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3217</TotalTime>
  <Words>1969</Words>
  <Application>Microsoft Office PowerPoint</Application>
  <PresentationFormat>Personnalisé</PresentationFormat>
  <Paragraphs>301</Paragraphs>
  <Slides>17</Slides>
  <Notes>0</Notes>
  <HiddenSlides>0</HiddenSlides>
  <MMClips>0</MMClips>
  <ScaleCrop>false</ScaleCrop>
  <HeadingPairs>
    <vt:vector size="4" baseType="variant">
      <vt:variant>
        <vt:lpstr>Thème</vt:lpstr>
      </vt:variant>
      <vt:variant>
        <vt:i4>2</vt:i4>
      </vt:variant>
      <vt:variant>
        <vt:lpstr>Titres des diapositives</vt:lpstr>
      </vt:variant>
      <vt:variant>
        <vt:i4>17</vt:i4>
      </vt:variant>
    </vt:vector>
  </HeadingPairs>
  <TitlesOfParts>
    <vt:vector size="19" baseType="lpstr">
      <vt:lpstr>master</vt:lpstr>
      <vt:lpstr>Thème Office</vt:lpstr>
      <vt:lpstr>Présentation PowerPoint</vt:lpstr>
      <vt:lpstr>PLAN</vt:lpstr>
      <vt:lpstr>RAPPELS 1/3 </vt:lpstr>
      <vt:lpstr>RAPPELS 2/3 </vt:lpstr>
      <vt:lpstr>RAPPEL 3/3 </vt:lpstr>
      <vt:lpstr>Présentation PowerPoint</vt:lpstr>
      <vt:lpstr>REGLEMENTATION PHARMACEUTIQUE 1/4</vt:lpstr>
      <vt:lpstr>REGLEMENTATION PHARMACEUTIQUE 2/4</vt:lpstr>
      <vt:lpstr>REGLEMENTATION PHARMACEUTIQUE 3/4</vt:lpstr>
      <vt:lpstr>REGLEMENTATION PHARMACEUTIQUE 4/4</vt:lpstr>
      <vt:lpstr>REGLEMENTATION PHARMACEUTIQUE SOUS REGIONALE (UEMOA)</vt:lpstr>
      <vt:lpstr>REPARTITION 2016 DES EI&amp;EVG_PP</vt:lpstr>
      <vt:lpstr>QUELQUES DONNEES ALARMANTES DU RAPPORT DE CONTRÔLE 2014</vt:lpstr>
      <vt:lpstr>DIFFICULTES</vt:lpstr>
      <vt:lpstr>DIFFICULTES</vt:lpstr>
      <vt:lpstr>RECOMMANDATIONS</vt:lpstr>
      <vt:lpstr>CONCLUSION</vt:lpstr>
    </vt:vector>
  </TitlesOfParts>
  <Company>World Health Organization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Guidelines</dc:title>
  <dc:subject>WHO template and recommendations</dc:subject>
  <dc:creator>Anne Guilloux</dc:creator>
  <cp:keywords>communication, photos, text</cp:keywords>
  <cp:lastModifiedBy>DR</cp:lastModifiedBy>
  <cp:revision>299</cp:revision>
  <cp:lastPrinted>2016-11-08T17:53:03Z</cp:lastPrinted>
  <dcterms:created xsi:type="dcterms:W3CDTF">2005-03-01T08:26:43Z</dcterms:created>
  <dcterms:modified xsi:type="dcterms:W3CDTF">2016-12-17T01:41:56Z</dcterms:modified>
  <cp:category>Guidelines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1985672940</vt:i4>
  </property>
  <property fmtid="{D5CDD505-2E9C-101B-9397-08002B2CF9AE}" pid="3" name="_NewReviewCycle">
    <vt:lpwstr/>
  </property>
  <property fmtid="{D5CDD505-2E9C-101B-9397-08002B2CF9AE}" pid="4" name="_EmailSubject">
    <vt:lpwstr>Envoi aux participants</vt:lpwstr>
  </property>
  <property fmtid="{D5CDD505-2E9C-101B-9397-08002B2CF9AE}" pid="5" name="_AuthorEmail">
    <vt:lpwstr>Lorraine.Giles@iracm.com</vt:lpwstr>
  </property>
  <property fmtid="{D5CDD505-2E9C-101B-9397-08002B2CF9AE}" pid="6" name="_AuthorEmailDisplayName">
    <vt:lpwstr>Giles, Lorraine IRACM</vt:lpwstr>
  </property>
  <property fmtid="{D5CDD505-2E9C-101B-9397-08002B2CF9AE}" pid="7" name="_PreviousAdHocReviewCycleID">
    <vt:i4>-1859113434</vt:i4>
  </property>
</Properties>
</file>